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338" r:id="rId2"/>
    <p:sldId id="277" r:id="rId3"/>
    <p:sldId id="279" r:id="rId4"/>
    <p:sldId id="339" r:id="rId5"/>
    <p:sldId id="351" r:id="rId6"/>
    <p:sldId id="280" r:id="rId7"/>
    <p:sldId id="281" r:id="rId8"/>
    <p:sldId id="282" r:id="rId9"/>
    <p:sldId id="283" r:id="rId10"/>
    <p:sldId id="340" r:id="rId11"/>
    <p:sldId id="341" r:id="rId12"/>
    <p:sldId id="342" r:id="rId13"/>
    <p:sldId id="284" r:id="rId14"/>
    <p:sldId id="286" r:id="rId15"/>
    <p:sldId id="287" r:id="rId16"/>
    <p:sldId id="288" r:id="rId17"/>
    <p:sldId id="289" r:id="rId18"/>
    <p:sldId id="373" r:id="rId19"/>
    <p:sldId id="290" r:id="rId20"/>
    <p:sldId id="293" r:id="rId21"/>
    <p:sldId id="291" r:id="rId22"/>
    <p:sldId id="360" r:id="rId23"/>
    <p:sldId id="357" r:id="rId24"/>
    <p:sldId id="358" r:id="rId25"/>
    <p:sldId id="353" r:id="rId26"/>
    <p:sldId id="294" r:id="rId27"/>
    <p:sldId id="345" r:id="rId28"/>
    <p:sldId id="374" r:id="rId29"/>
    <p:sldId id="375" r:id="rId30"/>
    <p:sldId id="352" r:id="rId31"/>
    <p:sldId id="298" r:id="rId32"/>
    <p:sldId id="297" r:id="rId33"/>
    <p:sldId id="303" r:id="rId34"/>
    <p:sldId id="301" r:id="rId35"/>
    <p:sldId id="295" r:id="rId36"/>
    <p:sldId id="299" r:id="rId37"/>
    <p:sldId id="305" r:id="rId38"/>
    <p:sldId id="306" r:id="rId39"/>
    <p:sldId id="377" r:id="rId40"/>
    <p:sldId id="307" r:id="rId41"/>
    <p:sldId id="308" r:id="rId42"/>
    <p:sldId id="309" r:id="rId43"/>
    <p:sldId id="310" r:id="rId44"/>
    <p:sldId id="311" r:id="rId45"/>
    <p:sldId id="312" r:id="rId46"/>
    <p:sldId id="313" r:id="rId47"/>
    <p:sldId id="315" r:id="rId48"/>
    <p:sldId id="314" r:id="rId49"/>
    <p:sldId id="316" r:id="rId50"/>
    <p:sldId id="317" r:id="rId51"/>
    <p:sldId id="319" r:id="rId52"/>
    <p:sldId id="318" r:id="rId53"/>
    <p:sldId id="320" r:id="rId54"/>
    <p:sldId id="368" r:id="rId55"/>
    <p:sldId id="369" r:id="rId56"/>
    <p:sldId id="370" r:id="rId57"/>
    <p:sldId id="371" r:id="rId58"/>
    <p:sldId id="378" r:id="rId59"/>
    <p:sldId id="322" r:id="rId60"/>
    <p:sldId id="323" r:id="rId61"/>
    <p:sldId id="325" r:id="rId62"/>
    <p:sldId id="334" r:id="rId63"/>
    <p:sldId id="335" r:id="rId64"/>
    <p:sldId id="336" r:id="rId65"/>
    <p:sldId id="364" r:id="rId66"/>
    <p:sldId id="327" r:id="rId67"/>
    <p:sldId id="365" r:id="rId68"/>
    <p:sldId id="328" r:id="rId69"/>
    <p:sldId id="363" r:id="rId70"/>
    <p:sldId id="329" r:id="rId71"/>
    <p:sldId id="330" r:id="rId72"/>
    <p:sldId id="367" r:id="rId73"/>
    <p:sldId id="331" r:id="rId7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E5E17D"/>
    <a:srgbClr val="E5E17E"/>
    <a:srgbClr val="C30D23"/>
    <a:srgbClr val="023A91"/>
    <a:srgbClr val="013990"/>
    <a:srgbClr val="2361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03" autoAdjust="0"/>
    <p:restoredTop sz="94660" autoAdjust="0"/>
  </p:normalViewPr>
  <p:slideViewPr>
    <p:cSldViewPr snapToGrid="0">
      <p:cViewPr varScale="1">
        <p:scale>
          <a:sx n="83" d="100"/>
          <a:sy n="83" d="100"/>
        </p:scale>
        <p:origin x="60" y="282"/>
      </p:cViewPr>
      <p:guideLst/>
    </p:cSldViewPr>
  </p:slideViewPr>
  <p:outlineViewPr>
    <p:cViewPr>
      <p:scale>
        <a:sx n="33" d="100"/>
        <a:sy n="33" d="100"/>
      </p:scale>
      <p:origin x="0" y="-56463"/>
    </p:cViewPr>
  </p:outlineViewPr>
  <p:notesTextViewPr>
    <p:cViewPr>
      <p:scale>
        <a:sx n="1" d="1"/>
        <a:sy n="1" d="1"/>
      </p:scale>
      <p:origin x="0" y="0"/>
    </p:cViewPr>
  </p:notesTextViewPr>
  <p:sorterViewPr>
    <p:cViewPr>
      <p:scale>
        <a:sx n="100" d="100"/>
        <a:sy n="100" d="100"/>
      </p:scale>
      <p:origin x="0" y="-16173"/>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643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4257623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70336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26562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2149309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ext uri="{BB962C8B-B14F-4D97-AF65-F5344CB8AC3E}">
        <p14:creationId xmlns:p14="http://schemas.microsoft.com/office/powerpoint/2010/main" val="3496495537"/>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4155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77941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386085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20658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837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928793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170694770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673" r:id="rId9"/>
    <p:sldLayoutId id="2147483664" r:id="rId10"/>
    <p:sldLayoutId id="2147483665" r:id="rId11"/>
    <p:sldLayoutId id="2147483666" r:id="rId12"/>
    <p:sldLayoutId id="2147483667" r:id="rId13"/>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6.wmf"/><Relationship Id="rId18" Type="http://schemas.openxmlformats.org/officeDocument/2006/relationships/image" Target="../media/image18.wmf"/><Relationship Id="rId3" Type="http://schemas.openxmlformats.org/officeDocument/2006/relationships/image" Target="../media/image11.wmf"/><Relationship Id="rId21" Type="http://schemas.openxmlformats.org/officeDocument/2006/relationships/oleObject" Target="../embeddings/oleObject11.bin"/><Relationship Id="rId7" Type="http://schemas.openxmlformats.org/officeDocument/2006/relationships/image" Target="../media/image13.wmf"/><Relationship Id="rId12" Type="http://schemas.openxmlformats.org/officeDocument/2006/relationships/oleObject" Target="../embeddings/oleObject6.bin"/><Relationship Id="rId17" Type="http://schemas.openxmlformats.org/officeDocument/2006/relationships/oleObject" Target="../embeddings/oleObject9.bin"/><Relationship Id="rId2" Type="http://schemas.openxmlformats.org/officeDocument/2006/relationships/oleObject" Target="../embeddings/oleObject1.bin"/><Relationship Id="rId16" Type="http://schemas.openxmlformats.org/officeDocument/2006/relationships/oleObject" Target="../embeddings/oleObject8.bin"/><Relationship Id="rId20" Type="http://schemas.openxmlformats.org/officeDocument/2006/relationships/image" Target="../media/image19.wmf"/><Relationship Id="rId1" Type="http://schemas.openxmlformats.org/officeDocument/2006/relationships/slideLayout" Target="../slideLayouts/slideLayout3.xml"/><Relationship Id="rId6" Type="http://schemas.openxmlformats.org/officeDocument/2006/relationships/oleObject" Target="../embeddings/oleObject3.bin"/><Relationship Id="rId11" Type="http://schemas.openxmlformats.org/officeDocument/2006/relationships/image" Target="../media/image15.wmf"/><Relationship Id="rId24" Type="http://schemas.openxmlformats.org/officeDocument/2006/relationships/image" Target="../media/image20.wmf"/><Relationship Id="rId5" Type="http://schemas.openxmlformats.org/officeDocument/2006/relationships/image" Target="../media/image12.wmf"/><Relationship Id="rId15" Type="http://schemas.openxmlformats.org/officeDocument/2006/relationships/image" Target="../media/image17.wmf"/><Relationship Id="rId23" Type="http://schemas.openxmlformats.org/officeDocument/2006/relationships/oleObject" Target="../embeddings/oleObject13.bin"/><Relationship Id="rId10" Type="http://schemas.openxmlformats.org/officeDocument/2006/relationships/oleObject" Target="../embeddings/oleObject5.bin"/><Relationship Id="rId19" Type="http://schemas.openxmlformats.org/officeDocument/2006/relationships/oleObject" Target="../embeddings/oleObject10.bin"/><Relationship Id="rId4" Type="http://schemas.openxmlformats.org/officeDocument/2006/relationships/oleObject" Target="../embeddings/oleObject2.bin"/><Relationship Id="rId9" Type="http://schemas.openxmlformats.org/officeDocument/2006/relationships/image" Target="../media/image14.wmf"/><Relationship Id="rId14" Type="http://schemas.openxmlformats.org/officeDocument/2006/relationships/oleObject" Target="../embeddings/oleObject7.bin"/><Relationship Id="rId22" Type="http://schemas.openxmlformats.org/officeDocument/2006/relationships/oleObject" Target="../embeddings/oleObject12.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oleObject" Target="../embeddings/oleObject19.bin"/><Relationship Id="rId18" Type="http://schemas.openxmlformats.org/officeDocument/2006/relationships/oleObject" Target="../embeddings/oleObject22.bin"/><Relationship Id="rId3" Type="http://schemas.openxmlformats.org/officeDocument/2006/relationships/image" Target="../media/image23.png"/><Relationship Id="rId21" Type="http://schemas.openxmlformats.org/officeDocument/2006/relationships/oleObject" Target="../embeddings/oleObject24.bin"/><Relationship Id="rId7" Type="http://schemas.openxmlformats.org/officeDocument/2006/relationships/image" Target="../media/image22.wmf"/><Relationship Id="rId12" Type="http://schemas.openxmlformats.org/officeDocument/2006/relationships/oleObject" Target="../embeddings/oleObject18.bin"/><Relationship Id="rId17" Type="http://schemas.openxmlformats.org/officeDocument/2006/relationships/image" Target="../media/image26.wmf"/><Relationship Id="rId25" Type="http://schemas.openxmlformats.org/officeDocument/2006/relationships/oleObject" Target="../embeddings/oleObject27.bin"/><Relationship Id="rId16" Type="http://schemas.openxmlformats.org/officeDocument/2006/relationships/oleObject" Target="../embeddings/oleObject21.bin"/><Relationship Id="rId20" Type="http://schemas.openxmlformats.org/officeDocument/2006/relationships/image" Target="../media/image27.wmf"/><Relationship Id="rId1" Type="http://schemas.openxmlformats.org/officeDocument/2006/relationships/slideLayout" Target="../slideLayouts/slideLayout3.xml"/><Relationship Id="rId6" Type="http://schemas.openxmlformats.org/officeDocument/2006/relationships/oleObject" Target="../embeddings/oleObject15.bin"/><Relationship Id="rId11" Type="http://schemas.openxmlformats.org/officeDocument/2006/relationships/image" Target="../media/image24.wmf"/><Relationship Id="rId24" Type="http://schemas.openxmlformats.org/officeDocument/2006/relationships/oleObject" Target="../embeddings/oleObject26.bin"/><Relationship Id="rId5" Type="http://schemas.openxmlformats.org/officeDocument/2006/relationships/image" Target="../media/image21.wmf"/><Relationship Id="rId15" Type="http://schemas.openxmlformats.org/officeDocument/2006/relationships/image" Target="../media/image25.wmf"/><Relationship Id="rId23" Type="http://schemas.openxmlformats.org/officeDocument/2006/relationships/oleObject" Target="../embeddings/oleObject25.bin"/><Relationship Id="rId10" Type="http://schemas.openxmlformats.org/officeDocument/2006/relationships/oleObject" Target="../embeddings/oleObject17.bin"/><Relationship Id="rId19" Type="http://schemas.openxmlformats.org/officeDocument/2006/relationships/oleObject" Target="../embeddings/oleObject23.bin"/><Relationship Id="rId4" Type="http://schemas.openxmlformats.org/officeDocument/2006/relationships/oleObject" Target="../embeddings/oleObject14.bin"/><Relationship Id="rId9" Type="http://schemas.openxmlformats.org/officeDocument/2006/relationships/image" Target="../media/image23.wmf"/><Relationship Id="rId14" Type="http://schemas.openxmlformats.org/officeDocument/2006/relationships/oleObject" Target="../embeddings/oleObject20.bin"/><Relationship Id="rId22" Type="http://schemas.openxmlformats.org/officeDocument/2006/relationships/image" Target="../media/image28.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image" Target="../media/image29.wmf"/><Relationship Id="rId7" Type="http://schemas.openxmlformats.org/officeDocument/2006/relationships/image" Target="../media/image31.wmf"/><Relationship Id="rId12" Type="http://schemas.openxmlformats.org/officeDocument/2006/relationships/image" Target="../media/image34.png"/><Relationship Id="rId2" Type="http://schemas.openxmlformats.org/officeDocument/2006/relationships/oleObject" Target="../embeddings/oleObject28.bin"/><Relationship Id="rId1" Type="http://schemas.openxmlformats.org/officeDocument/2006/relationships/slideLayout" Target="../slideLayouts/slideLayout4.xml"/><Relationship Id="rId6" Type="http://schemas.openxmlformats.org/officeDocument/2006/relationships/oleObject" Target="../embeddings/oleObject30.bin"/><Relationship Id="rId11" Type="http://schemas.openxmlformats.org/officeDocument/2006/relationships/image" Target="../media/image33.wmf"/><Relationship Id="rId5" Type="http://schemas.openxmlformats.org/officeDocument/2006/relationships/image" Target="../media/image30.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32.wmf"/></Relationships>
</file>

<file path=ppt/slides/_rels/slide16.xml.rels><?xml version="1.0" encoding="UTF-8" standalone="yes"?>
<Relationships xmlns="http://schemas.openxmlformats.org/package/2006/relationships"><Relationship Id="rId13" Type="http://schemas.openxmlformats.org/officeDocument/2006/relationships/oleObject" Target="../embeddings/oleObject39.bin"/><Relationship Id="rId18" Type="http://schemas.openxmlformats.org/officeDocument/2006/relationships/image" Target="../media/image41.wmf"/><Relationship Id="rId26" Type="http://schemas.openxmlformats.org/officeDocument/2006/relationships/image" Target="../media/image45.wmf"/><Relationship Id="rId3" Type="http://schemas.openxmlformats.org/officeDocument/2006/relationships/image" Target="../media/image35.wmf"/><Relationship Id="rId21" Type="http://schemas.openxmlformats.org/officeDocument/2006/relationships/oleObject" Target="../embeddings/oleObject44.bin"/><Relationship Id="rId34" Type="http://schemas.openxmlformats.org/officeDocument/2006/relationships/oleObject" Target="../embeddings/oleObject51.bin"/><Relationship Id="rId7" Type="http://schemas.openxmlformats.org/officeDocument/2006/relationships/image" Target="../media/image37.wmf"/><Relationship Id="rId12" Type="http://schemas.openxmlformats.org/officeDocument/2006/relationships/image" Target="../media/image39.wmf"/><Relationship Id="rId17" Type="http://schemas.openxmlformats.org/officeDocument/2006/relationships/oleObject" Target="../embeddings/oleObject42.bin"/><Relationship Id="rId25" Type="http://schemas.openxmlformats.org/officeDocument/2006/relationships/oleObject" Target="../embeddings/oleObject46.bin"/><Relationship Id="rId33" Type="http://schemas.openxmlformats.org/officeDocument/2006/relationships/oleObject" Target="../embeddings/oleObject50.bin"/><Relationship Id="rId2" Type="http://schemas.openxmlformats.org/officeDocument/2006/relationships/oleObject" Target="../embeddings/oleObject33.bin"/><Relationship Id="rId16" Type="http://schemas.openxmlformats.org/officeDocument/2006/relationships/image" Target="../media/image40.wmf"/><Relationship Id="rId20" Type="http://schemas.openxmlformats.org/officeDocument/2006/relationships/image" Target="../media/image42.wmf"/><Relationship Id="rId29" Type="http://schemas.openxmlformats.org/officeDocument/2006/relationships/oleObject" Target="../embeddings/oleObject48.bin"/><Relationship Id="rId1" Type="http://schemas.openxmlformats.org/officeDocument/2006/relationships/slideLayout" Target="../slideLayouts/slideLayout3.xml"/><Relationship Id="rId6" Type="http://schemas.openxmlformats.org/officeDocument/2006/relationships/oleObject" Target="../embeddings/oleObject35.bin"/><Relationship Id="rId11" Type="http://schemas.openxmlformats.org/officeDocument/2006/relationships/oleObject" Target="../embeddings/oleObject38.bin"/><Relationship Id="rId24" Type="http://schemas.openxmlformats.org/officeDocument/2006/relationships/image" Target="../media/image44.wmf"/><Relationship Id="rId32" Type="http://schemas.openxmlformats.org/officeDocument/2006/relationships/image" Target="../media/image48.wmf"/><Relationship Id="rId5" Type="http://schemas.openxmlformats.org/officeDocument/2006/relationships/image" Target="../media/image36.wmf"/><Relationship Id="rId15" Type="http://schemas.openxmlformats.org/officeDocument/2006/relationships/oleObject" Target="../embeddings/oleObject41.bin"/><Relationship Id="rId23" Type="http://schemas.openxmlformats.org/officeDocument/2006/relationships/oleObject" Target="../embeddings/oleObject45.bin"/><Relationship Id="rId28" Type="http://schemas.openxmlformats.org/officeDocument/2006/relationships/image" Target="../media/image46.wmf"/><Relationship Id="rId36" Type="http://schemas.openxmlformats.org/officeDocument/2006/relationships/oleObject" Target="../embeddings/oleObject52.bin"/><Relationship Id="rId10" Type="http://schemas.openxmlformats.org/officeDocument/2006/relationships/image" Target="../media/image38.wmf"/><Relationship Id="rId19" Type="http://schemas.openxmlformats.org/officeDocument/2006/relationships/oleObject" Target="../embeddings/oleObject43.bin"/><Relationship Id="rId31" Type="http://schemas.openxmlformats.org/officeDocument/2006/relationships/oleObject" Target="../embeddings/oleObject49.bin"/><Relationship Id="rId4" Type="http://schemas.openxmlformats.org/officeDocument/2006/relationships/oleObject" Target="../embeddings/oleObject34.bin"/><Relationship Id="rId9" Type="http://schemas.openxmlformats.org/officeDocument/2006/relationships/oleObject" Target="../embeddings/oleObject37.bin"/><Relationship Id="rId14" Type="http://schemas.openxmlformats.org/officeDocument/2006/relationships/oleObject" Target="../embeddings/oleObject40.bin"/><Relationship Id="rId22" Type="http://schemas.openxmlformats.org/officeDocument/2006/relationships/image" Target="../media/image43.wmf"/><Relationship Id="rId27" Type="http://schemas.openxmlformats.org/officeDocument/2006/relationships/oleObject" Target="../embeddings/oleObject47.bin"/><Relationship Id="rId30" Type="http://schemas.openxmlformats.org/officeDocument/2006/relationships/image" Target="../media/image47.wmf"/><Relationship Id="rId35" Type="http://schemas.openxmlformats.org/officeDocument/2006/relationships/image" Target="../media/image49.wmf"/><Relationship Id="rId8" Type="http://schemas.openxmlformats.org/officeDocument/2006/relationships/oleObject" Target="../embeddings/oleObject36.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image" Target="../media/image50.wmf"/><Relationship Id="rId7" Type="http://schemas.openxmlformats.org/officeDocument/2006/relationships/image" Target="../media/image52.wmf"/><Relationship Id="rId2" Type="http://schemas.openxmlformats.org/officeDocument/2006/relationships/oleObject" Target="../embeddings/oleObject53.bin"/><Relationship Id="rId1" Type="http://schemas.openxmlformats.org/officeDocument/2006/relationships/slideLayout" Target="../slideLayouts/slideLayout3.xml"/><Relationship Id="rId6" Type="http://schemas.openxmlformats.org/officeDocument/2006/relationships/oleObject" Target="../embeddings/oleObject55.bin"/><Relationship Id="rId11" Type="http://schemas.openxmlformats.org/officeDocument/2006/relationships/image" Target="../media/image54.wmf"/><Relationship Id="rId5" Type="http://schemas.openxmlformats.org/officeDocument/2006/relationships/image" Target="../media/image51.wmf"/><Relationship Id="rId10" Type="http://schemas.openxmlformats.org/officeDocument/2006/relationships/oleObject" Target="../embeddings/oleObject57.bin"/><Relationship Id="rId4" Type="http://schemas.openxmlformats.org/officeDocument/2006/relationships/oleObject" Target="../embeddings/oleObject54.bin"/><Relationship Id="rId9" Type="http://schemas.openxmlformats.org/officeDocument/2006/relationships/image" Target="../media/image53.wmf"/></Relationships>
</file>

<file path=ppt/slides/_rels/slide18.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image" Target="../media/image56.wmf"/><Relationship Id="rId7" Type="http://schemas.openxmlformats.org/officeDocument/2006/relationships/image" Target="../media/image22.wmf"/><Relationship Id="rId12" Type="http://schemas.openxmlformats.org/officeDocument/2006/relationships/image" Target="../media/image58.wmf"/><Relationship Id="rId2" Type="http://schemas.openxmlformats.org/officeDocument/2006/relationships/oleObject" Target="../embeddings/oleObject58.bin"/><Relationship Id="rId1" Type="http://schemas.openxmlformats.org/officeDocument/2006/relationships/slideLayout" Target="../slideLayouts/slideLayout3.xml"/><Relationship Id="rId6" Type="http://schemas.openxmlformats.org/officeDocument/2006/relationships/oleObject" Target="../embeddings/oleObject60.bin"/><Relationship Id="rId11" Type="http://schemas.openxmlformats.org/officeDocument/2006/relationships/oleObject" Target="../embeddings/oleObject63.bin"/><Relationship Id="rId5" Type="http://schemas.openxmlformats.org/officeDocument/2006/relationships/image" Target="../media/image57.wmf"/><Relationship Id="rId10" Type="http://schemas.openxmlformats.org/officeDocument/2006/relationships/image" Target="../media/image23.wmf"/><Relationship Id="rId4" Type="http://schemas.openxmlformats.org/officeDocument/2006/relationships/oleObject" Target="../embeddings/oleObject59.bin"/><Relationship Id="rId9" Type="http://schemas.openxmlformats.org/officeDocument/2006/relationships/oleObject" Target="../embeddings/oleObject62.bin"/></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67.bin"/><Relationship Id="rId13" Type="http://schemas.openxmlformats.org/officeDocument/2006/relationships/image" Target="../media/image26.wmf"/><Relationship Id="rId3" Type="http://schemas.openxmlformats.org/officeDocument/2006/relationships/image" Target="../media/image65.wmf"/><Relationship Id="rId7" Type="http://schemas.openxmlformats.org/officeDocument/2006/relationships/image" Target="../media/image67.wmf"/><Relationship Id="rId12" Type="http://schemas.openxmlformats.org/officeDocument/2006/relationships/oleObject" Target="../embeddings/oleObject69.bin"/><Relationship Id="rId17" Type="http://schemas.openxmlformats.org/officeDocument/2006/relationships/image" Target="../media/image22.wmf"/><Relationship Id="rId2" Type="http://schemas.openxmlformats.org/officeDocument/2006/relationships/oleObject" Target="../embeddings/oleObject64.bin"/><Relationship Id="rId16" Type="http://schemas.openxmlformats.org/officeDocument/2006/relationships/oleObject" Target="../embeddings/oleObject72.bin"/><Relationship Id="rId1" Type="http://schemas.openxmlformats.org/officeDocument/2006/relationships/slideLayout" Target="../slideLayouts/slideLayout3.xml"/><Relationship Id="rId6" Type="http://schemas.openxmlformats.org/officeDocument/2006/relationships/oleObject" Target="../embeddings/oleObject66.bin"/><Relationship Id="rId11" Type="http://schemas.openxmlformats.org/officeDocument/2006/relationships/image" Target="../media/image69.wmf"/><Relationship Id="rId5" Type="http://schemas.openxmlformats.org/officeDocument/2006/relationships/image" Target="../media/image66.wmf"/><Relationship Id="rId15" Type="http://schemas.openxmlformats.org/officeDocument/2006/relationships/oleObject" Target="../embeddings/oleObject71.bin"/><Relationship Id="rId10" Type="http://schemas.openxmlformats.org/officeDocument/2006/relationships/oleObject" Target="../embeddings/oleObject68.bin"/><Relationship Id="rId4" Type="http://schemas.openxmlformats.org/officeDocument/2006/relationships/oleObject" Target="../embeddings/oleObject65.bin"/><Relationship Id="rId9" Type="http://schemas.openxmlformats.org/officeDocument/2006/relationships/image" Target="../media/image68.wmf"/><Relationship Id="rId14" Type="http://schemas.openxmlformats.org/officeDocument/2006/relationships/oleObject" Target="../embeddings/oleObject70.bin"/></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72.png"/><Relationship Id="rId5" Type="http://schemas.microsoft.com/office/2007/relationships/hdphoto" Target="../media/hdphoto2.wdp"/><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oleObject" Target="../embeddings/oleObject73.bin"/><Relationship Id="rId7" Type="http://schemas.openxmlformats.org/officeDocument/2006/relationships/image" Target="../media/image85.png"/><Relationship Id="rId2"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84.wmf"/><Relationship Id="rId5" Type="http://schemas.openxmlformats.org/officeDocument/2006/relationships/oleObject" Target="../embeddings/oleObject74.bin"/><Relationship Id="rId4" Type="http://schemas.openxmlformats.org/officeDocument/2006/relationships/image" Target="../media/image83.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oleObject" Target="../embeddings/oleObject80.bin"/><Relationship Id="rId3" Type="http://schemas.openxmlformats.org/officeDocument/2006/relationships/image" Target="../media/image86.wmf"/><Relationship Id="rId7" Type="http://schemas.openxmlformats.org/officeDocument/2006/relationships/image" Target="../media/image88.wmf"/><Relationship Id="rId12" Type="http://schemas.openxmlformats.org/officeDocument/2006/relationships/image" Target="../media/image90.wmf"/><Relationship Id="rId2" Type="http://schemas.openxmlformats.org/officeDocument/2006/relationships/oleObject" Target="../embeddings/oleObject75.bin"/><Relationship Id="rId16" Type="http://schemas.microsoft.com/office/2007/relationships/hdphoto" Target="../media/hdphoto3.wdp"/><Relationship Id="rId1" Type="http://schemas.openxmlformats.org/officeDocument/2006/relationships/slideLayout" Target="../slideLayouts/slideLayout3.xml"/><Relationship Id="rId6" Type="http://schemas.openxmlformats.org/officeDocument/2006/relationships/oleObject" Target="../embeddings/oleObject77.bin"/><Relationship Id="rId11" Type="http://schemas.openxmlformats.org/officeDocument/2006/relationships/oleObject" Target="../embeddings/oleObject79.bin"/><Relationship Id="rId5" Type="http://schemas.openxmlformats.org/officeDocument/2006/relationships/image" Target="../media/image87.wmf"/><Relationship Id="rId15" Type="http://schemas.openxmlformats.org/officeDocument/2006/relationships/image" Target="../media/image85.png"/><Relationship Id="rId10" Type="http://schemas.openxmlformats.org/officeDocument/2006/relationships/image" Target="../media/image82.png"/><Relationship Id="rId4" Type="http://schemas.openxmlformats.org/officeDocument/2006/relationships/oleObject" Target="../embeddings/oleObject76.bin"/><Relationship Id="rId9" Type="http://schemas.openxmlformats.org/officeDocument/2006/relationships/image" Target="../media/image89.wmf"/><Relationship Id="rId14" Type="http://schemas.openxmlformats.org/officeDocument/2006/relationships/image" Target="../media/image91.wmf"/></Relationships>
</file>

<file path=ppt/slides/_rels/slide38.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oleObject" Target="../embeddings/oleObject81.bin"/><Relationship Id="rId7" Type="http://schemas.openxmlformats.org/officeDocument/2006/relationships/oleObject" Target="../embeddings/oleObject83.bin"/><Relationship Id="rId2"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93.wmf"/><Relationship Id="rId5" Type="http://schemas.openxmlformats.org/officeDocument/2006/relationships/oleObject" Target="../embeddings/oleObject82.bin"/><Relationship Id="rId10" Type="http://schemas.microsoft.com/office/2007/relationships/hdphoto" Target="../media/hdphoto3.wdp"/><Relationship Id="rId4" Type="http://schemas.openxmlformats.org/officeDocument/2006/relationships/image" Target="../media/image92.wmf"/><Relationship Id="rId9" Type="http://schemas.openxmlformats.org/officeDocument/2006/relationships/image" Target="../media/image85.png"/></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84.bin"/><Relationship Id="rId13" Type="http://schemas.openxmlformats.org/officeDocument/2006/relationships/image" Target="../media/image89.wmf"/><Relationship Id="rId3" Type="http://schemas.openxmlformats.org/officeDocument/2006/relationships/image" Target="../media/image92.wmf"/><Relationship Id="rId7" Type="http://schemas.openxmlformats.org/officeDocument/2006/relationships/image" Target="../media/image94.wmf"/><Relationship Id="rId12" Type="http://schemas.openxmlformats.org/officeDocument/2006/relationships/oleObject" Target="../embeddings/oleObject86.bin"/><Relationship Id="rId2" Type="http://schemas.openxmlformats.org/officeDocument/2006/relationships/oleObject" Target="../embeddings/oleObject81.bin"/><Relationship Id="rId1" Type="http://schemas.openxmlformats.org/officeDocument/2006/relationships/slideLayout" Target="../slideLayouts/slideLayout3.xml"/><Relationship Id="rId6" Type="http://schemas.openxmlformats.org/officeDocument/2006/relationships/oleObject" Target="../embeddings/oleObject83.bin"/><Relationship Id="rId11" Type="http://schemas.openxmlformats.org/officeDocument/2006/relationships/image" Target="../media/image88.wmf"/><Relationship Id="rId5" Type="http://schemas.openxmlformats.org/officeDocument/2006/relationships/image" Target="../media/image93.wmf"/><Relationship Id="rId15" Type="http://schemas.microsoft.com/office/2007/relationships/hdphoto" Target="../media/hdphoto3.wdp"/><Relationship Id="rId10" Type="http://schemas.openxmlformats.org/officeDocument/2006/relationships/oleObject" Target="../embeddings/oleObject85.bin"/><Relationship Id="rId4" Type="http://schemas.openxmlformats.org/officeDocument/2006/relationships/oleObject" Target="../embeddings/oleObject82.bin"/><Relationship Id="rId9" Type="http://schemas.openxmlformats.org/officeDocument/2006/relationships/image" Target="../media/image87.wmf"/><Relationship Id="rId14" Type="http://schemas.openxmlformats.org/officeDocument/2006/relationships/image" Target="../media/image85.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oleObject" Target="../embeddings/oleObject87.bin"/><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oleObject" Target="../embeddings/oleObject88.bin"/><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6.wmf"/><Relationship Id="rId7" Type="http://schemas.openxmlformats.org/officeDocument/2006/relationships/image" Target="../media/image99.wmf"/><Relationship Id="rId2" Type="http://schemas.openxmlformats.org/officeDocument/2006/relationships/oleObject" Target="../embeddings/oleObject89.bin"/><Relationship Id="rId1" Type="http://schemas.openxmlformats.org/officeDocument/2006/relationships/slideLayout" Target="../slideLayouts/slideLayout3.xml"/><Relationship Id="rId6" Type="http://schemas.openxmlformats.org/officeDocument/2006/relationships/oleObject" Target="../embeddings/oleObject91.bin"/><Relationship Id="rId5" Type="http://schemas.openxmlformats.org/officeDocument/2006/relationships/image" Target="../media/image98.wmf"/><Relationship Id="rId4" Type="http://schemas.openxmlformats.org/officeDocument/2006/relationships/oleObject" Target="../embeddings/oleObject90.bin"/><Relationship Id="rId9" Type="http://schemas.microsoft.com/office/2007/relationships/hdphoto" Target="../media/hdphoto4.wdp"/></Relationships>
</file>

<file path=ppt/slides/_rels/slide44.xml.rels><?xml version="1.0" encoding="UTF-8" standalone="yes"?>
<Relationships xmlns="http://schemas.openxmlformats.org/package/2006/relationships"><Relationship Id="rId3" Type="http://schemas.openxmlformats.org/officeDocument/2006/relationships/image" Target="../media/image100.wmf"/><Relationship Id="rId7" Type="http://schemas.microsoft.com/office/2007/relationships/hdphoto" Target="../media/hdphoto4.wdp"/><Relationship Id="rId2" Type="http://schemas.openxmlformats.org/officeDocument/2006/relationships/oleObject" Target="../embeddings/oleObject92.bin"/><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99.wmf"/><Relationship Id="rId4" Type="http://schemas.openxmlformats.org/officeDocument/2006/relationships/oleObject" Target="../embeddings/oleObject93.bin"/></Relationships>
</file>

<file path=ppt/slides/_rels/slide4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00.wmf"/><Relationship Id="rId7" Type="http://schemas.openxmlformats.org/officeDocument/2006/relationships/image" Target="../media/image99.wmf"/><Relationship Id="rId2" Type="http://schemas.openxmlformats.org/officeDocument/2006/relationships/oleObject" Target="../embeddings/oleObject94.bin"/><Relationship Id="rId1" Type="http://schemas.openxmlformats.org/officeDocument/2006/relationships/slideLayout" Target="../slideLayouts/slideLayout3.xml"/><Relationship Id="rId6" Type="http://schemas.openxmlformats.org/officeDocument/2006/relationships/oleObject" Target="../embeddings/oleObject96.bin"/><Relationship Id="rId5" Type="http://schemas.openxmlformats.org/officeDocument/2006/relationships/image" Target="../media/image102.wmf"/><Relationship Id="rId4" Type="http://schemas.openxmlformats.org/officeDocument/2006/relationships/oleObject" Target="../embeddings/oleObject95.bin"/><Relationship Id="rId9" Type="http://schemas.microsoft.com/office/2007/relationships/hdphoto" Target="../media/hdphoto4.wdp"/></Relationships>
</file>

<file path=ppt/slides/_rels/slide4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87.wmf"/><Relationship Id="rId7" Type="http://schemas.openxmlformats.org/officeDocument/2006/relationships/image" Target="../media/image104.wmf"/><Relationship Id="rId2" Type="http://schemas.openxmlformats.org/officeDocument/2006/relationships/oleObject" Target="../embeddings/oleObject97.bin"/><Relationship Id="rId1" Type="http://schemas.openxmlformats.org/officeDocument/2006/relationships/slideLayout" Target="../slideLayouts/slideLayout3.xml"/><Relationship Id="rId6" Type="http://schemas.openxmlformats.org/officeDocument/2006/relationships/oleObject" Target="../embeddings/oleObject99.bin"/><Relationship Id="rId5" Type="http://schemas.openxmlformats.org/officeDocument/2006/relationships/image" Target="../media/image103.wmf"/><Relationship Id="rId4" Type="http://schemas.openxmlformats.org/officeDocument/2006/relationships/oleObject" Target="../embeddings/oleObject98.bin"/><Relationship Id="rId9" Type="http://schemas.microsoft.com/office/2007/relationships/hdphoto" Target="../media/hdphoto4.wdp"/></Relationships>
</file>

<file path=ppt/slides/_rels/slide47.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oleObject" Target="../embeddings/oleObject100.bin"/><Relationship Id="rId1" Type="http://schemas.openxmlformats.org/officeDocument/2006/relationships/slideLayout" Target="../slideLayouts/slideLayout3.xml"/><Relationship Id="rId5" Type="http://schemas.openxmlformats.org/officeDocument/2006/relationships/image" Target="../media/image106.wmf"/><Relationship Id="rId4" Type="http://schemas.openxmlformats.org/officeDocument/2006/relationships/oleObject" Target="../embeddings/oleObject101.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05.bin"/><Relationship Id="rId13" Type="http://schemas.openxmlformats.org/officeDocument/2006/relationships/image" Target="../media/image111.wmf"/><Relationship Id="rId18" Type="http://schemas.openxmlformats.org/officeDocument/2006/relationships/oleObject" Target="../embeddings/oleObject111.bin"/><Relationship Id="rId26" Type="http://schemas.openxmlformats.org/officeDocument/2006/relationships/oleObject" Target="../embeddings/oleObject116.bin"/><Relationship Id="rId3" Type="http://schemas.openxmlformats.org/officeDocument/2006/relationships/image" Target="../media/image107.wmf"/><Relationship Id="rId21" Type="http://schemas.openxmlformats.org/officeDocument/2006/relationships/image" Target="../media/image113.wmf"/><Relationship Id="rId7" Type="http://schemas.openxmlformats.org/officeDocument/2006/relationships/image" Target="../media/image109.wmf"/><Relationship Id="rId12" Type="http://schemas.openxmlformats.org/officeDocument/2006/relationships/oleObject" Target="../embeddings/oleObject108.bin"/><Relationship Id="rId17" Type="http://schemas.openxmlformats.org/officeDocument/2006/relationships/image" Target="../media/image22.wmf"/><Relationship Id="rId25" Type="http://schemas.openxmlformats.org/officeDocument/2006/relationships/oleObject" Target="../embeddings/oleObject115.bin"/><Relationship Id="rId2" Type="http://schemas.openxmlformats.org/officeDocument/2006/relationships/oleObject" Target="../embeddings/oleObject102.bin"/><Relationship Id="rId16" Type="http://schemas.openxmlformats.org/officeDocument/2006/relationships/oleObject" Target="../embeddings/oleObject110.bin"/><Relationship Id="rId20" Type="http://schemas.openxmlformats.org/officeDocument/2006/relationships/oleObject" Target="../embeddings/oleObject112.bin"/><Relationship Id="rId29" Type="http://schemas.openxmlformats.org/officeDocument/2006/relationships/oleObject" Target="../embeddings/oleObject119.bin"/><Relationship Id="rId1" Type="http://schemas.openxmlformats.org/officeDocument/2006/relationships/slideLayout" Target="../slideLayouts/slideLayout3.xml"/><Relationship Id="rId6" Type="http://schemas.openxmlformats.org/officeDocument/2006/relationships/oleObject" Target="../embeddings/oleObject104.bin"/><Relationship Id="rId11" Type="http://schemas.openxmlformats.org/officeDocument/2006/relationships/image" Target="../media/image110.wmf"/><Relationship Id="rId24" Type="http://schemas.openxmlformats.org/officeDocument/2006/relationships/oleObject" Target="../embeddings/oleObject114.bin"/><Relationship Id="rId5" Type="http://schemas.openxmlformats.org/officeDocument/2006/relationships/image" Target="../media/image108.wmf"/><Relationship Id="rId15" Type="http://schemas.openxmlformats.org/officeDocument/2006/relationships/image" Target="../media/image112.wmf"/><Relationship Id="rId23" Type="http://schemas.openxmlformats.org/officeDocument/2006/relationships/image" Target="../media/image114.wmf"/><Relationship Id="rId28" Type="http://schemas.openxmlformats.org/officeDocument/2006/relationships/oleObject" Target="../embeddings/oleObject118.bin"/><Relationship Id="rId10" Type="http://schemas.openxmlformats.org/officeDocument/2006/relationships/oleObject" Target="../embeddings/oleObject107.bin"/><Relationship Id="rId19" Type="http://schemas.openxmlformats.org/officeDocument/2006/relationships/image" Target="../media/image26.wmf"/><Relationship Id="rId4" Type="http://schemas.openxmlformats.org/officeDocument/2006/relationships/oleObject" Target="../embeddings/oleObject103.bin"/><Relationship Id="rId9" Type="http://schemas.openxmlformats.org/officeDocument/2006/relationships/oleObject" Target="../embeddings/oleObject106.bin"/><Relationship Id="rId14" Type="http://schemas.openxmlformats.org/officeDocument/2006/relationships/oleObject" Target="../embeddings/oleObject109.bin"/><Relationship Id="rId22" Type="http://schemas.openxmlformats.org/officeDocument/2006/relationships/oleObject" Target="../embeddings/oleObject113.bin"/><Relationship Id="rId27" Type="http://schemas.openxmlformats.org/officeDocument/2006/relationships/oleObject" Target="../embeddings/oleObject117.bin"/><Relationship Id="rId30" Type="http://schemas.openxmlformats.org/officeDocument/2006/relationships/image" Target="../media/image115.w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23.bin"/><Relationship Id="rId3" Type="http://schemas.openxmlformats.org/officeDocument/2006/relationships/image" Target="../media/image116.wmf"/><Relationship Id="rId7" Type="http://schemas.openxmlformats.org/officeDocument/2006/relationships/image" Target="../media/image118.wmf"/><Relationship Id="rId12" Type="http://schemas.openxmlformats.org/officeDocument/2006/relationships/image" Target="../media/image114.wmf"/><Relationship Id="rId2" Type="http://schemas.openxmlformats.org/officeDocument/2006/relationships/oleObject" Target="../embeddings/oleObject120.bin"/><Relationship Id="rId1" Type="http://schemas.openxmlformats.org/officeDocument/2006/relationships/slideLayout" Target="../slideLayouts/slideLayout3.xml"/><Relationship Id="rId6" Type="http://schemas.openxmlformats.org/officeDocument/2006/relationships/oleObject" Target="../embeddings/oleObject122.bin"/><Relationship Id="rId11" Type="http://schemas.openxmlformats.org/officeDocument/2006/relationships/oleObject" Target="../embeddings/oleObject125.bin"/><Relationship Id="rId5" Type="http://schemas.openxmlformats.org/officeDocument/2006/relationships/image" Target="../media/image117.wmf"/><Relationship Id="rId10" Type="http://schemas.openxmlformats.org/officeDocument/2006/relationships/image" Target="../media/image16.wmf"/><Relationship Id="rId4" Type="http://schemas.openxmlformats.org/officeDocument/2006/relationships/oleObject" Target="../embeddings/oleObject121.bin"/><Relationship Id="rId9" Type="http://schemas.openxmlformats.org/officeDocument/2006/relationships/oleObject" Target="../embeddings/oleObject124.bin"/></Relationships>
</file>

<file path=ppt/slides/_rels/slide53.x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oleObject" Target="../embeddings/oleObject126.bin"/><Relationship Id="rId7" Type="http://schemas.openxmlformats.org/officeDocument/2006/relationships/oleObject" Target="../embeddings/oleObject128.bin"/><Relationship Id="rId2" Type="http://schemas.openxmlformats.org/officeDocument/2006/relationships/image" Target="../media/image119.png"/><Relationship Id="rId1" Type="http://schemas.openxmlformats.org/officeDocument/2006/relationships/slideLayout" Target="../slideLayouts/slideLayout3.xml"/><Relationship Id="rId6" Type="http://schemas.openxmlformats.org/officeDocument/2006/relationships/image" Target="../media/image121.wmf"/><Relationship Id="rId5" Type="http://schemas.openxmlformats.org/officeDocument/2006/relationships/oleObject" Target="../embeddings/oleObject127.bin"/><Relationship Id="rId10" Type="http://schemas.openxmlformats.org/officeDocument/2006/relationships/image" Target="../media/image123.wmf"/><Relationship Id="rId4" Type="http://schemas.openxmlformats.org/officeDocument/2006/relationships/image" Target="../media/image120.wmf"/><Relationship Id="rId9" Type="http://schemas.openxmlformats.org/officeDocument/2006/relationships/oleObject" Target="../embeddings/oleObject129.bin"/></Relationships>
</file>

<file path=ppt/slides/_rels/slide54.xml.rels><?xml version="1.0" encoding="UTF-8" standalone="yes"?>
<Relationships xmlns="http://schemas.openxmlformats.org/package/2006/relationships"><Relationship Id="rId3" Type="http://schemas.openxmlformats.org/officeDocument/2006/relationships/image" Target="../media/image125.gif"/><Relationship Id="rId2" Type="http://schemas.openxmlformats.org/officeDocument/2006/relationships/image" Target="../media/image124.gif"/><Relationship Id="rId1" Type="http://schemas.openxmlformats.org/officeDocument/2006/relationships/slideLayout" Target="../slideLayouts/slideLayout13.xml"/><Relationship Id="rId6" Type="http://schemas.microsoft.com/office/2007/relationships/hdphoto" Target="../media/hdphoto5.wdp"/><Relationship Id="rId5" Type="http://schemas.openxmlformats.org/officeDocument/2006/relationships/image" Target="../media/image127.png"/><Relationship Id="rId4" Type="http://schemas.openxmlformats.org/officeDocument/2006/relationships/image" Target="../media/image126.png"/></Relationships>
</file>

<file path=ppt/slides/_rels/slide5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3.xml"/><Relationship Id="rId4" Type="http://schemas.microsoft.com/office/2007/relationships/hdphoto" Target="../media/hdphoto5.wdp"/></Relationships>
</file>

<file path=ppt/slides/_rels/slide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0.png"/><Relationship Id="rId1" Type="http://schemas.openxmlformats.org/officeDocument/2006/relationships/slideLayout" Target="../slideLayouts/slideLayout13.xml"/><Relationship Id="rId4" Type="http://schemas.microsoft.com/office/2007/relationships/hdphoto" Target="../media/hdphoto5.wdp"/></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31.png"/><Relationship Id="rId1" Type="http://schemas.openxmlformats.org/officeDocument/2006/relationships/slideLayout" Target="../slideLayouts/slideLayout13.xml"/><Relationship Id="rId6" Type="http://schemas.microsoft.com/office/2007/relationships/hdphoto" Target="../media/hdphoto6.wdp"/><Relationship Id="rId5" Type="http://schemas.openxmlformats.org/officeDocument/2006/relationships/image" Target="../media/image132.png"/><Relationship Id="rId4" Type="http://schemas.microsoft.com/office/2007/relationships/hdphoto" Target="../media/hdphoto5.wdp"/></Relationships>
</file>

<file path=ppt/slides/_rels/slide5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33.bin"/><Relationship Id="rId13" Type="http://schemas.openxmlformats.org/officeDocument/2006/relationships/oleObject" Target="../embeddings/oleObject136.bin"/><Relationship Id="rId18" Type="http://schemas.openxmlformats.org/officeDocument/2006/relationships/oleObject" Target="../embeddings/oleObject139.bin"/><Relationship Id="rId26" Type="http://schemas.openxmlformats.org/officeDocument/2006/relationships/oleObject" Target="../embeddings/oleObject144.bin"/><Relationship Id="rId3" Type="http://schemas.openxmlformats.org/officeDocument/2006/relationships/image" Target="../media/image135.wmf"/><Relationship Id="rId21" Type="http://schemas.openxmlformats.org/officeDocument/2006/relationships/image" Target="../media/image141.wmf"/><Relationship Id="rId7" Type="http://schemas.openxmlformats.org/officeDocument/2006/relationships/image" Target="../media/image136.wmf"/><Relationship Id="rId12" Type="http://schemas.openxmlformats.org/officeDocument/2006/relationships/image" Target="../media/image137.wmf"/><Relationship Id="rId17" Type="http://schemas.openxmlformats.org/officeDocument/2006/relationships/image" Target="../media/image139.wmf"/><Relationship Id="rId25" Type="http://schemas.openxmlformats.org/officeDocument/2006/relationships/oleObject" Target="../embeddings/oleObject143.bin"/><Relationship Id="rId2" Type="http://schemas.openxmlformats.org/officeDocument/2006/relationships/oleObject" Target="../embeddings/oleObject130.bin"/><Relationship Id="rId16" Type="http://schemas.openxmlformats.org/officeDocument/2006/relationships/oleObject" Target="../embeddings/oleObject138.bin"/><Relationship Id="rId20" Type="http://schemas.openxmlformats.org/officeDocument/2006/relationships/oleObject" Target="../embeddings/oleObject140.bin"/><Relationship Id="rId29" Type="http://schemas.openxmlformats.org/officeDocument/2006/relationships/oleObject" Target="../embeddings/oleObject146.bin"/><Relationship Id="rId1" Type="http://schemas.openxmlformats.org/officeDocument/2006/relationships/slideLayout" Target="../slideLayouts/slideLayout3.xml"/><Relationship Id="rId6" Type="http://schemas.openxmlformats.org/officeDocument/2006/relationships/oleObject" Target="../embeddings/oleObject132.bin"/><Relationship Id="rId11" Type="http://schemas.openxmlformats.org/officeDocument/2006/relationships/oleObject" Target="../embeddings/oleObject135.bin"/><Relationship Id="rId24" Type="http://schemas.openxmlformats.org/officeDocument/2006/relationships/image" Target="../media/image22.wmf"/><Relationship Id="rId5" Type="http://schemas.openxmlformats.org/officeDocument/2006/relationships/image" Target="../media/image26.wmf"/><Relationship Id="rId15" Type="http://schemas.openxmlformats.org/officeDocument/2006/relationships/image" Target="../media/image138.wmf"/><Relationship Id="rId23" Type="http://schemas.openxmlformats.org/officeDocument/2006/relationships/oleObject" Target="../embeddings/oleObject142.bin"/><Relationship Id="rId28" Type="http://schemas.openxmlformats.org/officeDocument/2006/relationships/oleObject" Target="../embeddings/oleObject145.bin"/><Relationship Id="rId10" Type="http://schemas.openxmlformats.org/officeDocument/2006/relationships/image" Target="../media/image27.wmf"/><Relationship Id="rId19" Type="http://schemas.openxmlformats.org/officeDocument/2006/relationships/image" Target="../media/image140.wmf"/><Relationship Id="rId31" Type="http://schemas.openxmlformats.org/officeDocument/2006/relationships/image" Target="../media/image142.wmf"/><Relationship Id="rId4" Type="http://schemas.openxmlformats.org/officeDocument/2006/relationships/oleObject" Target="../embeddings/oleObject131.bin"/><Relationship Id="rId9" Type="http://schemas.openxmlformats.org/officeDocument/2006/relationships/oleObject" Target="../embeddings/oleObject134.bin"/><Relationship Id="rId14" Type="http://schemas.openxmlformats.org/officeDocument/2006/relationships/oleObject" Target="../embeddings/oleObject137.bin"/><Relationship Id="rId22" Type="http://schemas.openxmlformats.org/officeDocument/2006/relationships/oleObject" Target="../embeddings/oleObject141.bin"/><Relationship Id="rId27" Type="http://schemas.openxmlformats.org/officeDocument/2006/relationships/image" Target="../media/image17.wmf"/><Relationship Id="rId30" Type="http://schemas.openxmlformats.org/officeDocument/2006/relationships/oleObject" Target="../embeddings/oleObject147.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51.bin"/><Relationship Id="rId13" Type="http://schemas.openxmlformats.org/officeDocument/2006/relationships/image" Target="../media/image146.wmf"/><Relationship Id="rId18" Type="http://schemas.openxmlformats.org/officeDocument/2006/relationships/image" Target="../media/image22.wmf"/><Relationship Id="rId3" Type="http://schemas.openxmlformats.org/officeDocument/2006/relationships/image" Target="../media/image143.wmf"/><Relationship Id="rId21" Type="http://schemas.openxmlformats.org/officeDocument/2006/relationships/oleObject" Target="../embeddings/oleObject159.bin"/><Relationship Id="rId7" Type="http://schemas.openxmlformats.org/officeDocument/2006/relationships/image" Target="../media/image145.wmf"/><Relationship Id="rId12" Type="http://schemas.openxmlformats.org/officeDocument/2006/relationships/oleObject" Target="../embeddings/oleObject153.bin"/><Relationship Id="rId17" Type="http://schemas.openxmlformats.org/officeDocument/2006/relationships/oleObject" Target="../embeddings/oleObject156.bin"/><Relationship Id="rId2" Type="http://schemas.openxmlformats.org/officeDocument/2006/relationships/oleObject" Target="../embeddings/oleObject148.bin"/><Relationship Id="rId16" Type="http://schemas.openxmlformats.org/officeDocument/2006/relationships/oleObject" Target="../embeddings/oleObject155.bin"/><Relationship Id="rId20" Type="http://schemas.openxmlformats.org/officeDocument/2006/relationships/oleObject" Target="../embeddings/oleObject158.bin"/><Relationship Id="rId1" Type="http://schemas.openxmlformats.org/officeDocument/2006/relationships/slideLayout" Target="../slideLayouts/slideLayout3.xml"/><Relationship Id="rId6" Type="http://schemas.openxmlformats.org/officeDocument/2006/relationships/oleObject" Target="../embeddings/oleObject150.bin"/><Relationship Id="rId11" Type="http://schemas.openxmlformats.org/officeDocument/2006/relationships/image" Target="../media/image27.wmf"/><Relationship Id="rId5" Type="http://schemas.openxmlformats.org/officeDocument/2006/relationships/image" Target="../media/image144.wmf"/><Relationship Id="rId15" Type="http://schemas.openxmlformats.org/officeDocument/2006/relationships/image" Target="../media/image142.wmf"/><Relationship Id="rId10" Type="http://schemas.openxmlformats.org/officeDocument/2006/relationships/oleObject" Target="../embeddings/oleObject152.bin"/><Relationship Id="rId19" Type="http://schemas.openxmlformats.org/officeDocument/2006/relationships/oleObject" Target="../embeddings/oleObject157.bin"/><Relationship Id="rId4" Type="http://schemas.openxmlformats.org/officeDocument/2006/relationships/oleObject" Target="../embeddings/oleObject149.bin"/><Relationship Id="rId9" Type="http://schemas.openxmlformats.org/officeDocument/2006/relationships/image" Target="../media/image138.wmf"/><Relationship Id="rId14" Type="http://schemas.openxmlformats.org/officeDocument/2006/relationships/oleObject" Target="../embeddings/oleObject154.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62.bin"/><Relationship Id="rId13" Type="http://schemas.openxmlformats.org/officeDocument/2006/relationships/image" Target="../media/image33.wmf"/><Relationship Id="rId18" Type="http://schemas.openxmlformats.org/officeDocument/2006/relationships/oleObject" Target="../embeddings/oleObject167.bin"/><Relationship Id="rId3" Type="http://schemas.microsoft.com/office/2007/relationships/hdphoto" Target="../media/hdphoto8.wdp"/><Relationship Id="rId7" Type="http://schemas.openxmlformats.org/officeDocument/2006/relationships/image" Target="../media/image135.wmf"/><Relationship Id="rId12" Type="http://schemas.openxmlformats.org/officeDocument/2006/relationships/oleObject" Target="../embeddings/oleObject164.bin"/><Relationship Id="rId17" Type="http://schemas.openxmlformats.org/officeDocument/2006/relationships/image" Target="../media/image151.wmf"/><Relationship Id="rId2" Type="http://schemas.openxmlformats.org/officeDocument/2006/relationships/image" Target="../media/image147.png"/><Relationship Id="rId16" Type="http://schemas.openxmlformats.org/officeDocument/2006/relationships/oleObject" Target="../embeddings/oleObject166.bin"/><Relationship Id="rId1" Type="http://schemas.openxmlformats.org/officeDocument/2006/relationships/slideLayout" Target="../slideLayouts/slideLayout3.xml"/><Relationship Id="rId6" Type="http://schemas.openxmlformats.org/officeDocument/2006/relationships/oleObject" Target="../embeddings/oleObject161.bin"/><Relationship Id="rId11" Type="http://schemas.openxmlformats.org/officeDocument/2006/relationships/image" Target="../media/image149.wmf"/><Relationship Id="rId5" Type="http://schemas.openxmlformats.org/officeDocument/2006/relationships/image" Target="../media/image26.wmf"/><Relationship Id="rId15" Type="http://schemas.openxmlformats.org/officeDocument/2006/relationships/image" Target="../media/image150.wmf"/><Relationship Id="rId10" Type="http://schemas.openxmlformats.org/officeDocument/2006/relationships/oleObject" Target="../embeddings/oleObject163.bin"/><Relationship Id="rId4" Type="http://schemas.openxmlformats.org/officeDocument/2006/relationships/oleObject" Target="../embeddings/oleObject160.bin"/><Relationship Id="rId9" Type="http://schemas.openxmlformats.org/officeDocument/2006/relationships/image" Target="../media/image148.wmf"/><Relationship Id="rId14" Type="http://schemas.openxmlformats.org/officeDocument/2006/relationships/oleObject" Target="../embeddings/oleObject165.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71.bin"/><Relationship Id="rId13" Type="http://schemas.openxmlformats.org/officeDocument/2006/relationships/image" Target="../media/image157.wmf"/><Relationship Id="rId18" Type="http://schemas.openxmlformats.org/officeDocument/2006/relationships/oleObject" Target="../embeddings/oleObject176.bin"/><Relationship Id="rId3" Type="http://schemas.openxmlformats.org/officeDocument/2006/relationships/image" Target="../media/image152.wmf"/><Relationship Id="rId21" Type="http://schemas.openxmlformats.org/officeDocument/2006/relationships/image" Target="../media/image135.wmf"/><Relationship Id="rId7" Type="http://schemas.openxmlformats.org/officeDocument/2006/relationships/image" Target="../media/image154.wmf"/><Relationship Id="rId12" Type="http://schemas.openxmlformats.org/officeDocument/2006/relationships/oleObject" Target="../embeddings/oleObject173.bin"/><Relationship Id="rId17" Type="http://schemas.openxmlformats.org/officeDocument/2006/relationships/image" Target="../media/image159.wmf"/><Relationship Id="rId25" Type="http://schemas.openxmlformats.org/officeDocument/2006/relationships/image" Target="../media/image26.wmf"/><Relationship Id="rId2" Type="http://schemas.openxmlformats.org/officeDocument/2006/relationships/oleObject" Target="../embeddings/oleObject168.bin"/><Relationship Id="rId16" Type="http://schemas.openxmlformats.org/officeDocument/2006/relationships/oleObject" Target="../embeddings/oleObject175.bin"/><Relationship Id="rId20" Type="http://schemas.openxmlformats.org/officeDocument/2006/relationships/oleObject" Target="../embeddings/oleObject177.bin"/><Relationship Id="rId1" Type="http://schemas.openxmlformats.org/officeDocument/2006/relationships/slideLayout" Target="../slideLayouts/slideLayout3.xml"/><Relationship Id="rId6" Type="http://schemas.openxmlformats.org/officeDocument/2006/relationships/oleObject" Target="../embeddings/oleObject170.bin"/><Relationship Id="rId11" Type="http://schemas.openxmlformats.org/officeDocument/2006/relationships/image" Target="../media/image156.wmf"/><Relationship Id="rId24" Type="http://schemas.openxmlformats.org/officeDocument/2006/relationships/oleObject" Target="../embeddings/oleObject179.bin"/><Relationship Id="rId5" Type="http://schemas.openxmlformats.org/officeDocument/2006/relationships/image" Target="../media/image153.wmf"/><Relationship Id="rId15" Type="http://schemas.openxmlformats.org/officeDocument/2006/relationships/image" Target="../media/image158.wmf"/><Relationship Id="rId23" Type="http://schemas.openxmlformats.org/officeDocument/2006/relationships/image" Target="../media/image161.wmf"/><Relationship Id="rId10" Type="http://schemas.openxmlformats.org/officeDocument/2006/relationships/oleObject" Target="../embeddings/oleObject172.bin"/><Relationship Id="rId19" Type="http://schemas.openxmlformats.org/officeDocument/2006/relationships/image" Target="../media/image160.wmf"/><Relationship Id="rId4" Type="http://schemas.openxmlformats.org/officeDocument/2006/relationships/oleObject" Target="../embeddings/oleObject169.bin"/><Relationship Id="rId9" Type="http://schemas.openxmlformats.org/officeDocument/2006/relationships/image" Target="../media/image155.wmf"/><Relationship Id="rId14" Type="http://schemas.openxmlformats.org/officeDocument/2006/relationships/oleObject" Target="../embeddings/oleObject174.bin"/><Relationship Id="rId22" Type="http://schemas.openxmlformats.org/officeDocument/2006/relationships/oleObject" Target="../embeddings/oleObject178.bin"/></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83.bin"/><Relationship Id="rId13" Type="http://schemas.openxmlformats.org/officeDocument/2006/relationships/image" Target="../media/image54.wmf"/><Relationship Id="rId3" Type="http://schemas.openxmlformats.org/officeDocument/2006/relationships/image" Target="../media/image162.wmf"/><Relationship Id="rId7" Type="http://schemas.openxmlformats.org/officeDocument/2006/relationships/image" Target="../media/image164.wmf"/><Relationship Id="rId12" Type="http://schemas.openxmlformats.org/officeDocument/2006/relationships/oleObject" Target="../embeddings/oleObject185.bin"/><Relationship Id="rId2" Type="http://schemas.openxmlformats.org/officeDocument/2006/relationships/oleObject" Target="../embeddings/oleObject180.bin"/><Relationship Id="rId1" Type="http://schemas.openxmlformats.org/officeDocument/2006/relationships/slideLayout" Target="../slideLayouts/slideLayout3.xml"/><Relationship Id="rId6" Type="http://schemas.openxmlformats.org/officeDocument/2006/relationships/oleObject" Target="../embeddings/oleObject182.bin"/><Relationship Id="rId11" Type="http://schemas.openxmlformats.org/officeDocument/2006/relationships/image" Target="../media/image53.wmf"/><Relationship Id="rId5" Type="http://schemas.openxmlformats.org/officeDocument/2006/relationships/image" Target="../media/image163.wmf"/><Relationship Id="rId10" Type="http://schemas.openxmlformats.org/officeDocument/2006/relationships/oleObject" Target="../embeddings/oleObject184.bin"/><Relationship Id="rId4" Type="http://schemas.openxmlformats.org/officeDocument/2006/relationships/oleObject" Target="../embeddings/oleObject181.bin"/><Relationship Id="rId9" Type="http://schemas.openxmlformats.org/officeDocument/2006/relationships/image" Target="../media/image165.wmf"/><Relationship Id="rId14" Type="http://schemas.openxmlformats.org/officeDocument/2006/relationships/image" Target="../media/image166.png"/></Relationships>
</file>

<file path=ppt/slides/_rels/slide6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89.bin"/><Relationship Id="rId13" Type="http://schemas.openxmlformats.org/officeDocument/2006/relationships/image" Target="../media/image173.wmf"/><Relationship Id="rId3" Type="http://schemas.openxmlformats.org/officeDocument/2006/relationships/image" Target="../media/image168.wmf"/><Relationship Id="rId7" Type="http://schemas.openxmlformats.org/officeDocument/2006/relationships/image" Target="../media/image170.wmf"/><Relationship Id="rId12" Type="http://schemas.openxmlformats.org/officeDocument/2006/relationships/oleObject" Target="../embeddings/oleObject191.bin"/><Relationship Id="rId2" Type="http://schemas.openxmlformats.org/officeDocument/2006/relationships/oleObject" Target="../embeddings/oleObject186.bin"/><Relationship Id="rId1" Type="http://schemas.openxmlformats.org/officeDocument/2006/relationships/slideLayout" Target="../slideLayouts/slideLayout3.xml"/><Relationship Id="rId6" Type="http://schemas.openxmlformats.org/officeDocument/2006/relationships/oleObject" Target="../embeddings/oleObject188.bin"/><Relationship Id="rId11" Type="http://schemas.openxmlformats.org/officeDocument/2006/relationships/image" Target="../media/image172.wmf"/><Relationship Id="rId5" Type="http://schemas.openxmlformats.org/officeDocument/2006/relationships/image" Target="../media/image169.wmf"/><Relationship Id="rId10" Type="http://schemas.openxmlformats.org/officeDocument/2006/relationships/oleObject" Target="../embeddings/oleObject190.bin"/><Relationship Id="rId4" Type="http://schemas.openxmlformats.org/officeDocument/2006/relationships/oleObject" Target="../embeddings/oleObject187.bin"/><Relationship Id="rId9" Type="http://schemas.openxmlformats.org/officeDocument/2006/relationships/image" Target="../media/image171.wmf"/><Relationship Id="rId14" Type="http://schemas.openxmlformats.org/officeDocument/2006/relationships/oleObject" Target="../embeddings/oleObject192.bin"/></Relationships>
</file>

<file path=ppt/slides/_rels/slide6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8" Type="http://schemas.openxmlformats.org/officeDocument/2006/relationships/image" Target="../media/image177.wmf"/><Relationship Id="rId3" Type="http://schemas.openxmlformats.org/officeDocument/2006/relationships/image" Target="../media/image175.wmf"/><Relationship Id="rId7" Type="http://schemas.openxmlformats.org/officeDocument/2006/relationships/oleObject" Target="../embeddings/oleObject196.bin"/><Relationship Id="rId2" Type="http://schemas.openxmlformats.org/officeDocument/2006/relationships/oleObject" Target="../embeddings/oleObject193.bin"/><Relationship Id="rId1" Type="http://schemas.openxmlformats.org/officeDocument/2006/relationships/slideLayout" Target="../slideLayouts/slideLayout3.xml"/><Relationship Id="rId6" Type="http://schemas.openxmlformats.org/officeDocument/2006/relationships/oleObject" Target="../embeddings/oleObject195.bin"/><Relationship Id="rId5" Type="http://schemas.openxmlformats.org/officeDocument/2006/relationships/image" Target="../media/image176.wmf"/><Relationship Id="rId4" Type="http://schemas.openxmlformats.org/officeDocument/2006/relationships/oleObject" Target="../embeddings/oleObject194.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7424"/>
            <a:ext cx="9144000" cy="7245424"/>
          </a:xfrm>
          <a:prstGeom prst="rect">
            <a:avLst/>
          </a:prstGeom>
        </p:spPr>
      </p:pic>
      <p:sp>
        <p:nvSpPr>
          <p:cNvPr id="4" name="Rectangle 19"/>
          <p:cNvSpPr>
            <a:spLocks noGrp="1" noChangeArrowheads="1"/>
          </p:cNvSpPr>
          <p:nvPr>
            <p:ph type="title"/>
          </p:nvPr>
        </p:nvSpPr>
        <p:spPr>
          <a:xfrm>
            <a:off x="684213" y="836613"/>
            <a:ext cx="7772400" cy="1800225"/>
          </a:xfrm>
        </p:spPr>
        <p:txBody>
          <a:bodyPr/>
          <a:lstStyle/>
          <a:p>
            <a:pPr algn="ctr" eaLnBrk="1" hangingPunct="1"/>
            <a:r>
              <a:rPr lang="zh-CN" altLang="en-US" sz="3600" b="1" dirty="0">
                <a:solidFill>
                  <a:srgbClr val="00B050"/>
                </a:solidFill>
              </a:rPr>
              <a:t>机器学习</a:t>
            </a:r>
            <a:br>
              <a:rPr lang="zh-CN" altLang="en-US" sz="3600" b="1" dirty="0">
                <a:solidFill>
                  <a:srgbClr val="00B050"/>
                </a:solidFill>
              </a:rPr>
            </a:br>
            <a:br>
              <a:rPr lang="zh-CN" altLang="en-US" sz="3600" b="1" dirty="0">
                <a:solidFill>
                  <a:srgbClr val="00B050"/>
                </a:solidFill>
              </a:rPr>
            </a:br>
            <a:r>
              <a:rPr lang="en-US" altLang="zh-CN" sz="3600" b="1" dirty="0">
                <a:solidFill>
                  <a:srgbClr val="00B050"/>
                </a:solidFill>
              </a:rPr>
              <a:t>Machine Learning</a:t>
            </a:r>
          </a:p>
        </p:txBody>
      </p:sp>
      <p:sp>
        <p:nvSpPr>
          <p:cNvPr id="5" name="Rectangle 22"/>
          <p:cNvSpPr>
            <a:spLocks noChangeArrowheads="1"/>
          </p:cNvSpPr>
          <p:nvPr/>
        </p:nvSpPr>
        <p:spPr bwMode="auto">
          <a:xfrm>
            <a:off x="685800" y="3211513"/>
            <a:ext cx="77724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90000"/>
              </a:lnSpc>
              <a:spcBef>
                <a:spcPct val="20000"/>
              </a:spcBef>
            </a:pPr>
            <a:r>
              <a:rPr kumimoji="1" lang="zh-CN" altLang="en-US" sz="4400" b="1" dirty="0">
                <a:latin typeface="Verdana" pitchFamily="34" charset="0"/>
                <a:ea typeface="幼圆" pitchFamily="49" charset="-122"/>
                <a:cs typeface="Verdana" pitchFamily="34" charset="0"/>
              </a:rPr>
              <a:t>第</a:t>
            </a:r>
            <a:r>
              <a:rPr kumimoji="1" lang="zh-CN" altLang="en-US" sz="4400" dirty="0">
                <a:cs typeface="Verdana" pitchFamily="34" charset="0"/>
              </a:rPr>
              <a:t>四</a:t>
            </a:r>
            <a:r>
              <a:rPr kumimoji="1" lang="zh-CN" altLang="en-US" sz="4400" b="1" dirty="0">
                <a:latin typeface="Verdana" pitchFamily="34" charset="0"/>
                <a:ea typeface="幼圆" pitchFamily="49" charset="-122"/>
                <a:cs typeface="Verdana" pitchFamily="34" charset="0"/>
              </a:rPr>
              <a:t>章：</a:t>
            </a:r>
            <a:r>
              <a:rPr kumimoji="1" lang="zh-CN" altLang="en-US" sz="4400" dirty="0">
                <a:cs typeface="Verdana" pitchFamily="34" charset="0"/>
              </a:rPr>
              <a:t>决策树</a:t>
            </a:r>
            <a:endParaRPr kumimoji="1" lang="zh-CN" altLang="en-US" sz="4400" dirty="0">
              <a:latin typeface="幼圆" panose="02010509060101010101" pitchFamily="49" charset="-122"/>
              <a:ea typeface="幼圆" panose="02010509060101010101" pitchFamily="49" charset="-122"/>
            </a:endParaRPr>
          </a:p>
          <a:p>
            <a:pPr marL="342900" indent="-342900" algn="ctr" eaLnBrk="1" hangingPunct="1">
              <a:lnSpc>
                <a:spcPct val="90000"/>
              </a:lnSpc>
              <a:spcBef>
                <a:spcPct val="20000"/>
              </a:spcBef>
            </a:pPr>
            <a:endParaRPr kumimoji="1" lang="zh-CN" altLang="en-US" sz="4400" dirty="0">
              <a:latin typeface="幼圆" panose="02010509060101010101" pitchFamily="49" charset="-122"/>
              <a:ea typeface="幼圆" panose="02010509060101010101" pitchFamily="49" charset="-122"/>
            </a:endParaRPr>
          </a:p>
        </p:txBody>
      </p:sp>
      <p:sp>
        <p:nvSpPr>
          <p:cNvPr id="6" name="Text Box 24"/>
          <p:cNvSpPr txBox="1">
            <a:spLocks noChangeArrowheads="1"/>
          </p:cNvSpPr>
          <p:nvPr/>
        </p:nvSpPr>
        <p:spPr bwMode="auto">
          <a:xfrm>
            <a:off x="2411760" y="4725144"/>
            <a:ext cx="4895775" cy="954107"/>
          </a:xfrm>
          <a:prstGeom prst="rect">
            <a:avLst/>
          </a:prstGeom>
          <a:noFill/>
          <a:ln>
            <a:noFill/>
          </a:ln>
          <a:effec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GB" sz="2800" dirty="0">
                <a:latin typeface="楷体_GB2312" pitchFamily="49" charset="-122"/>
                <a:ea typeface="楷体_GB2312" pitchFamily="49" charset="-122"/>
              </a:rPr>
              <a:t>重庆大学计算机学院</a:t>
            </a:r>
            <a:r>
              <a:rPr kumimoji="1" lang="en-GB" altLang="zh-CN" sz="2800" dirty="0">
                <a:latin typeface="楷体_GB2312" pitchFamily="49" charset="-122"/>
                <a:ea typeface="楷体_GB2312" pitchFamily="49" charset="-122"/>
              </a:rPr>
              <a:t>  </a:t>
            </a:r>
            <a:r>
              <a:rPr kumimoji="1" lang="zh-CN" altLang="en-US" sz="2800" dirty="0">
                <a:latin typeface="楷体_GB2312" pitchFamily="49" charset="-122"/>
                <a:ea typeface="楷体_GB2312" pitchFamily="49" charset="-122"/>
              </a:rPr>
              <a:t>邹东升</a:t>
            </a:r>
            <a:endParaRPr kumimoji="1" lang="zh-CN" altLang="en-GB" sz="2800" dirty="0">
              <a:latin typeface="楷体_GB2312" pitchFamily="49" charset="-122"/>
              <a:ea typeface="楷体_GB2312" pitchFamily="49" charset="-122"/>
            </a:endParaRPr>
          </a:p>
          <a:p>
            <a:pPr eaLnBrk="1" hangingPunct="1"/>
            <a:r>
              <a:rPr kumimoji="1" lang="en-GB" altLang="zh-CN" sz="2800" dirty="0">
                <a:latin typeface="Times New Roman" pitchFamily="18" charset="0"/>
              </a:rPr>
              <a:t>Email：	</a:t>
            </a:r>
            <a:r>
              <a:rPr kumimoji="1" lang="en-US" altLang="zh-CN" sz="2800" dirty="0" err="1">
                <a:latin typeface="Times New Roman" pitchFamily="18" charset="0"/>
              </a:rPr>
              <a:t>dszou</a:t>
            </a:r>
            <a:r>
              <a:rPr kumimoji="1" lang="en-GB" altLang="zh-CN" sz="2800" dirty="0">
                <a:latin typeface="Times New Roman" pitchFamily="18" charset="0"/>
              </a:rPr>
              <a:t>@cqu.edu.cn</a:t>
            </a:r>
            <a:r>
              <a:rPr kumimoji="1" lang="en-US" altLang="zh-CN" sz="2800" dirty="0">
                <a:latin typeface="Times New Roman" pitchFamily="18" charset="0"/>
              </a:rPr>
              <a:t> </a:t>
            </a:r>
          </a:p>
        </p:txBody>
      </p:sp>
    </p:spTree>
    <p:extLst>
      <p:ext uri="{BB962C8B-B14F-4D97-AF65-F5344CB8AC3E}">
        <p14:creationId xmlns:p14="http://schemas.microsoft.com/office/powerpoint/2010/main" val="69050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1"/>
          <p:cNvSpPr txBox="1">
            <a:spLocks noChangeArrowheads="1"/>
          </p:cNvSpPr>
          <p:nvPr/>
        </p:nvSpPr>
        <p:spPr bwMode="auto">
          <a:xfrm>
            <a:off x="381132" y="279937"/>
            <a:ext cx="3482579" cy="421481"/>
          </a:xfrm>
          <a:prstGeom prst="rect">
            <a:avLst/>
          </a:prstGeom>
        </p:spPr>
        <p:txBody>
          <a:bodyPr vert="horz" lIns="91440" tIns="45720" rIns="91440" bIns="45720" rtlCol="0" anchor="ctr">
            <a:normAutofit fontScale="77500" lnSpcReduction="20000"/>
          </a:bodyPr>
          <a:lstStyle>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t>香农熵</a:t>
            </a:r>
          </a:p>
        </p:txBody>
      </p:sp>
      <p:sp>
        <p:nvSpPr>
          <p:cNvPr id="26627" name="TextBox 4"/>
          <p:cNvSpPr txBox="1">
            <a:spLocks noChangeArrowheads="1"/>
          </p:cNvSpPr>
          <p:nvPr/>
        </p:nvSpPr>
        <p:spPr bwMode="auto">
          <a:xfrm>
            <a:off x="381132" y="1132284"/>
            <a:ext cx="8154590"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800"/>
              </a:spcBef>
              <a:buClr>
                <a:schemeClr val="accent1"/>
              </a:buClr>
              <a:buFont typeface="Arial" panose="020B0604020202020204" pitchFamily="34" charset="0"/>
              <a:buChar char="•"/>
              <a:defRPr sz="2000">
                <a:solidFill>
                  <a:schemeClr val="tx1"/>
                </a:solidFill>
                <a:latin typeface="Century Schoolbook" panose="02040604050505020304" pitchFamily="18" charset="0"/>
                <a:ea typeface="Microsoft YaHei UI" panose="020B0503020204020204" pitchFamily="34" charset="-122"/>
              </a:defRPr>
            </a:lvl1pPr>
            <a:lvl2pPr indent="-228600">
              <a:lnSpc>
                <a:spcPct val="90000"/>
              </a:lnSpc>
              <a:spcBef>
                <a:spcPts val="1000"/>
              </a:spcBef>
              <a:buClr>
                <a:schemeClr val="accent1"/>
              </a:buClr>
              <a:buFont typeface="Arial" panose="020B0604020202020204" pitchFamily="34" charset="0"/>
              <a:buChar char="•"/>
              <a:defRPr>
                <a:solidFill>
                  <a:schemeClr val="tx1"/>
                </a:solidFill>
                <a:latin typeface="Century Schoolbook" panose="02040604050505020304" pitchFamily="18" charset="0"/>
                <a:ea typeface="Microsoft YaHei UI" panose="020B0503020204020204" pitchFamily="34" charset="-122"/>
              </a:defRPr>
            </a:lvl2pPr>
            <a:lvl3pPr marL="685800" indent="-182563">
              <a:lnSpc>
                <a:spcPct val="90000"/>
              </a:lnSpc>
              <a:spcBef>
                <a:spcPts val="800"/>
              </a:spcBef>
              <a:buClr>
                <a:schemeClr val="accent1"/>
              </a:buClr>
              <a:buFont typeface="Arial" panose="020B0604020202020204" pitchFamily="34" charset="0"/>
              <a:buChar char="•"/>
              <a:defRPr sz="1600">
                <a:solidFill>
                  <a:schemeClr val="tx1"/>
                </a:solidFill>
                <a:latin typeface="Century Schoolbook" panose="02040604050505020304" pitchFamily="18" charset="0"/>
                <a:ea typeface="Microsoft YaHei UI" panose="020B0503020204020204" pitchFamily="34" charset="-122"/>
              </a:defRPr>
            </a:lvl3pPr>
            <a:lvl4pPr marL="9144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4pPr>
            <a:lvl5pPr marL="11430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5pPr>
            <a:lvl6pPr marL="16002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6pPr>
            <a:lvl7pPr marL="20574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7pPr>
            <a:lvl8pPr marL="25146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8pPr>
            <a:lvl9pPr marL="29718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9pPr>
          </a:lstStyle>
          <a:p>
            <a:pPr eaLnBrk="1" hangingPunct="1">
              <a:lnSpc>
                <a:spcPct val="150000"/>
              </a:lnSpc>
              <a:buFont typeface="Wingdings" panose="05000000000000000000" pitchFamily="2" charset="2"/>
              <a:buChar char="p"/>
            </a:pPr>
            <a:r>
              <a:rPr lang="zh-CN" altLang="en-US" sz="2100" dirty="0">
                <a:latin typeface="+mn-ea"/>
                <a:ea typeface="+mn-ea"/>
              </a:rPr>
              <a:t>集合信息的度量方式成为香农熵或者简称为</a:t>
            </a:r>
            <a:r>
              <a:rPr lang="zh-CN" altLang="en-US" sz="2100" dirty="0">
                <a:solidFill>
                  <a:srgbClr val="FF0000"/>
                </a:solidFill>
                <a:latin typeface="+mn-ea"/>
                <a:ea typeface="+mn-ea"/>
              </a:rPr>
              <a:t>熵</a:t>
            </a:r>
            <a:r>
              <a:rPr lang="en-US" altLang="zh-CN" sz="2100" dirty="0">
                <a:solidFill>
                  <a:srgbClr val="FF0000"/>
                </a:solidFill>
                <a:latin typeface="+mn-ea"/>
                <a:ea typeface="+mn-ea"/>
              </a:rPr>
              <a:t>(entropy)</a:t>
            </a:r>
            <a:r>
              <a:rPr lang="zh-CN" altLang="en-US" sz="2100" dirty="0">
                <a:latin typeface="+mn-ea"/>
                <a:ea typeface="+mn-ea"/>
              </a:rPr>
              <a:t>，来源于信息论之父克劳德</a:t>
            </a:r>
            <a:r>
              <a:rPr lang="en-US" altLang="zh-CN" sz="2100" dirty="0">
                <a:latin typeface="+mn-ea"/>
                <a:ea typeface="+mn-ea"/>
              </a:rPr>
              <a:t>·</a:t>
            </a:r>
            <a:r>
              <a:rPr lang="zh-CN" altLang="en-US" sz="2100" dirty="0">
                <a:latin typeface="+mn-ea"/>
                <a:ea typeface="+mn-ea"/>
              </a:rPr>
              <a:t>香农。</a:t>
            </a:r>
            <a:endParaRPr lang="en-US" altLang="zh-CN" sz="2100" dirty="0">
              <a:latin typeface="+mn-ea"/>
              <a:ea typeface="+mn-ea"/>
            </a:endParaRPr>
          </a:p>
          <a:p>
            <a:pPr eaLnBrk="1" hangingPunct="1">
              <a:lnSpc>
                <a:spcPct val="150000"/>
              </a:lnSpc>
              <a:buFont typeface="Wingdings" panose="05000000000000000000" pitchFamily="2" charset="2"/>
              <a:buChar char="p"/>
            </a:pPr>
            <a:r>
              <a:rPr lang="zh-CN" altLang="en-US" sz="2100" dirty="0">
                <a:latin typeface="+mn-ea"/>
                <a:ea typeface="+mn-ea"/>
              </a:rPr>
              <a:t>熵定义为信息的</a:t>
            </a:r>
            <a:r>
              <a:rPr lang="zh-CN" altLang="en-US" sz="2100" b="1" dirty="0">
                <a:latin typeface="+mn-ea"/>
                <a:ea typeface="+mn-ea"/>
              </a:rPr>
              <a:t>期望值</a:t>
            </a:r>
            <a:r>
              <a:rPr lang="zh-CN" altLang="en-US" sz="2100" dirty="0">
                <a:latin typeface="+mn-ea"/>
                <a:ea typeface="+mn-ea"/>
              </a:rPr>
              <a:t>。在信息论与概率统计中，</a:t>
            </a:r>
            <a:r>
              <a:rPr lang="zh-CN" altLang="en-US" sz="2100" dirty="0">
                <a:solidFill>
                  <a:srgbClr val="FF0000"/>
                </a:solidFill>
                <a:latin typeface="+mn-ea"/>
                <a:ea typeface="+mn-ea"/>
              </a:rPr>
              <a:t>熵是表示随机变量不确定性的度量</a:t>
            </a:r>
            <a:r>
              <a:rPr lang="zh-CN" altLang="en-US" sz="2100" dirty="0">
                <a:latin typeface="+mn-ea"/>
                <a:ea typeface="+mn-ea"/>
              </a:rPr>
              <a:t>。如果待分类的事物可能划分在多个分类之中，则符号</a:t>
            </a:r>
            <a:r>
              <a:rPr lang="en-US" altLang="zh-CN" sz="2100" dirty="0">
                <a:latin typeface="+mn-ea"/>
                <a:ea typeface="+mn-ea"/>
              </a:rPr>
              <a:t>xi</a:t>
            </a:r>
            <a:r>
              <a:rPr lang="zh-CN" altLang="en-US" sz="2100" dirty="0">
                <a:latin typeface="+mn-ea"/>
                <a:ea typeface="+mn-ea"/>
              </a:rPr>
              <a:t>的信息定义为 ：</a:t>
            </a:r>
          </a:p>
          <a:p>
            <a:pPr eaLnBrk="1" hangingPunct="1">
              <a:lnSpc>
                <a:spcPct val="150000"/>
              </a:lnSpc>
              <a:buFont typeface="Wingdings" panose="05000000000000000000" pitchFamily="2" charset="2"/>
              <a:buChar char="p"/>
            </a:pPr>
            <a:endParaRPr lang="zh-CN" altLang="en-US" sz="2100" dirty="0">
              <a:latin typeface="+mn-ea"/>
              <a:ea typeface="+mn-ea"/>
            </a:endParaRPr>
          </a:p>
        </p:txBody>
      </p:sp>
      <p:pic>
        <p:nvPicPr>
          <p:cNvPr id="2662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57311" y="4061222"/>
            <a:ext cx="2972991" cy="66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Box 4"/>
          <p:cNvSpPr txBox="1">
            <a:spLocks noChangeArrowheads="1"/>
          </p:cNvSpPr>
          <p:nvPr/>
        </p:nvSpPr>
        <p:spPr bwMode="auto">
          <a:xfrm>
            <a:off x="527016" y="4801541"/>
            <a:ext cx="6673390" cy="594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800"/>
              </a:spcBef>
              <a:buClr>
                <a:schemeClr val="accent1"/>
              </a:buClr>
              <a:buFont typeface="Arial" panose="020B0604020202020204" pitchFamily="34" charset="0"/>
              <a:buChar char="•"/>
              <a:defRPr sz="2000">
                <a:solidFill>
                  <a:schemeClr val="tx1"/>
                </a:solidFill>
                <a:latin typeface="Century Schoolbook" panose="02040604050505020304" pitchFamily="18" charset="0"/>
                <a:ea typeface="Microsoft YaHei UI" panose="020B0503020204020204" pitchFamily="34" charset="-122"/>
              </a:defRPr>
            </a:lvl1pPr>
            <a:lvl2pPr indent="-228600">
              <a:lnSpc>
                <a:spcPct val="90000"/>
              </a:lnSpc>
              <a:spcBef>
                <a:spcPts val="1000"/>
              </a:spcBef>
              <a:buClr>
                <a:schemeClr val="accent1"/>
              </a:buClr>
              <a:buFont typeface="Arial" panose="020B0604020202020204" pitchFamily="34" charset="0"/>
              <a:buChar char="•"/>
              <a:defRPr>
                <a:solidFill>
                  <a:schemeClr val="tx1"/>
                </a:solidFill>
                <a:latin typeface="Century Schoolbook" panose="02040604050505020304" pitchFamily="18" charset="0"/>
                <a:ea typeface="Microsoft YaHei UI" panose="020B0503020204020204" pitchFamily="34" charset="-122"/>
              </a:defRPr>
            </a:lvl2pPr>
            <a:lvl3pPr marL="685800" indent="-182563">
              <a:lnSpc>
                <a:spcPct val="90000"/>
              </a:lnSpc>
              <a:spcBef>
                <a:spcPts val="800"/>
              </a:spcBef>
              <a:buClr>
                <a:schemeClr val="accent1"/>
              </a:buClr>
              <a:buFont typeface="Arial" panose="020B0604020202020204" pitchFamily="34" charset="0"/>
              <a:buChar char="•"/>
              <a:defRPr sz="1600">
                <a:solidFill>
                  <a:schemeClr val="tx1"/>
                </a:solidFill>
                <a:latin typeface="Century Schoolbook" panose="02040604050505020304" pitchFamily="18" charset="0"/>
                <a:ea typeface="Microsoft YaHei UI" panose="020B0503020204020204" pitchFamily="34" charset="-122"/>
              </a:defRPr>
            </a:lvl3pPr>
            <a:lvl4pPr marL="9144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4pPr>
            <a:lvl5pPr marL="11430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5pPr>
            <a:lvl6pPr marL="16002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6pPr>
            <a:lvl7pPr marL="20574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7pPr>
            <a:lvl8pPr marL="25146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8pPr>
            <a:lvl9pPr marL="29718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9pPr>
          </a:lstStyle>
          <a:p>
            <a:pPr eaLnBrk="1" hangingPunct="1">
              <a:lnSpc>
                <a:spcPct val="150000"/>
              </a:lnSpc>
              <a:buFont typeface="Wingdings" panose="05000000000000000000" pitchFamily="2" charset="2"/>
              <a:buChar char="l"/>
            </a:pPr>
            <a:r>
              <a:rPr lang="en-US" altLang="zh-CN" sz="2100" dirty="0">
                <a:latin typeface="+mn-ea"/>
                <a:ea typeface="+mn-ea"/>
              </a:rPr>
              <a:t>p(xi)</a:t>
            </a:r>
            <a:r>
              <a:rPr lang="zh-CN" altLang="en-US" sz="2100" dirty="0">
                <a:latin typeface="+mn-ea"/>
                <a:ea typeface="+mn-ea"/>
              </a:rPr>
              <a:t>是选择该分类的概率。</a:t>
            </a:r>
            <a:endParaRPr lang="en-US" altLang="zh-CN" sz="2100" dirty="0">
              <a:latin typeface="+mn-ea"/>
              <a:ea typeface="+mn-ea"/>
            </a:endParaRPr>
          </a:p>
        </p:txBody>
      </p:sp>
      <p:sp>
        <p:nvSpPr>
          <p:cNvPr id="4" name="文本框 3">
            <a:extLst>
              <a:ext uri="{FF2B5EF4-FFF2-40B4-BE49-F238E27FC236}">
                <a16:creationId xmlns:a16="http://schemas.microsoft.com/office/drawing/2014/main" id="{46136841-FBF4-7C6A-2016-93DF7C752D06}"/>
              </a:ext>
            </a:extLst>
          </p:cNvPr>
          <p:cNvSpPr txBox="1"/>
          <p:nvPr/>
        </p:nvSpPr>
        <p:spPr>
          <a:xfrm>
            <a:off x="4190868" y="3575328"/>
            <a:ext cx="2318216" cy="369332"/>
          </a:xfrm>
          <a:prstGeom prst="rect">
            <a:avLst/>
          </a:prstGeom>
          <a:noFill/>
        </p:spPr>
        <p:txBody>
          <a:bodyPr wrap="square">
            <a:spAutoFit/>
          </a:bodyPr>
          <a:lstStyle/>
          <a:p>
            <a:r>
              <a:rPr lang="zh-CN" altLang="en-US" b="1" i="0" dirty="0">
                <a:solidFill>
                  <a:srgbClr val="C00000"/>
                </a:solidFill>
                <a:effectLst/>
                <a:latin typeface="Helvetica Neue"/>
              </a:rPr>
              <a:t>不确定性函数</a:t>
            </a:r>
            <a:endParaRPr lang="zh-CN" altLang="en-US" b="1" dirty="0">
              <a:solidFill>
                <a:srgbClr val="C00000"/>
              </a:solidFill>
            </a:endParaRPr>
          </a:p>
        </p:txBody>
      </p:sp>
      <p:sp>
        <p:nvSpPr>
          <p:cNvPr id="5" name="箭头: 下 4">
            <a:extLst>
              <a:ext uri="{FF2B5EF4-FFF2-40B4-BE49-F238E27FC236}">
                <a16:creationId xmlns:a16="http://schemas.microsoft.com/office/drawing/2014/main" id="{D6EFA138-1A9D-21BE-8886-A84FB9D1E1E3}"/>
              </a:ext>
            </a:extLst>
          </p:cNvPr>
          <p:cNvSpPr/>
          <p:nvPr/>
        </p:nvSpPr>
        <p:spPr>
          <a:xfrm>
            <a:off x="4572000" y="3946358"/>
            <a:ext cx="264695" cy="2887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5949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1"/>
          <p:cNvSpPr txBox="1">
            <a:spLocks noChangeArrowheads="1"/>
          </p:cNvSpPr>
          <p:nvPr/>
        </p:nvSpPr>
        <p:spPr bwMode="auto">
          <a:xfrm>
            <a:off x="395370" y="247568"/>
            <a:ext cx="3482579" cy="421481"/>
          </a:xfrm>
          <a:prstGeom prst="rect">
            <a:avLst/>
          </a:prstGeom>
        </p:spPr>
        <p:txBody>
          <a:bodyPr vert="horz" lIns="91440" tIns="45720" rIns="91440" bIns="45720" rtlCol="0" anchor="ctr">
            <a:normAutofit fontScale="77500" lnSpcReduction="2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t>香农熵</a:t>
            </a:r>
          </a:p>
        </p:txBody>
      </p:sp>
      <p:sp>
        <p:nvSpPr>
          <p:cNvPr id="27651" name="TextBox 4"/>
          <p:cNvSpPr txBox="1">
            <a:spLocks noChangeArrowheads="1"/>
          </p:cNvSpPr>
          <p:nvPr/>
        </p:nvSpPr>
        <p:spPr bwMode="auto">
          <a:xfrm>
            <a:off x="683419" y="1670447"/>
            <a:ext cx="7939088" cy="383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800"/>
              </a:spcBef>
              <a:buClr>
                <a:schemeClr val="accent1"/>
              </a:buClr>
              <a:buFont typeface="Arial" panose="020B0604020202020204" pitchFamily="34" charset="0"/>
              <a:buChar char="•"/>
              <a:defRPr sz="2000">
                <a:solidFill>
                  <a:schemeClr val="tx1"/>
                </a:solidFill>
                <a:latin typeface="Century Schoolbook" panose="02040604050505020304" pitchFamily="18" charset="0"/>
                <a:ea typeface="Microsoft YaHei UI" panose="020B0503020204020204" pitchFamily="34" charset="-122"/>
              </a:defRPr>
            </a:lvl1pPr>
            <a:lvl2pPr indent="-228600">
              <a:lnSpc>
                <a:spcPct val="90000"/>
              </a:lnSpc>
              <a:spcBef>
                <a:spcPts val="1000"/>
              </a:spcBef>
              <a:buClr>
                <a:schemeClr val="accent1"/>
              </a:buClr>
              <a:buFont typeface="Arial" panose="020B0604020202020204" pitchFamily="34" charset="0"/>
              <a:buChar char="•"/>
              <a:defRPr>
                <a:solidFill>
                  <a:schemeClr val="tx1"/>
                </a:solidFill>
                <a:latin typeface="Century Schoolbook" panose="02040604050505020304" pitchFamily="18" charset="0"/>
                <a:ea typeface="Microsoft YaHei UI" panose="020B0503020204020204" pitchFamily="34" charset="-122"/>
              </a:defRPr>
            </a:lvl2pPr>
            <a:lvl3pPr marL="685800" indent="-182563">
              <a:lnSpc>
                <a:spcPct val="90000"/>
              </a:lnSpc>
              <a:spcBef>
                <a:spcPts val="800"/>
              </a:spcBef>
              <a:buClr>
                <a:schemeClr val="accent1"/>
              </a:buClr>
              <a:buFont typeface="Arial" panose="020B0604020202020204" pitchFamily="34" charset="0"/>
              <a:buChar char="•"/>
              <a:defRPr sz="1600">
                <a:solidFill>
                  <a:schemeClr val="tx1"/>
                </a:solidFill>
                <a:latin typeface="Century Schoolbook" panose="02040604050505020304" pitchFamily="18" charset="0"/>
                <a:ea typeface="Microsoft YaHei UI" panose="020B0503020204020204" pitchFamily="34" charset="-122"/>
              </a:defRPr>
            </a:lvl3pPr>
            <a:lvl4pPr marL="9144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4pPr>
            <a:lvl5pPr marL="11430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5pPr>
            <a:lvl6pPr marL="16002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6pPr>
            <a:lvl7pPr marL="20574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7pPr>
            <a:lvl8pPr marL="25146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8pPr>
            <a:lvl9pPr marL="29718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9pPr>
          </a:lstStyle>
          <a:p>
            <a:pPr eaLnBrk="1" hangingPunct="1">
              <a:lnSpc>
                <a:spcPct val="150000"/>
              </a:lnSpc>
              <a:buFont typeface="Wingdings" panose="05000000000000000000" pitchFamily="2" charset="2"/>
              <a:buChar char="p"/>
            </a:pPr>
            <a:r>
              <a:rPr lang="zh-CN" altLang="en-US" sz="2100" dirty="0">
                <a:latin typeface="+mn-ea"/>
                <a:ea typeface="+mn-ea"/>
              </a:rPr>
              <a:t>通过上式，可以得到所有类别的信息。为了计算熵，需要计算所有类别所有可能值包含的信息期望值</a:t>
            </a:r>
            <a:r>
              <a:rPr lang="en-US" altLang="zh-CN" sz="2100" u="sng" dirty="0">
                <a:latin typeface="+mn-ea"/>
                <a:ea typeface="+mn-ea"/>
              </a:rPr>
              <a:t>(</a:t>
            </a:r>
            <a:r>
              <a:rPr lang="zh-CN" altLang="en-US" sz="2100" u="sng" dirty="0">
                <a:latin typeface="+mn-ea"/>
                <a:ea typeface="+mn-ea"/>
              </a:rPr>
              <a:t>数学期望</a:t>
            </a:r>
            <a:r>
              <a:rPr lang="en-US" altLang="zh-CN" sz="2100" u="sng" dirty="0">
                <a:latin typeface="+mn-ea"/>
                <a:ea typeface="+mn-ea"/>
              </a:rPr>
              <a:t>)</a:t>
            </a:r>
            <a:r>
              <a:rPr lang="zh-CN" altLang="en-US" sz="2100" dirty="0">
                <a:latin typeface="+mn-ea"/>
                <a:ea typeface="+mn-ea"/>
              </a:rPr>
              <a:t>，通过下面的公式得到：</a:t>
            </a:r>
          </a:p>
        </p:txBody>
      </p:sp>
      <p:sp>
        <p:nvSpPr>
          <p:cNvPr id="27652" name="TextBox 4"/>
          <p:cNvSpPr txBox="1">
            <a:spLocks noChangeArrowheads="1"/>
          </p:cNvSpPr>
          <p:nvPr/>
        </p:nvSpPr>
        <p:spPr bwMode="auto">
          <a:xfrm>
            <a:off x="816095" y="4466207"/>
            <a:ext cx="6387704" cy="496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228600" indent="-228600">
              <a:lnSpc>
                <a:spcPct val="150000"/>
              </a:lnSpc>
              <a:spcBef>
                <a:spcPts val="1800"/>
              </a:spcBef>
              <a:buClr>
                <a:schemeClr val="accent1"/>
              </a:buClr>
              <a:buFont typeface="Wingdings" panose="05000000000000000000" pitchFamily="2" charset="2"/>
              <a:buChar char="p"/>
              <a:defRPr sz="2100">
                <a:latin typeface="Century Schoolbook" panose="02040604050505020304" pitchFamily="18" charset="0"/>
                <a:ea typeface="Microsoft YaHei UI" panose="020B0503020204020204" pitchFamily="34" charset="-122"/>
              </a:defRPr>
            </a:lvl1pPr>
            <a:lvl2pPr indent="-228600">
              <a:lnSpc>
                <a:spcPct val="90000"/>
              </a:lnSpc>
              <a:spcBef>
                <a:spcPts val="1000"/>
              </a:spcBef>
              <a:buClr>
                <a:schemeClr val="accent1"/>
              </a:buClr>
              <a:buFont typeface="Arial" panose="020B0604020202020204" pitchFamily="34" charset="0"/>
              <a:buChar char="•"/>
              <a:defRPr>
                <a:latin typeface="Century Schoolbook" panose="02040604050505020304" pitchFamily="18" charset="0"/>
                <a:ea typeface="Microsoft YaHei UI" panose="020B0503020204020204" pitchFamily="34" charset="-122"/>
              </a:defRPr>
            </a:lvl2pPr>
            <a:lvl3pPr marL="685800" indent="-182563">
              <a:lnSpc>
                <a:spcPct val="90000"/>
              </a:lnSpc>
              <a:spcBef>
                <a:spcPts val="800"/>
              </a:spcBef>
              <a:buClr>
                <a:schemeClr val="accent1"/>
              </a:buClr>
              <a:buFont typeface="Arial" panose="020B0604020202020204" pitchFamily="34" charset="0"/>
              <a:buChar char="•"/>
              <a:defRPr sz="1600">
                <a:latin typeface="Century Schoolbook" panose="02040604050505020304" pitchFamily="18" charset="0"/>
                <a:ea typeface="Microsoft YaHei UI" panose="020B0503020204020204" pitchFamily="34" charset="-122"/>
              </a:defRPr>
            </a:lvl3pPr>
            <a:lvl4pPr marL="914400" indent="-182563">
              <a:lnSpc>
                <a:spcPct val="90000"/>
              </a:lnSpc>
              <a:spcBef>
                <a:spcPts val="800"/>
              </a:spcBef>
              <a:buClr>
                <a:schemeClr val="accent1"/>
              </a:buClr>
              <a:buFont typeface="Arial" panose="020B0604020202020204" pitchFamily="34" charset="0"/>
              <a:buChar char="•"/>
              <a:defRPr sz="1400">
                <a:latin typeface="Century Schoolbook" panose="02040604050505020304" pitchFamily="18" charset="0"/>
                <a:ea typeface="Microsoft YaHei UI" panose="020B0503020204020204" pitchFamily="34" charset="-122"/>
              </a:defRPr>
            </a:lvl4pPr>
            <a:lvl5pPr marL="1143000" indent="-182563">
              <a:lnSpc>
                <a:spcPct val="90000"/>
              </a:lnSpc>
              <a:spcBef>
                <a:spcPts val="800"/>
              </a:spcBef>
              <a:buClr>
                <a:schemeClr val="accent1"/>
              </a:buClr>
              <a:buFont typeface="Arial" panose="020B0604020202020204" pitchFamily="34" charset="0"/>
              <a:buChar char="•"/>
              <a:defRPr sz="1400">
                <a:latin typeface="Century Schoolbook" panose="02040604050505020304" pitchFamily="18" charset="0"/>
                <a:ea typeface="Microsoft YaHei UI" panose="020B0503020204020204" pitchFamily="34" charset="-122"/>
              </a:defRPr>
            </a:lvl5pPr>
            <a:lvl6pPr marL="16002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latin typeface="Century Schoolbook" panose="02040604050505020304" pitchFamily="18" charset="0"/>
                <a:ea typeface="Microsoft YaHei UI" panose="020B0503020204020204" pitchFamily="34" charset="-122"/>
              </a:defRPr>
            </a:lvl6pPr>
            <a:lvl7pPr marL="20574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latin typeface="Century Schoolbook" panose="02040604050505020304" pitchFamily="18" charset="0"/>
                <a:ea typeface="Microsoft YaHei UI" panose="020B0503020204020204" pitchFamily="34" charset="-122"/>
              </a:defRPr>
            </a:lvl7pPr>
            <a:lvl8pPr marL="25146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latin typeface="Century Schoolbook" panose="02040604050505020304" pitchFamily="18" charset="0"/>
                <a:ea typeface="Microsoft YaHei UI" panose="020B0503020204020204" pitchFamily="34" charset="-122"/>
              </a:defRPr>
            </a:lvl8pPr>
            <a:lvl9pPr marL="29718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latin typeface="Century Schoolbook" panose="02040604050505020304" pitchFamily="18" charset="0"/>
                <a:ea typeface="Microsoft YaHei UI" panose="020B0503020204020204" pitchFamily="34" charset="-122"/>
              </a:defRPr>
            </a:lvl9pPr>
          </a:lstStyle>
          <a:p>
            <a:r>
              <a:rPr lang="zh-CN" altLang="en-US" dirty="0">
                <a:latin typeface="+mn-ea"/>
                <a:ea typeface="+mn-ea"/>
              </a:rPr>
              <a:t>其中</a:t>
            </a:r>
            <a:r>
              <a:rPr lang="en-US" altLang="zh-CN" dirty="0">
                <a:latin typeface="+mn-ea"/>
                <a:ea typeface="+mn-ea"/>
              </a:rPr>
              <a:t>n</a:t>
            </a:r>
            <a:r>
              <a:rPr lang="zh-CN" altLang="en-US" dirty="0">
                <a:latin typeface="+mn-ea"/>
                <a:ea typeface="+mn-ea"/>
              </a:rPr>
              <a:t>是分类的数目。</a:t>
            </a:r>
            <a:endParaRPr lang="en-US" altLang="zh-CN" dirty="0">
              <a:latin typeface="+mn-ea"/>
              <a:ea typeface="+mn-ea"/>
            </a:endParaRPr>
          </a:p>
        </p:txBody>
      </p:sp>
      <p:pic>
        <p:nvPicPr>
          <p:cNvPr id="2765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51560" y="3232548"/>
            <a:ext cx="3078956" cy="100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0B1D4F7B-CC7A-AE7E-E238-0A71B0FCCFAC}"/>
              </a:ext>
            </a:extLst>
          </p:cNvPr>
          <p:cNvPicPr>
            <a:picLocks noChangeAspect="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106221" y="4466207"/>
            <a:ext cx="2542857" cy="933333"/>
          </a:xfrm>
          <a:prstGeom prst="rect">
            <a:avLst/>
          </a:prstGeom>
        </p:spPr>
      </p:pic>
      <p:sp>
        <p:nvSpPr>
          <p:cNvPr id="8" name="文本框 7">
            <a:extLst>
              <a:ext uri="{FF2B5EF4-FFF2-40B4-BE49-F238E27FC236}">
                <a16:creationId xmlns:a16="http://schemas.microsoft.com/office/drawing/2014/main" id="{F0445593-1190-72EF-0D17-36C822FA3895}"/>
              </a:ext>
            </a:extLst>
          </p:cNvPr>
          <p:cNvSpPr txBox="1"/>
          <p:nvPr/>
        </p:nvSpPr>
        <p:spPr>
          <a:xfrm>
            <a:off x="4091649" y="2766415"/>
            <a:ext cx="4572000" cy="646331"/>
          </a:xfrm>
          <a:prstGeom prst="rect">
            <a:avLst/>
          </a:prstGeom>
          <a:noFill/>
        </p:spPr>
        <p:txBody>
          <a:bodyPr wrap="square">
            <a:spAutoFit/>
          </a:bodyPr>
          <a:lstStyle/>
          <a:p>
            <a:r>
              <a:rPr lang="zh-CN" altLang="en-US" b="1" i="0" dirty="0">
                <a:solidFill>
                  <a:srgbClr val="FF0000"/>
                </a:solidFill>
                <a:effectLst/>
                <a:latin typeface="Arial" panose="020B0604020202020204" pitchFamily="34" charset="0"/>
              </a:rPr>
              <a:t>数学期望是试验中每次可能结果的概率乘以其结果的总和，</a:t>
            </a:r>
            <a:endParaRPr lang="zh-CN" altLang="en-US" b="1" dirty="0">
              <a:solidFill>
                <a:srgbClr val="FF0000"/>
              </a:solidFill>
            </a:endParaRPr>
          </a:p>
        </p:txBody>
      </p:sp>
    </p:spTree>
    <p:extLst>
      <p:ext uri="{BB962C8B-B14F-4D97-AF65-F5344CB8AC3E}">
        <p14:creationId xmlns:p14="http://schemas.microsoft.com/office/powerpoint/2010/main" val="2062545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1"/>
          <p:cNvSpPr txBox="1">
            <a:spLocks noChangeArrowheads="1"/>
          </p:cNvSpPr>
          <p:nvPr/>
        </p:nvSpPr>
        <p:spPr bwMode="auto">
          <a:xfrm>
            <a:off x="417418" y="203114"/>
            <a:ext cx="3482578" cy="422672"/>
          </a:xfrm>
          <a:prstGeom prst="rect">
            <a:avLst/>
          </a:prstGeom>
        </p:spPr>
        <p:txBody>
          <a:bodyPr vert="horz" lIns="91440" tIns="45720" rIns="91440" bIns="45720" rtlCol="0" anchor="ctr">
            <a:normAutofit fontScale="85000" lnSpcReduction="20000"/>
          </a:bodyPr>
          <a:lstStyle>
            <a:defPPr>
              <a:defRPr lang="zh-CN"/>
            </a:defPPr>
            <a:lvl1pPr>
              <a:lnSpc>
                <a:spcPct val="90000"/>
              </a:lnSpc>
              <a:spcBef>
                <a:spcPct val="0"/>
              </a:spcBef>
              <a:buNone/>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zh-CN" altLang="en-US" dirty="0"/>
              <a:t>香农熵的性质</a:t>
            </a:r>
          </a:p>
        </p:txBody>
      </p:sp>
      <p:sp>
        <p:nvSpPr>
          <p:cNvPr id="28675" name="TextBox 4"/>
          <p:cNvSpPr txBox="1">
            <a:spLocks noChangeArrowheads="1"/>
          </p:cNvSpPr>
          <p:nvPr/>
        </p:nvSpPr>
        <p:spPr bwMode="auto">
          <a:xfrm>
            <a:off x="260952" y="1254324"/>
            <a:ext cx="863710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800"/>
              </a:spcBef>
              <a:buClr>
                <a:schemeClr val="accent1"/>
              </a:buClr>
              <a:buFont typeface="Arial" panose="020B0604020202020204" pitchFamily="34" charset="0"/>
              <a:buChar char="•"/>
              <a:defRPr sz="2000">
                <a:solidFill>
                  <a:schemeClr val="tx1"/>
                </a:solidFill>
                <a:latin typeface="Century Schoolbook" panose="02040604050505020304" pitchFamily="18" charset="0"/>
                <a:ea typeface="Microsoft YaHei UI" panose="020B0503020204020204" pitchFamily="34" charset="-122"/>
              </a:defRPr>
            </a:lvl1pPr>
            <a:lvl2pPr indent="-228600">
              <a:lnSpc>
                <a:spcPct val="90000"/>
              </a:lnSpc>
              <a:spcBef>
                <a:spcPts val="1000"/>
              </a:spcBef>
              <a:buClr>
                <a:schemeClr val="accent1"/>
              </a:buClr>
              <a:buFont typeface="Arial" panose="020B0604020202020204" pitchFamily="34" charset="0"/>
              <a:buChar char="•"/>
              <a:defRPr>
                <a:solidFill>
                  <a:schemeClr val="tx1"/>
                </a:solidFill>
                <a:latin typeface="Century Schoolbook" panose="02040604050505020304" pitchFamily="18" charset="0"/>
                <a:ea typeface="Microsoft YaHei UI" panose="020B0503020204020204" pitchFamily="34" charset="-122"/>
              </a:defRPr>
            </a:lvl2pPr>
            <a:lvl3pPr marL="685800" indent="-182563">
              <a:lnSpc>
                <a:spcPct val="90000"/>
              </a:lnSpc>
              <a:spcBef>
                <a:spcPts val="800"/>
              </a:spcBef>
              <a:buClr>
                <a:schemeClr val="accent1"/>
              </a:buClr>
              <a:buFont typeface="Arial" panose="020B0604020202020204" pitchFamily="34" charset="0"/>
              <a:buChar char="•"/>
              <a:defRPr sz="1600">
                <a:solidFill>
                  <a:schemeClr val="tx1"/>
                </a:solidFill>
                <a:latin typeface="Century Schoolbook" panose="02040604050505020304" pitchFamily="18" charset="0"/>
                <a:ea typeface="Microsoft YaHei UI" panose="020B0503020204020204" pitchFamily="34" charset="-122"/>
              </a:defRPr>
            </a:lvl3pPr>
            <a:lvl4pPr marL="9144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4pPr>
            <a:lvl5pPr marL="11430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5pPr>
            <a:lvl6pPr marL="16002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6pPr>
            <a:lvl7pPr marL="20574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7pPr>
            <a:lvl8pPr marL="25146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8pPr>
            <a:lvl9pPr marL="29718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9pPr>
          </a:lstStyle>
          <a:p>
            <a:pPr eaLnBrk="1" hangingPunct="1">
              <a:lnSpc>
                <a:spcPct val="150000"/>
              </a:lnSpc>
              <a:buFont typeface="Wingdings" panose="05000000000000000000" pitchFamily="2" charset="2"/>
              <a:buChar char="p"/>
            </a:pPr>
            <a:r>
              <a:rPr lang="zh-CN" altLang="en-US" sz="2100" dirty="0">
                <a:latin typeface="+mn-ea"/>
                <a:ea typeface="+mn-ea"/>
              </a:rPr>
              <a:t>信息熵是信息的期望值，描述信息的</a:t>
            </a:r>
            <a:r>
              <a:rPr lang="zh-CN" altLang="en-US" sz="2100" dirty="0">
                <a:solidFill>
                  <a:srgbClr val="FF0000"/>
                </a:solidFill>
                <a:latin typeface="+mn-ea"/>
                <a:ea typeface="+mn-ea"/>
              </a:rPr>
              <a:t>不确定度</a:t>
            </a:r>
            <a:r>
              <a:rPr lang="zh-CN" altLang="en-US" sz="2100" dirty="0">
                <a:latin typeface="+mn-ea"/>
                <a:ea typeface="+mn-ea"/>
              </a:rPr>
              <a:t>。</a:t>
            </a:r>
            <a:r>
              <a:rPr lang="zh-CN" altLang="en-US" sz="2100" dirty="0">
                <a:solidFill>
                  <a:srgbClr val="FF0000"/>
                </a:solidFill>
                <a:latin typeface="+mn-ea"/>
                <a:ea typeface="+mn-ea"/>
              </a:rPr>
              <a:t>熵越大，表明集合信息的混乱程度越高，换句话说，集合信息混沌，其包含信息价值少</a:t>
            </a:r>
            <a:r>
              <a:rPr lang="zh-CN" altLang="en-US" sz="2100" dirty="0">
                <a:latin typeface="+mn-ea"/>
                <a:ea typeface="+mn-ea"/>
              </a:rPr>
              <a:t>。</a:t>
            </a:r>
          </a:p>
        </p:txBody>
      </p:sp>
      <p:sp>
        <p:nvSpPr>
          <p:cNvPr id="28676" name="TextBox 4"/>
          <p:cNvSpPr txBox="1">
            <a:spLocks noChangeArrowheads="1"/>
          </p:cNvSpPr>
          <p:nvPr/>
        </p:nvSpPr>
        <p:spPr bwMode="auto">
          <a:xfrm>
            <a:off x="864394" y="4185048"/>
            <a:ext cx="6387704" cy="121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228600" indent="-228600">
              <a:lnSpc>
                <a:spcPct val="150000"/>
              </a:lnSpc>
              <a:spcBef>
                <a:spcPts val="1800"/>
              </a:spcBef>
              <a:buClr>
                <a:schemeClr val="accent1"/>
              </a:buClr>
              <a:buFont typeface="Wingdings" panose="05000000000000000000" pitchFamily="2" charset="2"/>
              <a:buChar char="p"/>
              <a:defRPr sz="2100">
                <a:latin typeface="Century Schoolbook" panose="02040604050505020304" pitchFamily="18" charset="0"/>
                <a:ea typeface="Microsoft YaHei UI" panose="020B0503020204020204" pitchFamily="34" charset="-122"/>
              </a:defRPr>
            </a:lvl1pPr>
            <a:lvl2pPr indent="-228600">
              <a:lnSpc>
                <a:spcPct val="90000"/>
              </a:lnSpc>
              <a:spcBef>
                <a:spcPts val="1000"/>
              </a:spcBef>
              <a:buClr>
                <a:schemeClr val="accent1"/>
              </a:buClr>
              <a:buFont typeface="Arial" panose="020B0604020202020204" pitchFamily="34" charset="0"/>
              <a:buChar char="•"/>
              <a:defRPr>
                <a:latin typeface="Century Schoolbook" panose="02040604050505020304" pitchFamily="18" charset="0"/>
                <a:ea typeface="Microsoft YaHei UI" panose="020B0503020204020204" pitchFamily="34" charset="-122"/>
              </a:defRPr>
            </a:lvl2pPr>
            <a:lvl3pPr marL="685800" indent="-182563">
              <a:lnSpc>
                <a:spcPct val="90000"/>
              </a:lnSpc>
              <a:spcBef>
                <a:spcPts val="800"/>
              </a:spcBef>
              <a:buClr>
                <a:schemeClr val="accent1"/>
              </a:buClr>
              <a:buFont typeface="Arial" panose="020B0604020202020204" pitchFamily="34" charset="0"/>
              <a:buChar char="•"/>
              <a:defRPr sz="1600">
                <a:latin typeface="Century Schoolbook" panose="02040604050505020304" pitchFamily="18" charset="0"/>
                <a:ea typeface="Microsoft YaHei UI" panose="020B0503020204020204" pitchFamily="34" charset="-122"/>
              </a:defRPr>
            </a:lvl3pPr>
            <a:lvl4pPr marL="914400" indent="-182563">
              <a:lnSpc>
                <a:spcPct val="90000"/>
              </a:lnSpc>
              <a:spcBef>
                <a:spcPts val="800"/>
              </a:spcBef>
              <a:buClr>
                <a:schemeClr val="accent1"/>
              </a:buClr>
              <a:buFont typeface="Arial" panose="020B0604020202020204" pitchFamily="34" charset="0"/>
              <a:buChar char="•"/>
              <a:defRPr sz="1400">
                <a:latin typeface="Century Schoolbook" panose="02040604050505020304" pitchFamily="18" charset="0"/>
                <a:ea typeface="Microsoft YaHei UI" panose="020B0503020204020204" pitchFamily="34" charset="-122"/>
              </a:defRPr>
            </a:lvl4pPr>
            <a:lvl5pPr marL="1143000" indent="-182563">
              <a:lnSpc>
                <a:spcPct val="90000"/>
              </a:lnSpc>
              <a:spcBef>
                <a:spcPts val="800"/>
              </a:spcBef>
              <a:buClr>
                <a:schemeClr val="accent1"/>
              </a:buClr>
              <a:buFont typeface="Arial" panose="020B0604020202020204" pitchFamily="34" charset="0"/>
              <a:buChar char="•"/>
              <a:defRPr sz="1400">
                <a:latin typeface="Century Schoolbook" panose="02040604050505020304" pitchFamily="18" charset="0"/>
                <a:ea typeface="Microsoft YaHei UI" panose="020B0503020204020204" pitchFamily="34" charset="-122"/>
              </a:defRPr>
            </a:lvl5pPr>
            <a:lvl6pPr marL="16002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latin typeface="Century Schoolbook" panose="02040604050505020304" pitchFamily="18" charset="0"/>
                <a:ea typeface="Microsoft YaHei UI" panose="020B0503020204020204" pitchFamily="34" charset="-122"/>
              </a:defRPr>
            </a:lvl6pPr>
            <a:lvl7pPr marL="20574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latin typeface="Century Schoolbook" panose="02040604050505020304" pitchFamily="18" charset="0"/>
                <a:ea typeface="Microsoft YaHei UI" panose="020B0503020204020204" pitchFamily="34" charset="-122"/>
              </a:defRPr>
            </a:lvl7pPr>
            <a:lvl8pPr marL="25146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latin typeface="Century Schoolbook" panose="02040604050505020304" pitchFamily="18" charset="0"/>
                <a:ea typeface="Microsoft YaHei UI" panose="020B0503020204020204" pitchFamily="34" charset="-122"/>
              </a:defRPr>
            </a:lvl8pPr>
            <a:lvl9pPr marL="29718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latin typeface="Century Schoolbook" panose="02040604050505020304" pitchFamily="18" charset="0"/>
                <a:ea typeface="Microsoft YaHei UI" panose="020B0503020204020204" pitchFamily="34" charset="-122"/>
              </a:defRPr>
            </a:lvl9pPr>
          </a:lstStyle>
          <a:p>
            <a:r>
              <a:rPr lang="en-US" altLang="zh-CN" dirty="0">
                <a:latin typeface="+mn-ea"/>
                <a:ea typeface="+mn-ea"/>
              </a:rPr>
              <a:t>Q: </a:t>
            </a:r>
            <a:r>
              <a:rPr lang="zh-CN" altLang="en-US" dirty="0">
                <a:latin typeface="+mn-ea"/>
                <a:ea typeface="+mn-ea"/>
              </a:rPr>
              <a:t>抛硬币，熵为多少？有何意义？</a:t>
            </a:r>
            <a:endParaRPr lang="en-US" altLang="zh-CN" dirty="0">
              <a:latin typeface="+mn-ea"/>
              <a:ea typeface="+mn-ea"/>
            </a:endParaRPr>
          </a:p>
        </p:txBody>
      </p:sp>
      <p:pic>
        <p:nvPicPr>
          <p:cNvPr id="28677"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9906" y="2864644"/>
            <a:ext cx="3509963"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3"/>
          <a:srcRect l="773"/>
          <a:stretch/>
        </p:blipFill>
        <p:spPr>
          <a:xfrm>
            <a:off x="788276" y="5001949"/>
            <a:ext cx="5246764" cy="491440"/>
          </a:xfrm>
          <a:prstGeom prst="rect">
            <a:avLst/>
          </a:prstGeom>
        </p:spPr>
      </p:pic>
    </p:spTree>
    <p:extLst>
      <p:ext uri="{BB962C8B-B14F-4D97-AF65-F5344CB8AC3E}">
        <p14:creationId xmlns:p14="http://schemas.microsoft.com/office/powerpoint/2010/main" val="3778059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120137"/>
            <a:ext cx="7886700" cy="777874"/>
          </a:xfrm>
        </p:spPr>
        <p:txBody>
          <a:bodyPr/>
          <a:lstStyle/>
          <a:p>
            <a:r>
              <a:rPr lang="zh-CN" altLang="en-US" dirty="0"/>
              <a:t>划分选择</a:t>
            </a:r>
            <a:r>
              <a:rPr lang="en-US" altLang="zh-CN" dirty="0"/>
              <a:t>-</a:t>
            </a:r>
            <a:r>
              <a:rPr lang="zh-CN" altLang="en-US" dirty="0"/>
              <a:t>信息增益</a:t>
            </a:r>
          </a:p>
        </p:txBody>
      </p:sp>
      <p:sp>
        <p:nvSpPr>
          <p:cNvPr id="5" name="内容占位符 4"/>
          <p:cNvSpPr>
            <a:spLocks noGrp="1"/>
          </p:cNvSpPr>
          <p:nvPr>
            <p:ph idx="1"/>
          </p:nvPr>
        </p:nvSpPr>
        <p:spPr/>
        <p:txBody>
          <a:bodyPr/>
          <a:lstStyle/>
          <a:p>
            <a:r>
              <a:rPr lang="zh-CN" altLang="en-US" dirty="0"/>
              <a:t>“</a:t>
            </a:r>
            <a:r>
              <a:rPr lang="zh-CN" altLang="en-US" dirty="0">
                <a:solidFill>
                  <a:srgbClr val="C00000"/>
                </a:solidFill>
              </a:rPr>
              <a:t>信息熵</a:t>
            </a:r>
            <a:r>
              <a:rPr lang="zh-CN" altLang="en-US" dirty="0"/>
              <a:t>”是</a:t>
            </a:r>
            <a:r>
              <a:rPr lang="zh-CN" altLang="en-US" dirty="0">
                <a:solidFill>
                  <a:srgbClr val="C00000"/>
                </a:solidFill>
              </a:rPr>
              <a:t>度量样本集合纯度最常用的一种指标</a:t>
            </a:r>
            <a:r>
              <a:rPr lang="zh-CN" altLang="en-US" dirty="0"/>
              <a:t>，假定当前样本集合</a:t>
            </a:r>
            <a:r>
              <a:rPr lang="en-US" altLang="zh-CN" dirty="0"/>
              <a:t>  </a:t>
            </a:r>
            <a:r>
              <a:rPr lang="zh-CN" altLang="en-US" dirty="0"/>
              <a:t>中第</a:t>
            </a:r>
            <a:r>
              <a:rPr lang="en-US" altLang="zh-CN" dirty="0"/>
              <a:t>  </a:t>
            </a:r>
            <a:r>
              <a:rPr lang="zh-CN" altLang="en-US" dirty="0"/>
              <a:t>类样本所占的比例为   </a:t>
            </a:r>
            <a:r>
              <a:rPr lang="en-US" altLang="zh-CN" dirty="0"/>
              <a:t>                     </a:t>
            </a:r>
            <a:r>
              <a:rPr lang="zh-CN" altLang="en-US" dirty="0"/>
              <a:t>，则</a:t>
            </a:r>
            <a:r>
              <a:rPr lang="en-US" altLang="zh-CN" dirty="0"/>
              <a:t>  </a:t>
            </a:r>
            <a:r>
              <a:rPr lang="zh-CN" altLang="en-US" dirty="0"/>
              <a:t>的信息熵定义为</a:t>
            </a:r>
            <a:endParaRPr lang="en-US" altLang="zh-CN" dirty="0"/>
          </a:p>
          <a:p>
            <a:pPr marL="0" indent="0">
              <a:buNone/>
            </a:pPr>
            <a:endParaRPr lang="en-US" altLang="zh-CN" dirty="0"/>
          </a:p>
          <a:p>
            <a:endParaRPr lang="en-US" altLang="zh-CN" dirty="0"/>
          </a:p>
          <a:p>
            <a:endParaRPr lang="en-US" altLang="zh-CN" dirty="0"/>
          </a:p>
          <a:p>
            <a:pPr marL="0" indent="0">
              <a:buNone/>
            </a:pPr>
            <a:r>
              <a:rPr lang="zh-CN" altLang="en-US" dirty="0"/>
              <a:t>           的值越小，则  的纯度越高</a:t>
            </a:r>
            <a:endParaRPr lang="en-US" altLang="zh-CN" dirty="0"/>
          </a:p>
          <a:p>
            <a:r>
              <a:rPr lang="zh-CN" altLang="en-US" dirty="0"/>
              <a:t>计算信息熵时约定：若        ，则</a:t>
            </a:r>
            <a:endParaRPr lang="en-US" altLang="zh-CN" dirty="0"/>
          </a:p>
          <a:p>
            <a:r>
              <a:rPr lang="en-US" altLang="zh-CN" dirty="0"/>
              <a:t>         </a:t>
            </a:r>
            <a:r>
              <a:rPr lang="zh-CN" altLang="en-US" dirty="0"/>
              <a:t>的最小值为</a:t>
            </a:r>
            <a:r>
              <a:rPr lang="en-US" altLang="zh-CN" dirty="0"/>
              <a:t>  </a:t>
            </a:r>
            <a:r>
              <a:rPr lang="zh-CN" altLang="en-US" dirty="0"/>
              <a:t>，最大值为</a:t>
            </a:r>
            <a:endParaRPr lang="en-US" altLang="zh-CN" dirty="0"/>
          </a:p>
          <a:p>
            <a:pPr marL="0" indent="0">
              <a:buNone/>
            </a:pPr>
            <a:endParaRPr lang="en-US" altLang="zh-CN" dirty="0"/>
          </a:p>
          <a:p>
            <a:endParaRPr lang="en-US" altLang="zh-CN" dirty="0"/>
          </a:p>
        </p:txBody>
      </p:sp>
      <p:graphicFrame>
        <p:nvGraphicFramePr>
          <p:cNvPr id="6" name="内容占位符 3"/>
          <p:cNvGraphicFramePr>
            <a:graphicFrameLocks noChangeAspect="1"/>
          </p:cNvGraphicFramePr>
          <p:nvPr>
            <p:extLst>
              <p:ext uri="{D42A27DB-BD31-4B8C-83A1-F6EECF244321}">
                <p14:modId xmlns:p14="http://schemas.microsoft.com/office/powerpoint/2010/main" val="520870554"/>
              </p:ext>
            </p:extLst>
          </p:nvPr>
        </p:nvGraphicFramePr>
        <p:xfrm>
          <a:off x="2547938" y="2135188"/>
          <a:ext cx="3432175" cy="1003300"/>
        </p:xfrm>
        <a:graphic>
          <a:graphicData uri="http://schemas.openxmlformats.org/presentationml/2006/ole">
            <mc:AlternateContent xmlns:mc="http://schemas.openxmlformats.org/markup-compatibility/2006">
              <mc:Choice xmlns:v="urn:schemas-microsoft-com:vml" Requires="v">
                <p:oleObj name="Formula" r:id="rId2" imgW="1644840" imgH="480240" progId="Equation.Ribbit">
                  <p:embed/>
                </p:oleObj>
              </mc:Choice>
              <mc:Fallback>
                <p:oleObj name="Formula" r:id="rId2" imgW="1644840" imgH="480240" progId="Equation.Ribbit">
                  <p:embed/>
                  <p:pic>
                    <p:nvPicPr>
                      <p:cNvPr id="0" name=""/>
                      <p:cNvPicPr/>
                      <p:nvPr/>
                    </p:nvPicPr>
                    <p:blipFill>
                      <a:blip r:embed="rId3"/>
                      <a:stretch>
                        <a:fillRect/>
                      </a:stretch>
                    </p:blipFill>
                    <p:spPr>
                      <a:xfrm>
                        <a:off x="2547938" y="2135188"/>
                        <a:ext cx="3432175" cy="10033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870767636"/>
              </p:ext>
            </p:extLst>
          </p:nvPr>
        </p:nvGraphicFramePr>
        <p:xfrm>
          <a:off x="4865688" y="3914775"/>
          <a:ext cx="1427162" cy="330200"/>
        </p:xfrm>
        <a:graphic>
          <a:graphicData uri="http://schemas.openxmlformats.org/presentationml/2006/ole">
            <mc:AlternateContent xmlns:mc="http://schemas.openxmlformats.org/markup-compatibility/2006">
              <mc:Choice xmlns:v="urn:schemas-microsoft-com:vml" Requires="v">
                <p:oleObj name="Formula" r:id="rId4" imgW="735480" imgH="169200" progId="Equation.Ribbit">
                  <p:embed/>
                </p:oleObj>
              </mc:Choice>
              <mc:Fallback>
                <p:oleObj name="Formula" r:id="rId4" imgW="735480" imgH="169200" progId="Equation.Ribbit">
                  <p:embed/>
                  <p:pic>
                    <p:nvPicPr>
                      <p:cNvPr id="0" name=""/>
                      <p:cNvPicPr/>
                      <p:nvPr/>
                    </p:nvPicPr>
                    <p:blipFill>
                      <a:blip r:embed="rId5"/>
                      <a:stretch>
                        <a:fillRect/>
                      </a:stretch>
                    </p:blipFill>
                    <p:spPr>
                      <a:xfrm>
                        <a:off x="4865688" y="3914775"/>
                        <a:ext cx="1427162" cy="3302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289013296"/>
              </p:ext>
            </p:extLst>
          </p:nvPr>
        </p:nvGraphicFramePr>
        <p:xfrm>
          <a:off x="3600450" y="3941763"/>
          <a:ext cx="663575" cy="303212"/>
        </p:xfrm>
        <a:graphic>
          <a:graphicData uri="http://schemas.openxmlformats.org/presentationml/2006/ole">
            <mc:AlternateContent xmlns:mc="http://schemas.openxmlformats.org/markup-compatibility/2006">
              <mc:Choice xmlns:v="urn:schemas-microsoft-com:vml" Requires="v">
                <p:oleObj name="Formula" r:id="rId6" imgW="360720" imgH="165240" progId="Equation.Ribbit">
                  <p:embed/>
                </p:oleObj>
              </mc:Choice>
              <mc:Fallback>
                <p:oleObj name="Formula" r:id="rId6" imgW="360720" imgH="165240" progId="Equation.Ribbit">
                  <p:embed/>
                  <p:pic>
                    <p:nvPicPr>
                      <p:cNvPr id="0" name=""/>
                      <p:cNvPicPr/>
                      <p:nvPr/>
                    </p:nvPicPr>
                    <p:blipFill>
                      <a:blip r:embed="rId7"/>
                      <a:stretch>
                        <a:fillRect/>
                      </a:stretch>
                    </p:blipFill>
                    <p:spPr>
                      <a:xfrm>
                        <a:off x="3600450" y="3941763"/>
                        <a:ext cx="663575" cy="303212"/>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933553649"/>
              </p:ext>
            </p:extLst>
          </p:nvPr>
        </p:nvGraphicFramePr>
        <p:xfrm>
          <a:off x="4578350" y="4391025"/>
          <a:ext cx="755650" cy="306388"/>
        </p:xfrm>
        <a:graphic>
          <a:graphicData uri="http://schemas.openxmlformats.org/presentationml/2006/ole">
            <mc:AlternateContent xmlns:mc="http://schemas.openxmlformats.org/markup-compatibility/2006">
              <mc:Choice xmlns:v="urn:schemas-microsoft-com:vml" Requires="v">
                <p:oleObj name="Formula" r:id="rId8" imgW="438480" imgH="177840" progId="Equation.Ribbit">
                  <p:embed/>
                </p:oleObj>
              </mc:Choice>
              <mc:Fallback>
                <p:oleObj name="Formula" r:id="rId8" imgW="438480" imgH="177840" progId="Equation.Ribbit">
                  <p:embed/>
                  <p:pic>
                    <p:nvPicPr>
                      <p:cNvPr id="0" name=""/>
                      <p:cNvPicPr/>
                      <p:nvPr/>
                    </p:nvPicPr>
                    <p:blipFill>
                      <a:blip r:embed="rId9"/>
                      <a:stretch>
                        <a:fillRect/>
                      </a:stretch>
                    </p:blipFill>
                    <p:spPr>
                      <a:xfrm>
                        <a:off x="4578350" y="4391025"/>
                        <a:ext cx="755650" cy="306388"/>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151620046"/>
              </p:ext>
            </p:extLst>
          </p:nvPr>
        </p:nvGraphicFramePr>
        <p:xfrm>
          <a:off x="5224463" y="1528763"/>
          <a:ext cx="1905000" cy="306387"/>
        </p:xfrm>
        <a:graphic>
          <a:graphicData uri="http://schemas.openxmlformats.org/presentationml/2006/ole">
            <mc:AlternateContent xmlns:mc="http://schemas.openxmlformats.org/markup-compatibility/2006">
              <mc:Choice xmlns:v="urn:schemas-microsoft-com:vml" Requires="v">
                <p:oleObj name="Formula" r:id="rId10" imgW="1106280" imgH="177840" progId="Equation.Ribbit">
                  <p:embed/>
                </p:oleObj>
              </mc:Choice>
              <mc:Fallback>
                <p:oleObj name="Formula" r:id="rId10" imgW="1106280" imgH="177840" progId="Equation.Ribbit">
                  <p:embed/>
                  <p:pic>
                    <p:nvPicPr>
                      <p:cNvPr id="0" name=""/>
                      <p:cNvPicPr/>
                      <p:nvPr/>
                    </p:nvPicPr>
                    <p:blipFill>
                      <a:blip r:embed="rId11"/>
                      <a:stretch>
                        <a:fillRect/>
                      </a:stretch>
                    </p:blipFill>
                    <p:spPr>
                      <a:xfrm>
                        <a:off x="5224463" y="1528763"/>
                        <a:ext cx="1905000" cy="306387"/>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632771653"/>
              </p:ext>
            </p:extLst>
          </p:nvPr>
        </p:nvGraphicFramePr>
        <p:xfrm>
          <a:off x="1401248" y="1553988"/>
          <a:ext cx="205130" cy="251284"/>
        </p:xfrm>
        <a:graphic>
          <a:graphicData uri="http://schemas.openxmlformats.org/presentationml/2006/ole">
            <mc:AlternateContent xmlns:mc="http://schemas.openxmlformats.org/markup-compatibility/2006">
              <mc:Choice xmlns:v="urn:schemas-microsoft-com:vml" Requires="v">
                <p:oleObj name="Formula" r:id="rId12" imgW="127080" imgH="155160" progId="Equation.Ribbit">
                  <p:embed/>
                </p:oleObj>
              </mc:Choice>
              <mc:Fallback>
                <p:oleObj name="Formula" r:id="rId12" imgW="127080" imgH="155160" progId="Equation.Ribbit">
                  <p:embed/>
                  <p:pic>
                    <p:nvPicPr>
                      <p:cNvPr id="0" name=""/>
                      <p:cNvPicPr/>
                      <p:nvPr/>
                    </p:nvPicPr>
                    <p:blipFill>
                      <a:blip r:embed="rId13"/>
                      <a:stretch>
                        <a:fillRect/>
                      </a:stretch>
                    </p:blipFill>
                    <p:spPr>
                      <a:xfrm>
                        <a:off x="1401248" y="1553988"/>
                        <a:ext cx="205130" cy="251284"/>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986196070"/>
              </p:ext>
            </p:extLst>
          </p:nvPr>
        </p:nvGraphicFramePr>
        <p:xfrm>
          <a:off x="2206625" y="1530350"/>
          <a:ext cx="141288" cy="293688"/>
        </p:xfrm>
        <a:graphic>
          <a:graphicData uri="http://schemas.openxmlformats.org/presentationml/2006/ole">
            <mc:AlternateContent xmlns:mc="http://schemas.openxmlformats.org/markup-compatibility/2006">
              <mc:Choice xmlns:v="urn:schemas-microsoft-com:vml" Requires="v">
                <p:oleObj name="Formula" r:id="rId14" imgW="80280" imgH="167760" progId="Equation.Ribbit">
                  <p:embed/>
                </p:oleObj>
              </mc:Choice>
              <mc:Fallback>
                <p:oleObj name="Formula" r:id="rId14" imgW="80280" imgH="167760" progId="Equation.Ribbit">
                  <p:embed/>
                  <p:pic>
                    <p:nvPicPr>
                      <p:cNvPr id="0" name=""/>
                      <p:cNvPicPr/>
                      <p:nvPr/>
                    </p:nvPicPr>
                    <p:blipFill>
                      <a:blip r:embed="rId15"/>
                      <a:stretch>
                        <a:fillRect/>
                      </a:stretch>
                    </p:blipFill>
                    <p:spPr>
                      <a:xfrm>
                        <a:off x="2206625" y="1530350"/>
                        <a:ext cx="141288" cy="293688"/>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849161432"/>
              </p:ext>
            </p:extLst>
          </p:nvPr>
        </p:nvGraphicFramePr>
        <p:xfrm>
          <a:off x="7786363" y="1552319"/>
          <a:ext cx="205130" cy="251284"/>
        </p:xfrm>
        <a:graphic>
          <a:graphicData uri="http://schemas.openxmlformats.org/presentationml/2006/ole">
            <mc:AlternateContent xmlns:mc="http://schemas.openxmlformats.org/markup-compatibility/2006">
              <mc:Choice xmlns:v="urn:schemas-microsoft-com:vml" Requires="v">
                <p:oleObj name="Formula" r:id="rId16" imgW="127080" imgH="155160" progId="Equation.Ribbit">
                  <p:embed/>
                </p:oleObj>
              </mc:Choice>
              <mc:Fallback>
                <p:oleObj name="Formula" r:id="rId16" imgW="127080" imgH="155160" progId="Equation.Ribbit">
                  <p:embed/>
                  <p:pic>
                    <p:nvPicPr>
                      <p:cNvPr id="0" name=""/>
                      <p:cNvPicPr/>
                      <p:nvPr/>
                    </p:nvPicPr>
                    <p:blipFill>
                      <a:blip r:embed="rId13"/>
                      <a:stretch>
                        <a:fillRect/>
                      </a:stretch>
                    </p:blipFill>
                    <p:spPr>
                      <a:xfrm>
                        <a:off x="7786363" y="1552319"/>
                        <a:ext cx="205130" cy="251284"/>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974779387"/>
              </p:ext>
            </p:extLst>
          </p:nvPr>
        </p:nvGraphicFramePr>
        <p:xfrm>
          <a:off x="4878388" y="1541463"/>
          <a:ext cx="307975" cy="277812"/>
        </p:xfrm>
        <a:graphic>
          <a:graphicData uri="http://schemas.openxmlformats.org/presentationml/2006/ole">
            <mc:AlternateContent xmlns:mc="http://schemas.openxmlformats.org/markup-compatibility/2006">
              <mc:Choice xmlns:v="urn:schemas-microsoft-com:vml" Requires="v">
                <p:oleObj name="Formula" r:id="rId17" imgW="146160" imgH="131040" progId="Equation.Ribbit">
                  <p:embed/>
                </p:oleObj>
              </mc:Choice>
              <mc:Fallback>
                <p:oleObj name="Formula" r:id="rId17" imgW="146160" imgH="131040" progId="Equation.Ribbit">
                  <p:embed/>
                  <p:pic>
                    <p:nvPicPr>
                      <p:cNvPr id="0" name=""/>
                      <p:cNvPicPr/>
                      <p:nvPr/>
                    </p:nvPicPr>
                    <p:blipFill>
                      <a:blip r:embed="rId18"/>
                      <a:stretch>
                        <a:fillRect/>
                      </a:stretch>
                    </p:blipFill>
                    <p:spPr>
                      <a:xfrm>
                        <a:off x="4878388" y="1541463"/>
                        <a:ext cx="307975" cy="277812"/>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672835775"/>
              </p:ext>
            </p:extLst>
          </p:nvPr>
        </p:nvGraphicFramePr>
        <p:xfrm>
          <a:off x="596900" y="3529013"/>
          <a:ext cx="787400" cy="296862"/>
        </p:xfrm>
        <a:graphic>
          <a:graphicData uri="http://schemas.openxmlformats.org/presentationml/2006/ole">
            <mc:AlternateContent xmlns:mc="http://schemas.openxmlformats.org/markup-compatibility/2006">
              <mc:Choice xmlns:v="urn:schemas-microsoft-com:vml" Requires="v">
                <p:oleObj name="Formula" r:id="rId19" imgW="472680" imgH="177840" progId="Equation.Ribbit">
                  <p:embed/>
                </p:oleObj>
              </mc:Choice>
              <mc:Fallback>
                <p:oleObj name="Formula" r:id="rId19" imgW="472680" imgH="177840" progId="Equation.Ribbit">
                  <p:embed/>
                  <p:pic>
                    <p:nvPicPr>
                      <p:cNvPr id="0" name=""/>
                      <p:cNvPicPr/>
                      <p:nvPr/>
                    </p:nvPicPr>
                    <p:blipFill>
                      <a:blip r:embed="rId20"/>
                      <a:stretch>
                        <a:fillRect/>
                      </a:stretch>
                    </p:blipFill>
                    <p:spPr>
                      <a:xfrm>
                        <a:off x="596900" y="3529013"/>
                        <a:ext cx="787400" cy="296862"/>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710793423"/>
              </p:ext>
            </p:extLst>
          </p:nvPr>
        </p:nvGraphicFramePr>
        <p:xfrm>
          <a:off x="3096040" y="3569830"/>
          <a:ext cx="205130" cy="251284"/>
        </p:xfrm>
        <a:graphic>
          <a:graphicData uri="http://schemas.openxmlformats.org/presentationml/2006/ole">
            <mc:AlternateContent xmlns:mc="http://schemas.openxmlformats.org/markup-compatibility/2006">
              <mc:Choice xmlns:v="urn:schemas-microsoft-com:vml" Requires="v">
                <p:oleObj name="Formula" r:id="rId21" imgW="127080" imgH="155160" progId="Equation.Ribbit">
                  <p:embed/>
                </p:oleObj>
              </mc:Choice>
              <mc:Fallback>
                <p:oleObj name="Formula" r:id="rId21" imgW="127080" imgH="155160" progId="Equation.Ribbit">
                  <p:embed/>
                  <p:pic>
                    <p:nvPicPr>
                      <p:cNvPr id="0" name=""/>
                      <p:cNvPicPr/>
                      <p:nvPr/>
                    </p:nvPicPr>
                    <p:blipFill>
                      <a:blip r:embed="rId13"/>
                      <a:stretch>
                        <a:fillRect/>
                      </a:stretch>
                    </p:blipFill>
                    <p:spPr>
                      <a:xfrm>
                        <a:off x="3096040" y="3569830"/>
                        <a:ext cx="205130" cy="251284"/>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485070682"/>
              </p:ext>
            </p:extLst>
          </p:nvPr>
        </p:nvGraphicFramePr>
        <p:xfrm>
          <a:off x="712788" y="4384675"/>
          <a:ext cx="836612" cy="314325"/>
        </p:xfrm>
        <a:graphic>
          <a:graphicData uri="http://schemas.openxmlformats.org/presentationml/2006/ole">
            <mc:AlternateContent xmlns:mc="http://schemas.openxmlformats.org/markup-compatibility/2006">
              <mc:Choice xmlns:v="urn:schemas-microsoft-com:vml" Requires="v">
                <p:oleObj name="Formula" r:id="rId22" imgW="472680" imgH="177840" progId="Equation.Ribbit">
                  <p:embed/>
                </p:oleObj>
              </mc:Choice>
              <mc:Fallback>
                <p:oleObj name="Formula" r:id="rId22" imgW="472680" imgH="177840" progId="Equation.Ribbit">
                  <p:embed/>
                  <p:pic>
                    <p:nvPicPr>
                      <p:cNvPr id="0" name=""/>
                      <p:cNvPicPr/>
                      <p:nvPr/>
                    </p:nvPicPr>
                    <p:blipFill>
                      <a:blip r:embed="rId20"/>
                      <a:stretch>
                        <a:fillRect/>
                      </a:stretch>
                    </p:blipFill>
                    <p:spPr>
                      <a:xfrm>
                        <a:off x="712788" y="4384675"/>
                        <a:ext cx="836612" cy="314325"/>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1405789642"/>
              </p:ext>
            </p:extLst>
          </p:nvPr>
        </p:nvGraphicFramePr>
        <p:xfrm>
          <a:off x="3018375" y="4394200"/>
          <a:ext cx="149225" cy="325438"/>
        </p:xfrm>
        <a:graphic>
          <a:graphicData uri="http://schemas.openxmlformats.org/presentationml/2006/ole">
            <mc:AlternateContent xmlns:mc="http://schemas.openxmlformats.org/markup-compatibility/2006">
              <mc:Choice xmlns:v="urn:schemas-microsoft-com:vml" Requires="v">
                <p:oleObj name="Formula" r:id="rId23" imgW="75240" imgH="162720" progId="Equation.Ribbit">
                  <p:embed/>
                </p:oleObj>
              </mc:Choice>
              <mc:Fallback>
                <p:oleObj name="Formula" r:id="rId23" imgW="75240" imgH="162720" progId="Equation.Ribbit">
                  <p:embed/>
                  <p:pic>
                    <p:nvPicPr>
                      <p:cNvPr id="0" name=""/>
                      <p:cNvPicPr/>
                      <p:nvPr/>
                    </p:nvPicPr>
                    <p:blipFill>
                      <a:blip r:embed="rId24"/>
                      <a:stretch>
                        <a:fillRect/>
                      </a:stretch>
                    </p:blipFill>
                    <p:spPr>
                      <a:xfrm>
                        <a:off x="3018375" y="4394200"/>
                        <a:ext cx="149225" cy="325438"/>
                      </a:xfrm>
                      <a:prstGeom prst="rect">
                        <a:avLst/>
                      </a:prstGeom>
                    </p:spPr>
                  </p:pic>
                </p:oleObj>
              </mc:Fallback>
            </mc:AlternateContent>
          </a:graphicData>
        </a:graphic>
      </p:graphicFrame>
    </p:spTree>
    <p:extLst>
      <p:ext uri="{BB962C8B-B14F-4D97-AF65-F5344CB8AC3E}">
        <p14:creationId xmlns:p14="http://schemas.microsoft.com/office/powerpoint/2010/main" val="44469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信息增益</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离散属性</a:t>
                </a:r>
                <a:r>
                  <a:rPr lang="en-US" altLang="zh-CN" dirty="0"/>
                  <a:t>  </a:t>
                </a:r>
                <a:r>
                  <a:rPr lang="zh-CN" altLang="en-US" dirty="0"/>
                  <a:t>有</a:t>
                </a:r>
                <a:r>
                  <a:rPr lang="en-US" altLang="zh-CN" dirty="0"/>
                  <a:t>  </a:t>
                </a:r>
                <a:r>
                  <a:rPr lang="zh-CN" altLang="en-US" dirty="0"/>
                  <a:t>个可能的取值                 ，用</a:t>
                </a:r>
                <a:r>
                  <a:rPr lang="en-US" altLang="zh-CN" dirty="0"/>
                  <a:t>  </a:t>
                </a:r>
                <a:r>
                  <a:rPr lang="zh-CN" altLang="en-US" dirty="0"/>
                  <a:t>来进行划分，则会产生</a:t>
                </a:r>
                <a:r>
                  <a:rPr lang="en-US" altLang="zh-CN" dirty="0"/>
                  <a:t>  </a:t>
                </a:r>
                <a:r>
                  <a:rPr lang="zh-CN" altLang="en-US" dirty="0"/>
                  <a:t>个分支结点，其中第  个分支结点包含了  中所有在属性</a:t>
                </a:r>
                <a:r>
                  <a:rPr lang="en-US" altLang="zh-CN" dirty="0"/>
                  <a:t>  </a:t>
                </a:r>
                <a:r>
                  <a:rPr lang="zh-CN" altLang="en-US" dirty="0"/>
                  <a:t>上取值为  </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 </m:t>
                    </m:r>
                    <m:r>
                      <a:rPr lang="zh-CN" altLang="en-US" i="1">
                        <a:latin typeface="Cambria Math" panose="02040503050406030204" pitchFamily="18" charset="0"/>
                      </a:rPr>
                      <m:t>的样本，记为</m:t>
                    </m:r>
                    <m:r>
                      <a:rPr lang="en-US" altLang="zh-CN" b="0" i="1" smtClean="0">
                        <a:latin typeface="Cambria Math" panose="02040503050406030204" pitchFamily="18" charset="0"/>
                      </a:rPr>
                      <m:t>     </m:t>
                    </m:r>
                    <m:r>
                      <a:rPr lang="zh-CN" altLang="en-US" b="0" i="1" smtClean="0">
                        <a:latin typeface="Cambria Math" panose="02040503050406030204" pitchFamily="18" charset="0"/>
                      </a:rPr>
                      <m:t>。</m:t>
                    </m:r>
                    <m:r>
                      <a:rPr lang="zh-CN" altLang="en-US" i="1">
                        <a:latin typeface="Cambria Math" panose="02040503050406030204" pitchFamily="18" charset="0"/>
                      </a:rPr>
                      <m:t>则可计算出</m:t>
                    </m:r>
                  </m:oMath>
                </a14:m>
                <a:r>
                  <a:rPr lang="zh-CN" altLang="en-US" dirty="0"/>
                  <a:t>用属性</a:t>
                </a:r>
                <a:r>
                  <a:rPr lang="en-US" altLang="zh-CN" dirty="0"/>
                  <a:t>  </a:t>
                </a:r>
                <a:r>
                  <a:rPr lang="zh-CN" altLang="en-US" dirty="0"/>
                  <a:t>对样本集</a:t>
                </a:r>
                <a:r>
                  <a:rPr lang="en-US" altLang="zh-CN" dirty="0"/>
                  <a:t>  </a:t>
                </a:r>
                <a:r>
                  <a:rPr lang="zh-CN" altLang="en-US" dirty="0"/>
                  <a:t>进行划分所获得的“信息增益”：</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342900" indent="-342900"/>
                <a:r>
                  <a:rPr lang="en-US" altLang="zh-CN" dirty="0"/>
                  <a:t> </a:t>
                </a:r>
                <a:r>
                  <a:rPr lang="zh-CN" altLang="en-US" dirty="0"/>
                  <a:t>一般而言，</a:t>
                </a:r>
                <a:r>
                  <a:rPr lang="zh-CN" altLang="en-US" dirty="0">
                    <a:solidFill>
                      <a:srgbClr val="C00000"/>
                    </a:solidFill>
                  </a:rPr>
                  <a:t>信息增益越大</a:t>
                </a:r>
                <a:r>
                  <a:rPr lang="zh-CN" altLang="en-US" dirty="0"/>
                  <a:t>，则意味着使用属性</a:t>
                </a:r>
                <a:r>
                  <a:rPr lang="en-US" altLang="zh-CN" dirty="0"/>
                  <a:t>  </a:t>
                </a:r>
                <a:r>
                  <a:rPr lang="zh-CN" altLang="en-US" dirty="0"/>
                  <a:t>来进行划分所获得的“</a:t>
                </a:r>
                <a:r>
                  <a:rPr lang="zh-CN" altLang="en-US" dirty="0">
                    <a:solidFill>
                      <a:srgbClr val="C00000"/>
                    </a:solidFill>
                  </a:rPr>
                  <a:t>纯度提升</a:t>
                </a:r>
                <a:r>
                  <a:rPr lang="zh-CN" altLang="en-US" dirty="0"/>
                  <a:t>”越大</a:t>
                </a:r>
                <a:endParaRPr lang="en-US" altLang="zh-CN" dirty="0"/>
              </a:p>
              <a:p>
                <a:pPr marL="228600" lvl="1">
                  <a:spcBef>
                    <a:spcPts val="1000"/>
                  </a:spcBef>
                  <a:buSzPct val="100000"/>
                  <a:buFont typeface="Wingdings" panose="05000000000000000000" pitchFamily="2" charset="2"/>
                  <a:buChar char="p"/>
                </a:pPr>
                <a:r>
                  <a:rPr lang="en-US" altLang="zh-CN" dirty="0"/>
                  <a:t> </a:t>
                </a:r>
                <a:r>
                  <a:rPr lang="en-US" altLang="zh-CN" sz="2200" dirty="0"/>
                  <a:t>ID3</a:t>
                </a:r>
                <a:r>
                  <a:rPr lang="zh-CN" altLang="en-US" sz="2200" dirty="0"/>
                  <a:t>决策树学习算法</a:t>
                </a:r>
                <a:r>
                  <a:rPr lang="en-US" altLang="zh-CN" sz="1600" dirty="0"/>
                  <a:t>[Quinlan, 1986]</a:t>
                </a:r>
                <a:r>
                  <a:rPr lang="zh-CN" altLang="en-US" sz="2200" dirty="0"/>
                  <a:t>以信息增益为准则来选择划分属性</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778" t="-1854" b="-1731"/>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4059858347"/>
              </p:ext>
            </p:extLst>
          </p:nvPr>
        </p:nvGraphicFramePr>
        <p:xfrm>
          <a:off x="1520825" y="2408238"/>
          <a:ext cx="6121400" cy="1066800"/>
        </p:xfrm>
        <a:graphic>
          <a:graphicData uri="http://schemas.openxmlformats.org/presentationml/2006/ole">
            <mc:AlternateContent xmlns:mc="http://schemas.openxmlformats.org/markup-compatibility/2006">
              <mc:Choice xmlns:v="urn:schemas-microsoft-com:vml" Requires="v">
                <p:oleObj name="Formula" r:id="rId4" imgW="2650680" imgH="462600" progId="Equation.Ribbit">
                  <p:embed/>
                </p:oleObj>
              </mc:Choice>
              <mc:Fallback>
                <p:oleObj name="Formula" r:id="rId4" imgW="2650680" imgH="462600" progId="Equation.Ribbit">
                  <p:embed/>
                  <p:pic>
                    <p:nvPicPr>
                      <p:cNvPr id="0" name=""/>
                      <p:cNvPicPr/>
                      <p:nvPr/>
                    </p:nvPicPr>
                    <p:blipFill>
                      <a:blip r:embed="rId5"/>
                      <a:stretch>
                        <a:fillRect/>
                      </a:stretch>
                    </p:blipFill>
                    <p:spPr>
                      <a:xfrm>
                        <a:off x="1520825" y="2408238"/>
                        <a:ext cx="6121400" cy="1066800"/>
                      </a:xfrm>
                      <a:prstGeom prst="rect">
                        <a:avLst/>
                      </a:prstGeom>
                    </p:spPr>
                  </p:pic>
                </p:oleObj>
              </mc:Fallback>
            </mc:AlternateContent>
          </a:graphicData>
        </a:graphic>
      </p:graphicFrame>
      <p:sp>
        <p:nvSpPr>
          <p:cNvPr id="7" name="矩形 6"/>
          <p:cNvSpPr/>
          <p:nvPr/>
        </p:nvSpPr>
        <p:spPr>
          <a:xfrm>
            <a:off x="5726806" y="2483099"/>
            <a:ext cx="633080" cy="9080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3"/>
          <p:cNvSpPr>
            <a:spLocks noChangeArrowheads="1"/>
          </p:cNvSpPr>
          <p:nvPr/>
        </p:nvSpPr>
        <p:spPr bwMode="auto">
          <a:xfrm>
            <a:off x="4725570" y="3650163"/>
            <a:ext cx="3586980" cy="875529"/>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nSpc>
                <a:spcPts val="3200"/>
              </a:lnSpc>
              <a:buNone/>
            </a:pPr>
            <a:r>
              <a:rPr lang="zh-CN" altLang="en-US" sz="2200" dirty="0">
                <a:latin typeface="幼圆" panose="02010509060101010101" pitchFamily="49" charset="-122"/>
                <a:ea typeface="幼圆" panose="02010509060101010101" pitchFamily="49" charset="-122"/>
              </a:rPr>
              <a:t>为分支结点权重，样本数越多的分支结点的影响越大</a:t>
            </a:r>
            <a:endParaRPr lang="zh-CN" altLang="en-US" sz="2200" i="0" dirty="0">
              <a:latin typeface="幼圆" panose="02010509060101010101" pitchFamily="49" charset="-122"/>
              <a:ea typeface="幼圆" panose="02010509060101010101" pitchFamily="49"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207175255"/>
              </p:ext>
            </p:extLst>
          </p:nvPr>
        </p:nvGraphicFramePr>
        <p:xfrm>
          <a:off x="1828800" y="1227138"/>
          <a:ext cx="188913" cy="304800"/>
        </p:xfrm>
        <a:graphic>
          <a:graphicData uri="http://schemas.openxmlformats.org/presentationml/2006/ole">
            <mc:AlternateContent xmlns:mc="http://schemas.openxmlformats.org/markup-compatibility/2006">
              <mc:Choice xmlns:v="urn:schemas-microsoft-com:vml" Requires="v">
                <p:oleObj name="Formula" r:id="rId6" imgW="80280" imgH="129600" progId="Equation.Ribbit">
                  <p:embed/>
                </p:oleObj>
              </mc:Choice>
              <mc:Fallback>
                <p:oleObj name="Formula" r:id="rId6" imgW="80280" imgH="129600" progId="Equation.Ribbit">
                  <p:embed/>
                  <p:pic>
                    <p:nvPicPr>
                      <p:cNvPr id="0" name=""/>
                      <p:cNvPicPr/>
                      <p:nvPr/>
                    </p:nvPicPr>
                    <p:blipFill>
                      <a:blip r:embed="rId7"/>
                      <a:stretch>
                        <a:fillRect/>
                      </a:stretch>
                    </p:blipFill>
                    <p:spPr>
                      <a:xfrm>
                        <a:off x="1828800" y="1227138"/>
                        <a:ext cx="188913" cy="3048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148529368"/>
              </p:ext>
            </p:extLst>
          </p:nvPr>
        </p:nvGraphicFramePr>
        <p:xfrm>
          <a:off x="2328863" y="1255713"/>
          <a:ext cx="173037" cy="242887"/>
        </p:xfrm>
        <a:graphic>
          <a:graphicData uri="http://schemas.openxmlformats.org/presentationml/2006/ole">
            <mc:AlternateContent xmlns:mc="http://schemas.openxmlformats.org/markup-compatibility/2006">
              <mc:Choice xmlns:v="urn:schemas-microsoft-com:vml" Requires="v">
                <p:oleObj name="Formula" r:id="rId8" imgW="119520" imgH="166680" progId="Equation.Ribbit">
                  <p:embed/>
                </p:oleObj>
              </mc:Choice>
              <mc:Fallback>
                <p:oleObj name="Formula" r:id="rId8" imgW="119520" imgH="166680" progId="Equation.Ribbit">
                  <p:embed/>
                  <p:pic>
                    <p:nvPicPr>
                      <p:cNvPr id="0" name=""/>
                      <p:cNvPicPr/>
                      <p:nvPr/>
                    </p:nvPicPr>
                    <p:blipFill>
                      <a:blip r:embed="rId9"/>
                      <a:stretch>
                        <a:fillRect/>
                      </a:stretch>
                    </p:blipFill>
                    <p:spPr>
                      <a:xfrm>
                        <a:off x="2328863" y="1255713"/>
                        <a:ext cx="173037" cy="24288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044308384"/>
              </p:ext>
            </p:extLst>
          </p:nvPr>
        </p:nvGraphicFramePr>
        <p:xfrm>
          <a:off x="4183063" y="1211263"/>
          <a:ext cx="1606550" cy="331787"/>
        </p:xfrm>
        <a:graphic>
          <a:graphicData uri="http://schemas.openxmlformats.org/presentationml/2006/ole">
            <mc:AlternateContent xmlns:mc="http://schemas.openxmlformats.org/markup-compatibility/2006">
              <mc:Choice xmlns:v="urn:schemas-microsoft-com:vml" Requires="v">
                <p:oleObj name="Formula" r:id="rId10" imgW="913320" imgH="188280" progId="Equation.Ribbit">
                  <p:embed/>
                </p:oleObj>
              </mc:Choice>
              <mc:Fallback>
                <p:oleObj name="Formula" r:id="rId10" imgW="913320" imgH="188280" progId="Equation.Ribbit">
                  <p:embed/>
                  <p:pic>
                    <p:nvPicPr>
                      <p:cNvPr id="0" name=""/>
                      <p:cNvPicPr/>
                      <p:nvPr/>
                    </p:nvPicPr>
                    <p:blipFill>
                      <a:blip r:embed="rId11"/>
                      <a:stretch>
                        <a:fillRect/>
                      </a:stretch>
                    </p:blipFill>
                    <p:spPr>
                      <a:xfrm>
                        <a:off x="4183063" y="1211263"/>
                        <a:ext cx="1606550" cy="331787"/>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184743263"/>
              </p:ext>
            </p:extLst>
          </p:nvPr>
        </p:nvGraphicFramePr>
        <p:xfrm>
          <a:off x="6398855" y="1230313"/>
          <a:ext cx="188912" cy="306387"/>
        </p:xfrm>
        <a:graphic>
          <a:graphicData uri="http://schemas.openxmlformats.org/presentationml/2006/ole">
            <mc:AlternateContent xmlns:mc="http://schemas.openxmlformats.org/markup-compatibility/2006">
              <mc:Choice xmlns:v="urn:schemas-microsoft-com:vml" Requires="v">
                <p:oleObj name="Formula" r:id="rId12" imgW="80280" imgH="129600" progId="Equation.Ribbit">
                  <p:embed/>
                </p:oleObj>
              </mc:Choice>
              <mc:Fallback>
                <p:oleObj name="Formula" r:id="rId12" imgW="80280" imgH="129600" progId="Equation.Ribbit">
                  <p:embed/>
                  <p:pic>
                    <p:nvPicPr>
                      <p:cNvPr id="0" name=""/>
                      <p:cNvPicPr/>
                      <p:nvPr/>
                    </p:nvPicPr>
                    <p:blipFill>
                      <a:blip r:embed="rId7"/>
                      <a:stretch>
                        <a:fillRect/>
                      </a:stretch>
                    </p:blipFill>
                    <p:spPr>
                      <a:xfrm>
                        <a:off x="6398855" y="1230313"/>
                        <a:ext cx="188912" cy="306387"/>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098640475"/>
              </p:ext>
            </p:extLst>
          </p:nvPr>
        </p:nvGraphicFramePr>
        <p:xfrm>
          <a:off x="1414463" y="1554163"/>
          <a:ext cx="173037" cy="242887"/>
        </p:xfrm>
        <a:graphic>
          <a:graphicData uri="http://schemas.openxmlformats.org/presentationml/2006/ole">
            <mc:AlternateContent xmlns:mc="http://schemas.openxmlformats.org/markup-compatibility/2006">
              <mc:Choice xmlns:v="urn:schemas-microsoft-com:vml" Requires="v">
                <p:oleObj name="Formula" r:id="rId13" imgW="119520" imgH="166680" progId="Equation.Ribbit">
                  <p:embed/>
                </p:oleObj>
              </mc:Choice>
              <mc:Fallback>
                <p:oleObj name="Formula" r:id="rId13" imgW="119520" imgH="166680" progId="Equation.Ribbit">
                  <p:embed/>
                  <p:pic>
                    <p:nvPicPr>
                      <p:cNvPr id="0" name=""/>
                      <p:cNvPicPr/>
                      <p:nvPr/>
                    </p:nvPicPr>
                    <p:blipFill>
                      <a:blip r:embed="rId9"/>
                      <a:stretch>
                        <a:fillRect/>
                      </a:stretch>
                    </p:blipFill>
                    <p:spPr>
                      <a:xfrm>
                        <a:off x="1414463" y="1554163"/>
                        <a:ext cx="173037" cy="242887"/>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153180818"/>
              </p:ext>
            </p:extLst>
          </p:nvPr>
        </p:nvGraphicFramePr>
        <p:xfrm>
          <a:off x="4133850" y="1543050"/>
          <a:ext cx="190500" cy="312738"/>
        </p:xfrm>
        <a:graphic>
          <a:graphicData uri="http://schemas.openxmlformats.org/presentationml/2006/ole">
            <mc:AlternateContent xmlns:mc="http://schemas.openxmlformats.org/markup-compatibility/2006">
              <mc:Choice xmlns:v="urn:schemas-microsoft-com:vml" Requires="v">
                <p:oleObj name="Formula" r:id="rId14" imgW="78840" imgH="129600" progId="Equation.Ribbit">
                  <p:embed/>
                </p:oleObj>
              </mc:Choice>
              <mc:Fallback>
                <p:oleObj name="Formula" r:id="rId14" imgW="78840" imgH="129600" progId="Equation.Ribbit">
                  <p:embed/>
                  <p:pic>
                    <p:nvPicPr>
                      <p:cNvPr id="0" name=""/>
                      <p:cNvPicPr/>
                      <p:nvPr/>
                    </p:nvPicPr>
                    <p:blipFill>
                      <a:blip r:embed="rId15"/>
                      <a:stretch>
                        <a:fillRect/>
                      </a:stretch>
                    </p:blipFill>
                    <p:spPr>
                      <a:xfrm>
                        <a:off x="4133850" y="1543050"/>
                        <a:ext cx="190500" cy="312738"/>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766999326"/>
              </p:ext>
            </p:extLst>
          </p:nvPr>
        </p:nvGraphicFramePr>
        <p:xfrm>
          <a:off x="6521450" y="1533525"/>
          <a:ext cx="201613" cy="271463"/>
        </p:xfrm>
        <a:graphic>
          <a:graphicData uri="http://schemas.openxmlformats.org/presentationml/2006/ole">
            <mc:AlternateContent xmlns:mc="http://schemas.openxmlformats.org/markup-compatibility/2006">
              <mc:Choice xmlns:v="urn:schemas-microsoft-com:vml" Requires="v">
                <p:oleObj name="Formula" r:id="rId16" imgW="124560" imgH="166680" progId="Equation.Ribbit">
                  <p:embed/>
                </p:oleObj>
              </mc:Choice>
              <mc:Fallback>
                <p:oleObj name="Formula" r:id="rId16" imgW="124560" imgH="166680" progId="Equation.Ribbit">
                  <p:embed/>
                  <p:pic>
                    <p:nvPicPr>
                      <p:cNvPr id="0" name=""/>
                      <p:cNvPicPr/>
                      <p:nvPr/>
                    </p:nvPicPr>
                    <p:blipFill>
                      <a:blip r:embed="rId17"/>
                      <a:stretch>
                        <a:fillRect/>
                      </a:stretch>
                    </p:blipFill>
                    <p:spPr>
                      <a:xfrm>
                        <a:off x="6521450" y="1533525"/>
                        <a:ext cx="201613" cy="271463"/>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279837777"/>
              </p:ext>
            </p:extLst>
          </p:nvPr>
        </p:nvGraphicFramePr>
        <p:xfrm>
          <a:off x="8464550" y="1550988"/>
          <a:ext cx="188913" cy="303212"/>
        </p:xfrm>
        <a:graphic>
          <a:graphicData uri="http://schemas.openxmlformats.org/presentationml/2006/ole">
            <mc:AlternateContent xmlns:mc="http://schemas.openxmlformats.org/markup-compatibility/2006">
              <mc:Choice xmlns:v="urn:schemas-microsoft-com:vml" Requires="v">
                <p:oleObj name="Formula" r:id="rId18" imgW="80280" imgH="129600" progId="Equation.Ribbit">
                  <p:embed/>
                </p:oleObj>
              </mc:Choice>
              <mc:Fallback>
                <p:oleObj name="Formula" r:id="rId18" imgW="80280" imgH="129600" progId="Equation.Ribbit">
                  <p:embed/>
                  <p:pic>
                    <p:nvPicPr>
                      <p:cNvPr id="0" name=""/>
                      <p:cNvPicPr/>
                      <p:nvPr/>
                    </p:nvPicPr>
                    <p:blipFill>
                      <a:blip r:embed="rId7"/>
                      <a:stretch>
                        <a:fillRect/>
                      </a:stretch>
                    </p:blipFill>
                    <p:spPr>
                      <a:xfrm>
                        <a:off x="8464550" y="1550988"/>
                        <a:ext cx="188913" cy="303212"/>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338071946"/>
              </p:ext>
            </p:extLst>
          </p:nvPr>
        </p:nvGraphicFramePr>
        <p:xfrm>
          <a:off x="1689100" y="1828546"/>
          <a:ext cx="255365" cy="311489"/>
        </p:xfrm>
        <a:graphic>
          <a:graphicData uri="http://schemas.openxmlformats.org/presentationml/2006/ole">
            <mc:AlternateContent xmlns:mc="http://schemas.openxmlformats.org/markup-compatibility/2006">
              <mc:Choice xmlns:v="urn:schemas-microsoft-com:vml" Requires="v">
                <p:oleObj name="Formula" r:id="rId19" imgW="134640" imgH="162720" progId="Equation.Ribbit">
                  <p:embed/>
                </p:oleObj>
              </mc:Choice>
              <mc:Fallback>
                <p:oleObj name="Formula" r:id="rId19" imgW="134640" imgH="162720" progId="Equation.Ribbit">
                  <p:embed/>
                  <p:pic>
                    <p:nvPicPr>
                      <p:cNvPr id="0" name=""/>
                      <p:cNvPicPr/>
                      <p:nvPr/>
                    </p:nvPicPr>
                    <p:blipFill>
                      <a:blip r:embed="rId20"/>
                      <a:stretch>
                        <a:fillRect/>
                      </a:stretch>
                    </p:blipFill>
                    <p:spPr>
                      <a:xfrm>
                        <a:off x="1689100" y="1828546"/>
                        <a:ext cx="255365" cy="311489"/>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770225827"/>
              </p:ext>
            </p:extLst>
          </p:nvPr>
        </p:nvGraphicFramePr>
        <p:xfrm>
          <a:off x="3692525" y="1844675"/>
          <a:ext cx="285750" cy="261938"/>
        </p:xfrm>
        <a:graphic>
          <a:graphicData uri="http://schemas.openxmlformats.org/presentationml/2006/ole">
            <mc:AlternateContent xmlns:mc="http://schemas.openxmlformats.org/markup-compatibility/2006">
              <mc:Choice xmlns:v="urn:schemas-microsoft-com:vml" Requires="v">
                <p:oleObj name="Formula" r:id="rId21" imgW="182880" imgH="166680" progId="Equation.Ribbit">
                  <p:embed/>
                </p:oleObj>
              </mc:Choice>
              <mc:Fallback>
                <p:oleObj name="Formula" r:id="rId21" imgW="182880" imgH="166680" progId="Equation.Ribbit">
                  <p:embed/>
                  <p:pic>
                    <p:nvPicPr>
                      <p:cNvPr id="0" name=""/>
                      <p:cNvPicPr/>
                      <p:nvPr/>
                    </p:nvPicPr>
                    <p:blipFill>
                      <a:blip r:embed="rId22"/>
                      <a:stretch>
                        <a:fillRect/>
                      </a:stretch>
                    </p:blipFill>
                    <p:spPr>
                      <a:xfrm>
                        <a:off x="3692525" y="1844675"/>
                        <a:ext cx="285750" cy="261938"/>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555950107"/>
              </p:ext>
            </p:extLst>
          </p:nvPr>
        </p:nvGraphicFramePr>
        <p:xfrm>
          <a:off x="6518275" y="1841500"/>
          <a:ext cx="190500" cy="303213"/>
        </p:xfrm>
        <a:graphic>
          <a:graphicData uri="http://schemas.openxmlformats.org/presentationml/2006/ole">
            <mc:AlternateContent xmlns:mc="http://schemas.openxmlformats.org/markup-compatibility/2006">
              <mc:Choice xmlns:v="urn:schemas-microsoft-com:vml" Requires="v">
                <p:oleObj name="Formula" r:id="rId23" imgW="80280" imgH="129600" progId="Equation.Ribbit">
                  <p:embed/>
                </p:oleObj>
              </mc:Choice>
              <mc:Fallback>
                <p:oleObj name="Formula" r:id="rId23" imgW="80280" imgH="129600" progId="Equation.Ribbit">
                  <p:embed/>
                  <p:pic>
                    <p:nvPicPr>
                      <p:cNvPr id="0" name=""/>
                      <p:cNvPicPr/>
                      <p:nvPr/>
                    </p:nvPicPr>
                    <p:blipFill>
                      <a:blip r:embed="rId7"/>
                      <a:stretch>
                        <a:fillRect/>
                      </a:stretch>
                    </p:blipFill>
                    <p:spPr>
                      <a:xfrm>
                        <a:off x="6518275" y="1841500"/>
                        <a:ext cx="190500" cy="303213"/>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635326468"/>
              </p:ext>
            </p:extLst>
          </p:nvPr>
        </p:nvGraphicFramePr>
        <p:xfrm>
          <a:off x="7821613" y="1843088"/>
          <a:ext cx="200025" cy="269875"/>
        </p:xfrm>
        <a:graphic>
          <a:graphicData uri="http://schemas.openxmlformats.org/presentationml/2006/ole">
            <mc:AlternateContent xmlns:mc="http://schemas.openxmlformats.org/markup-compatibility/2006">
              <mc:Choice xmlns:v="urn:schemas-microsoft-com:vml" Requires="v">
                <p:oleObj name="Formula" r:id="rId24" imgW="124560" imgH="166680" progId="Equation.Ribbit">
                  <p:embed/>
                </p:oleObj>
              </mc:Choice>
              <mc:Fallback>
                <p:oleObj name="Formula" r:id="rId24" imgW="124560" imgH="166680" progId="Equation.Ribbit">
                  <p:embed/>
                  <p:pic>
                    <p:nvPicPr>
                      <p:cNvPr id="0" name=""/>
                      <p:cNvPicPr/>
                      <p:nvPr/>
                    </p:nvPicPr>
                    <p:blipFill>
                      <a:blip r:embed="rId17"/>
                      <a:stretch>
                        <a:fillRect/>
                      </a:stretch>
                    </p:blipFill>
                    <p:spPr>
                      <a:xfrm>
                        <a:off x="7821613" y="1843088"/>
                        <a:ext cx="200025" cy="269875"/>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582827437"/>
              </p:ext>
            </p:extLst>
          </p:nvPr>
        </p:nvGraphicFramePr>
        <p:xfrm>
          <a:off x="6388100" y="4724400"/>
          <a:ext cx="188913" cy="304800"/>
        </p:xfrm>
        <a:graphic>
          <a:graphicData uri="http://schemas.openxmlformats.org/presentationml/2006/ole">
            <mc:AlternateContent xmlns:mc="http://schemas.openxmlformats.org/markup-compatibility/2006">
              <mc:Choice xmlns:v="urn:schemas-microsoft-com:vml" Requires="v">
                <p:oleObj name="Formula" r:id="rId25" imgW="80280" imgH="129600" progId="Equation.Ribbit">
                  <p:embed/>
                </p:oleObj>
              </mc:Choice>
              <mc:Fallback>
                <p:oleObj name="Formula" r:id="rId25" imgW="80280" imgH="129600" progId="Equation.Ribbit">
                  <p:embed/>
                  <p:pic>
                    <p:nvPicPr>
                      <p:cNvPr id="0" name=""/>
                      <p:cNvPicPr/>
                      <p:nvPr/>
                    </p:nvPicPr>
                    <p:blipFill>
                      <a:blip r:embed="rId7"/>
                      <a:stretch>
                        <a:fillRect/>
                      </a:stretch>
                    </p:blipFill>
                    <p:spPr>
                      <a:xfrm>
                        <a:off x="6388100" y="4724400"/>
                        <a:ext cx="188913" cy="304800"/>
                      </a:xfrm>
                      <a:prstGeom prst="rect">
                        <a:avLst/>
                      </a:prstGeom>
                    </p:spPr>
                  </p:pic>
                </p:oleObj>
              </mc:Fallback>
            </mc:AlternateContent>
          </a:graphicData>
        </a:graphic>
      </p:graphicFrame>
    </p:spTree>
    <p:extLst>
      <p:ext uri="{BB962C8B-B14F-4D97-AF65-F5344CB8AC3E}">
        <p14:creationId xmlns:p14="http://schemas.microsoft.com/office/powerpoint/2010/main" val="240464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信息增益</a:t>
            </a:r>
          </a:p>
        </p:txBody>
      </p:sp>
      <p:sp>
        <p:nvSpPr>
          <p:cNvPr id="3" name="文本占位符 2"/>
          <p:cNvSpPr>
            <a:spLocks noGrp="1"/>
          </p:cNvSpPr>
          <p:nvPr>
            <p:ph type="body" sz="quarter" idx="13"/>
          </p:nvPr>
        </p:nvSpPr>
        <p:spPr/>
        <p:txBody>
          <a:bodyPr>
            <a:normAutofit lnSpcReduction="10000"/>
          </a:bodyPr>
          <a:lstStyle/>
          <a:p>
            <a:r>
              <a:rPr lang="zh-CN" altLang="en-US" dirty="0"/>
              <a:t>信息增益实例</a:t>
            </a:r>
          </a:p>
        </p:txBody>
      </p:sp>
      <p:sp>
        <p:nvSpPr>
          <p:cNvPr id="19" name="文本框 28"/>
          <p:cNvSpPr txBox="1"/>
          <p:nvPr/>
        </p:nvSpPr>
        <p:spPr>
          <a:xfrm>
            <a:off x="4479438" y="3745280"/>
            <a:ext cx="723275"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20" name="文本框 29"/>
          <p:cNvSpPr txBox="1"/>
          <p:nvPr/>
        </p:nvSpPr>
        <p:spPr>
          <a:xfrm>
            <a:off x="4594853" y="3208848"/>
            <a:ext cx="492443"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22" name="文本框 31"/>
          <p:cNvSpPr txBox="1"/>
          <p:nvPr/>
        </p:nvSpPr>
        <p:spPr>
          <a:xfrm>
            <a:off x="3745982" y="4761731"/>
            <a:ext cx="723275"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23" name="文本框 32"/>
          <p:cNvSpPr txBox="1"/>
          <p:nvPr/>
        </p:nvSpPr>
        <p:spPr>
          <a:xfrm>
            <a:off x="3861397" y="4225299"/>
            <a:ext cx="492443"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26" name="文本框 25"/>
          <p:cNvSpPr txBox="1"/>
          <p:nvPr/>
        </p:nvSpPr>
        <p:spPr>
          <a:xfrm>
            <a:off x="5650518" y="3246855"/>
            <a:ext cx="2622680" cy="2123658"/>
          </a:xfrm>
          <a:prstGeom prst="rect">
            <a:avLst/>
          </a:prstGeom>
          <a:noFill/>
        </p:spPr>
        <p:txBody>
          <a:bodyPr wrap="square" rtlCol="0">
            <a:spAutoFit/>
          </a:bodyPr>
          <a:lstStyle/>
          <a:p>
            <a:r>
              <a:rPr lang="zh-CN" altLang="en-US" sz="2200" dirty="0">
                <a:latin typeface="Verdana" panose="020B0604030504040204" pitchFamily="34" charset="0"/>
                <a:ea typeface="幼圆" panose="02010509060101010101" pitchFamily="49" charset="-122"/>
              </a:rPr>
              <a:t>该数据集包含</a:t>
            </a:r>
            <a:r>
              <a:rPr lang="en-US" altLang="zh-CN" sz="2200" dirty="0">
                <a:latin typeface="Verdana" panose="020B0604030504040204" pitchFamily="34" charset="0"/>
                <a:ea typeface="幼圆" panose="02010509060101010101" pitchFamily="49" charset="-122"/>
              </a:rPr>
              <a:t>   </a:t>
            </a:r>
            <a:r>
              <a:rPr lang="zh-CN" altLang="en-US" sz="2200" dirty="0">
                <a:latin typeface="Verdana" panose="020B0604030504040204" pitchFamily="34" charset="0"/>
                <a:ea typeface="幼圆" panose="02010509060101010101" pitchFamily="49" charset="-122"/>
              </a:rPr>
              <a:t>个训练样本</a:t>
            </a:r>
            <a:r>
              <a:rPr lang="zh-CN" altLang="en-US" dirty="0"/>
              <a:t>，         ，</a:t>
            </a:r>
            <a:r>
              <a:rPr lang="zh-CN" altLang="en-US" sz="2200" dirty="0">
                <a:latin typeface="Verdana" panose="020B0604030504040204" pitchFamily="34" charset="0"/>
                <a:ea typeface="幼圆" panose="02010509060101010101" pitchFamily="49" charset="-122"/>
              </a:rPr>
              <a:t>其中正例占          ，</a:t>
            </a:r>
            <a:endParaRPr lang="en-US" altLang="zh-CN" sz="2200" dirty="0">
              <a:latin typeface="Verdana" panose="020B0604030504040204" pitchFamily="34" charset="0"/>
              <a:ea typeface="幼圆" panose="02010509060101010101" pitchFamily="49" charset="-122"/>
            </a:endParaRPr>
          </a:p>
          <a:p>
            <a:r>
              <a:rPr lang="zh-CN" altLang="en-US" sz="2200" dirty="0">
                <a:latin typeface="Verdana" panose="020B0604030504040204" pitchFamily="34" charset="0"/>
                <a:ea typeface="幼圆" panose="02010509060101010101" pitchFamily="49" charset="-122"/>
              </a:rPr>
              <a:t>反例占         ，计算得到根结点的信息熵为</a:t>
            </a:r>
          </a:p>
        </p:txBody>
      </p:sp>
      <p:graphicFrame>
        <p:nvGraphicFramePr>
          <p:cNvPr id="27" name="对象 26"/>
          <p:cNvGraphicFramePr>
            <a:graphicFrameLocks noChangeAspect="1"/>
          </p:cNvGraphicFramePr>
          <p:nvPr>
            <p:extLst>
              <p:ext uri="{D42A27DB-BD31-4B8C-83A1-F6EECF244321}">
                <p14:modId xmlns:p14="http://schemas.microsoft.com/office/powerpoint/2010/main" val="589656670"/>
              </p:ext>
            </p:extLst>
          </p:nvPr>
        </p:nvGraphicFramePr>
        <p:xfrm>
          <a:off x="7023343" y="3677843"/>
          <a:ext cx="755906" cy="292378"/>
        </p:xfrm>
        <a:graphic>
          <a:graphicData uri="http://schemas.openxmlformats.org/presentationml/2006/ole">
            <mc:AlternateContent xmlns:mc="http://schemas.openxmlformats.org/markup-compatibility/2006">
              <mc:Choice xmlns:v="urn:schemas-microsoft-com:vml" Requires="v">
                <p:oleObj name="Formula" r:id="rId2" imgW="460080" imgH="177840" progId="Equation.Ribbit">
                  <p:embed/>
                </p:oleObj>
              </mc:Choice>
              <mc:Fallback>
                <p:oleObj name="Formula" r:id="rId2" imgW="460080" imgH="177840" progId="Equation.Ribbit">
                  <p:embed/>
                  <p:pic>
                    <p:nvPicPr>
                      <p:cNvPr id="0" name=""/>
                      <p:cNvPicPr/>
                      <p:nvPr/>
                    </p:nvPicPr>
                    <p:blipFill>
                      <a:blip r:embed="rId3"/>
                      <a:stretch>
                        <a:fillRect/>
                      </a:stretch>
                    </p:blipFill>
                    <p:spPr>
                      <a:xfrm>
                        <a:off x="7023343" y="3677843"/>
                        <a:ext cx="755906" cy="292378"/>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505429749"/>
              </p:ext>
            </p:extLst>
          </p:nvPr>
        </p:nvGraphicFramePr>
        <p:xfrm>
          <a:off x="7188200" y="3946525"/>
          <a:ext cx="841375" cy="357188"/>
        </p:xfrm>
        <a:graphic>
          <a:graphicData uri="http://schemas.openxmlformats.org/presentationml/2006/ole">
            <mc:AlternateContent xmlns:mc="http://schemas.openxmlformats.org/markup-compatibility/2006">
              <mc:Choice xmlns:v="urn:schemas-microsoft-com:vml" Requires="v">
                <p:oleObj name="Formula" r:id="rId4" imgW="478800" imgH="203400" progId="Equation.Ribbit">
                  <p:embed/>
                </p:oleObj>
              </mc:Choice>
              <mc:Fallback>
                <p:oleObj name="Formula" r:id="rId4" imgW="478800" imgH="203400" progId="Equation.Ribbit">
                  <p:embed/>
                  <p:pic>
                    <p:nvPicPr>
                      <p:cNvPr id="0" name=""/>
                      <p:cNvPicPr/>
                      <p:nvPr/>
                    </p:nvPicPr>
                    <p:blipFill>
                      <a:blip r:embed="rId5"/>
                      <a:stretch>
                        <a:fillRect/>
                      </a:stretch>
                    </p:blipFill>
                    <p:spPr>
                      <a:xfrm>
                        <a:off x="7188200" y="3946525"/>
                        <a:ext cx="841375" cy="357188"/>
                      </a:xfrm>
                      <a:prstGeom prst="rect">
                        <a:avLst/>
                      </a:prstGeom>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714109477"/>
              </p:ext>
            </p:extLst>
          </p:nvPr>
        </p:nvGraphicFramePr>
        <p:xfrm>
          <a:off x="6602413" y="4292600"/>
          <a:ext cx="801687" cy="339725"/>
        </p:xfrm>
        <a:graphic>
          <a:graphicData uri="http://schemas.openxmlformats.org/presentationml/2006/ole">
            <mc:AlternateContent xmlns:mc="http://schemas.openxmlformats.org/markup-compatibility/2006">
              <mc:Choice xmlns:v="urn:schemas-microsoft-com:vml" Requires="v">
                <p:oleObj name="Formula" r:id="rId6" imgW="478800" imgH="203400" progId="Equation.Ribbit">
                  <p:embed/>
                </p:oleObj>
              </mc:Choice>
              <mc:Fallback>
                <p:oleObj name="Formula" r:id="rId6" imgW="478800" imgH="203400" progId="Equation.Ribbit">
                  <p:embed/>
                  <p:pic>
                    <p:nvPicPr>
                      <p:cNvPr id="0" name=""/>
                      <p:cNvPicPr/>
                      <p:nvPr/>
                    </p:nvPicPr>
                    <p:blipFill>
                      <a:blip r:embed="rId7"/>
                      <a:stretch>
                        <a:fillRect/>
                      </a:stretch>
                    </p:blipFill>
                    <p:spPr>
                      <a:xfrm>
                        <a:off x="6602413" y="4292600"/>
                        <a:ext cx="801687" cy="339725"/>
                      </a:xfrm>
                      <a:prstGeom prst="rect">
                        <a:avLst/>
                      </a:prstGeom>
                    </p:spPr>
                  </p:pic>
                </p:oleObj>
              </mc:Fallback>
            </mc:AlternateContent>
          </a:graphicData>
        </a:graphic>
      </p:graphicFrame>
      <p:graphicFrame>
        <p:nvGraphicFramePr>
          <p:cNvPr id="31" name="内容占位符 3"/>
          <p:cNvGraphicFramePr>
            <a:graphicFrameLocks noChangeAspect="1"/>
          </p:cNvGraphicFramePr>
          <p:nvPr>
            <p:extLst>
              <p:ext uri="{D42A27DB-BD31-4B8C-83A1-F6EECF244321}">
                <p14:modId xmlns:p14="http://schemas.microsoft.com/office/powerpoint/2010/main" val="1678613268"/>
              </p:ext>
            </p:extLst>
          </p:nvPr>
        </p:nvGraphicFramePr>
        <p:xfrm>
          <a:off x="1136650" y="5370513"/>
          <a:ext cx="6959600" cy="788987"/>
        </p:xfrm>
        <a:graphic>
          <a:graphicData uri="http://schemas.openxmlformats.org/presentationml/2006/ole">
            <mc:AlternateContent xmlns:mc="http://schemas.openxmlformats.org/markup-compatibility/2006">
              <mc:Choice xmlns:v="urn:schemas-microsoft-com:vml" Requires="v">
                <p:oleObj name="Formula" r:id="rId8" imgW="4071960" imgH="460080" progId="Equation.Ribbit">
                  <p:embed/>
                </p:oleObj>
              </mc:Choice>
              <mc:Fallback>
                <p:oleObj name="Formula" r:id="rId8" imgW="4071960" imgH="460080" progId="Equation.Ribbit">
                  <p:embed/>
                  <p:pic>
                    <p:nvPicPr>
                      <p:cNvPr id="0" name=""/>
                      <p:cNvPicPr/>
                      <p:nvPr/>
                    </p:nvPicPr>
                    <p:blipFill>
                      <a:blip r:embed="rId9"/>
                      <a:stretch>
                        <a:fillRect/>
                      </a:stretch>
                    </p:blipFill>
                    <p:spPr>
                      <a:xfrm>
                        <a:off x="1136650" y="5370513"/>
                        <a:ext cx="6959600" cy="78898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750177373"/>
              </p:ext>
            </p:extLst>
          </p:nvPr>
        </p:nvGraphicFramePr>
        <p:xfrm>
          <a:off x="7458075" y="3352800"/>
          <a:ext cx="266700" cy="304800"/>
        </p:xfrm>
        <a:graphic>
          <a:graphicData uri="http://schemas.openxmlformats.org/presentationml/2006/ole">
            <mc:AlternateContent xmlns:mc="http://schemas.openxmlformats.org/markup-compatibility/2006">
              <mc:Choice xmlns:v="urn:schemas-microsoft-com:vml" Requires="v">
                <p:oleObj name="Formula" r:id="rId10" imgW="145080" imgH="165240" progId="Equation.Ribbit">
                  <p:embed/>
                </p:oleObj>
              </mc:Choice>
              <mc:Fallback>
                <p:oleObj name="Formula" r:id="rId10" imgW="145080" imgH="165240" progId="Equation.Ribbit">
                  <p:embed/>
                  <p:pic>
                    <p:nvPicPr>
                      <p:cNvPr id="0" name=""/>
                      <p:cNvPicPr/>
                      <p:nvPr/>
                    </p:nvPicPr>
                    <p:blipFill>
                      <a:blip r:embed="rId11"/>
                      <a:stretch>
                        <a:fillRect/>
                      </a:stretch>
                    </p:blipFill>
                    <p:spPr>
                      <a:xfrm>
                        <a:off x="7458075" y="3352800"/>
                        <a:ext cx="266700" cy="304800"/>
                      </a:xfrm>
                      <a:prstGeom prst="rect">
                        <a:avLst/>
                      </a:prstGeom>
                    </p:spPr>
                  </p:pic>
                </p:oleObj>
              </mc:Fallback>
            </mc:AlternateContent>
          </a:graphicData>
        </a:graphic>
      </p:graphicFrame>
      <p:pic>
        <p:nvPicPr>
          <p:cNvPr id="6" name="图片 5"/>
          <p:cNvPicPr>
            <a:picLocks noChangeAspect="1"/>
          </p:cNvPicPr>
          <p:nvPr/>
        </p:nvPicPr>
        <p:blipFill>
          <a:blip r:embed="rId12"/>
          <a:stretch>
            <a:fillRect/>
          </a:stretch>
        </p:blipFill>
        <p:spPr>
          <a:xfrm>
            <a:off x="457075" y="1696261"/>
            <a:ext cx="5128424" cy="3600694"/>
          </a:xfrm>
          <a:prstGeom prst="rect">
            <a:avLst/>
          </a:prstGeom>
        </p:spPr>
      </p:pic>
    </p:spTree>
    <p:extLst>
      <p:ext uri="{BB962C8B-B14F-4D97-AF65-F5344CB8AC3E}">
        <p14:creationId xmlns:p14="http://schemas.microsoft.com/office/powerpoint/2010/main" val="2545073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信息增益</a:t>
            </a:r>
          </a:p>
        </p:txBody>
      </p:sp>
      <p:sp>
        <p:nvSpPr>
          <p:cNvPr id="3" name="内容占位符 2"/>
          <p:cNvSpPr>
            <a:spLocks noGrp="1"/>
          </p:cNvSpPr>
          <p:nvPr>
            <p:ph idx="1"/>
          </p:nvPr>
        </p:nvSpPr>
        <p:spPr>
          <a:xfrm>
            <a:off x="51671" y="1081263"/>
            <a:ext cx="8616950" cy="4930775"/>
          </a:xfrm>
        </p:spPr>
        <p:txBody>
          <a:bodyPr/>
          <a:lstStyle/>
          <a:p>
            <a:r>
              <a:rPr lang="zh-CN" altLang="en-US" dirty="0"/>
              <a:t>以属性“色泽”为例，其对应的</a:t>
            </a:r>
            <a:r>
              <a:rPr lang="en-US" altLang="zh-CN" dirty="0"/>
              <a:t>  </a:t>
            </a:r>
            <a:r>
              <a:rPr lang="zh-CN" altLang="en-US" dirty="0"/>
              <a:t>个数据子集分别为    </a:t>
            </a:r>
            <a:r>
              <a:rPr lang="en-US" altLang="zh-CN" dirty="0"/>
              <a:t>(</a:t>
            </a:r>
            <a:r>
              <a:rPr lang="zh-CN" altLang="en-US" dirty="0"/>
              <a:t>色泽</a:t>
            </a:r>
            <a:r>
              <a:rPr lang="en-US" altLang="zh-CN" dirty="0"/>
              <a:t>=</a:t>
            </a:r>
            <a:r>
              <a:rPr lang="zh-CN" altLang="en-US" dirty="0"/>
              <a:t>青绿</a:t>
            </a:r>
            <a:r>
              <a:rPr lang="en-US" altLang="zh-CN" dirty="0"/>
              <a:t>)</a:t>
            </a:r>
            <a:r>
              <a:rPr lang="zh-CN" altLang="en-US" dirty="0"/>
              <a:t>，  </a:t>
            </a:r>
            <a:r>
              <a:rPr lang="en-US" altLang="zh-CN" dirty="0"/>
              <a:t> (</a:t>
            </a:r>
            <a:r>
              <a:rPr lang="zh-CN" altLang="en-US" dirty="0"/>
              <a:t>色泽</a:t>
            </a:r>
            <a:r>
              <a:rPr lang="en-US" altLang="zh-CN" dirty="0"/>
              <a:t>=</a:t>
            </a:r>
            <a:r>
              <a:rPr lang="zh-CN" altLang="en-US" dirty="0"/>
              <a:t>乌黑</a:t>
            </a:r>
            <a:r>
              <a:rPr lang="en-US" altLang="zh-CN" dirty="0"/>
              <a:t>)</a:t>
            </a:r>
            <a:r>
              <a:rPr lang="zh-CN" altLang="en-US" dirty="0"/>
              <a:t>，   </a:t>
            </a:r>
            <a:r>
              <a:rPr lang="en-US" altLang="zh-CN" dirty="0"/>
              <a:t>(</a:t>
            </a:r>
            <a:r>
              <a:rPr lang="zh-CN" altLang="en-US" dirty="0"/>
              <a:t>色泽</a:t>
            </a:r>
            <a:r>
              <a:rPr lang="en-US" altLang="zh-CN" dirty="0"/>
              <a:t>=</a:t>
            </a:r>
            <a:r>
              <a:rPr lang="zh-CN" altLang="en-US" dirty="0"/>
              <a:t>浅白</a:t>
            </a:r>
            <a:r>
              <a:rPr lang="en-US" altLang="zh-CN" dirty="0"/>
              <a:t>)</a:t>
            </a:r>
          </a:p>
          <a:p>
            <a:r>
              <a:rPr lang="zh-CN" altLang="en-US" dirty="0"/>
              <a:t>子集    包含编号为                        的</a:t>
            </a:r>
            <a:r>
              <a:rPr lang="en-US" altLang="zh-CN" dirty="0"/>
              <a:t>  </a:t>
            </a:r>
            <a:r>
              <a:rPr lang="zh-CN" altLang="en-US" dirty="0"/>
              <a:t>个样例，其中正例占</a:t>
            </a:r>
            <a:endParaRPr lang="en-US" altLang="zh-CN" dirty="0"/>
          </a:p>
          <a:p>
            <a:pPr marL="0" indent="0">
              <a:buNone/>
            </a:pPr>
            <a:r>
              <a:rPr lang="en-US" altLang="zh-CN" dirty="0"/>
              <a:t>             </a:t>
            </a:r>
            <a:r>
              <a:rPr lang="zh-CN" altLang="en-US" dirty="0"/>
              <a:t>，反例占          ，  、   同理，</a:t>
            </a:r>
            <a:r>
              <a:rPr lang="en-US" altLang="zh-CN" dirty="0"/>
              <a:t>  </a:t>
            </a:r>
            <a:r>
              <a:rPr lang="zh-CN" altLang="en-US" dirty="0"/>
              <a:t>个结点的信息熵为：</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342900" indent="-342900"/>
            <a:r>
              <a:rPr lang="zh-CN" altLang="en-US" dirty="0"/>
              <a:t>属性“色泽”的信息增益为</a:t>
            </a:r>
            <a:endParaRPr lang="en-US" altLang="zh-CN" dirty="0"/>
          </a:p>
        </p:txBody>
      </p:sp>
      <p:graphicFrame>
        <p:nvGraphicFramePr>
          <p:cNvPr id="4" name="对象 3"/>
          <p:cNvGraphicFramePr>
            <a:graphicFrameLocks noChangeAspect="1"/>
          </p:cNvGraphicFramePr>
          <p:nvPr>
            <p:extLst>
              <p:ext uri="{D42A27DB-BD31-4B8C-83A1-F6EECF244321}">
                <p14:modId xmlns:p14="http://schemas.microsoft.com/office/powerpoint/2010/main" val="3763440351"/>
              </p:ext>
            </p:extLst>
          </p:nvPr>
        </p:nvGraphicFramePr>
        <p:xfrm>
          <a:off x="6918325" y="1144588"/>
          <a:ext cx="307975" cy="317500"/>
        </p:xfrm>
        <a:graphic>
          <a:graphicData uri="http://schemas.openxmlformats.org/presentationml/2006/ole">
            <mc:AlternateContent xmlns:mc="http://schemas.openxmlformats.org/markup-compatibility/2006">
              <mc:Choice xmlns:v="urn:schemas-microsoft-com:vml" Requires="v">
                <p:oleObj name="Formula" r:id="rId2" imgW="177840" imgH="184320" progId="Equation.Ribbit">
                  <p:embed/>
                </p:oleObj>
              </mc:Choice>
              <mc:Fallback>
                <p:oleObj name="Formula" r:id="rId2" imgW="177840" imgH="184320" progId="Equation.Ribbit">
                  <p:embed/>
                  <p:pic>
                    <p:nvPicPr>
                      <p:cNvPr id="0" name=""/>
                      <p:cNvPicPr/>
                      <p:nvPr/>
                    </p:nvPicPr>
                    <p:blipFill>
                      <a:blip r:embed="rId3"/>
                      <a:stretch>
                        <a:fillRect/>
                      </a:stretch>
                    </p:blipFill>
                    <p:spPr>
                      <a:xfrm>
                        <a:off x="6918325" y="1144588"/>
                        <a:ext cx="307975" cy="3175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23108784"/>
              </p:ext>
            </p:extLst>
          </p:nvPr>
        </p:nvGraphicFramePr>
        <p:xfrm>
          <a:off x="1016000" y="1457325"/>
          <a:ext cx="312738" cy="319088"/>
        </p:xfrm>
        <a:graphic>
          <a:graphicData uri="http://schemas.openxmlformats.org/presentationml/2006/ole">
            <mc:AlternateContent xmlns:mc="http://schemas.openxmlformats.org/markup-compatibility/2006">
              <mc:Choice xmlns:v="urn:schemas-microsoft-com:vml" Requires="v">
                <p:oleObj name="Formula" r:id="rId4" imgW="180360" imgH="184320" progId="Equation.Ribbit">
                  <p:embed/>
                </p:oleObj>
              </mc:Choice>
              <mc:Fallback>
                <p:oleObj name="Formula" r:id="rId4" imgW="180360" imgH="184320" progId="Equation.Ribbit">
                  <p:embed/>
                  <p:pic>
                    <p:nvPicPr>
                      <p:cNvPr id="0" name=""/>
                      <p:cNvPicPr/>
                      <p:nvPr/>
                    </p:nvPicPr>
                    <p:blipFill>
                      <a:blip r:embed="rId5"/>
                      <a:stretch>
                        <a:fillRect/>
                      </a:stretch>
                    </p:blipFill>
                    <p:spPr>
                      <a:xfrm>
                        <a:off x="1016000" y="1457325"/>
                        <a:ext cx="312738" cy="319088"/>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269497386"/>
              </p:ext>
            </p:extLst>
          </p:nvPr>
        </p:nvGraphicFramePr>
        <p:xfrm>
          <a:off x="3109913" y="1446213"/>
          <a:ext cx="314325" cy="317500"/>
        </p:xfrm>
        <a:graphic>
          <a:graphicData uri="http://schemas.openxmlformats.org/presentationml/2006/ole">
            <mc:AlternateContent xmlns:mc="http://schemas.openxmlformats.org/markup-compatibility/2006">
              <mc:Choice xmlns:v="urn:schemas-microsoft-com:vml" Requires="v">
                <p:oleObj name="Formula" r:id="rId6" imgW="181800" imgH="184320" progId="Equation.Ribbit">
                  <p:embed/>
                </p:oleObj>
              </mc:Choice>
              <mc:Fallback>
                <p:oleObj name="Formula" r:id="rId6" imgW="181800" imgH="184320" progId="Equation.Ribbit">
                  <p:embed/>
                  <p:pic>
                    <p:nvPicPr>
                      <p:cNvPr id="0" name=""/>
                      <p:cNvPicPr/>
                      <p:nvPr/>
                    </p:nvPicPr>
                    <p:blipFill>
                      <a:blip r:embed="rId7"/>
                      <a:stretch>
                        <a:fillRect/>
                      </a:stretch>
                    </p:blipFill>
                    <p:spPr>
                      <a:xfrm>
                        <a:off x="3109913" y="1446213"/>
                        <a:ext cx="314325" cy="3175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321396797"/>
              </p:ext>
            </p:extLst>
          </p:nvPr>
        </p:nvGraphicFramePr>
        <p:xfrm>
          <a:off x="1093788" y="1858963"/>
          <a:ext cx="306387" cy="319087"/>
        </p:xfrm>
        <a:graphic>
          <a:graphicData uri="http://schemas.openxmlformats.org/presentationml/2006/ole">
            <mc:AlternateContent xmlns:mc="http://schemas.openxmlformats.org/markup-compatibility/2006">
              <mc:Choice xmlns:v="urn:schemas-microsoft-com:vml" Requires="v">
                <p:oleObj name="Formula" r:id="rId8" imgW="177840" imgH="184320" progId="Equation.Ribbit">
                  <p:embed/>
                </p:oleObj>
              </mc:Choice>
              <mc:Fallback>
                <p:oleObj name="Formula" r:id="rId8" imgW="177840" imgH="184320" progId="Equation.Ribbit">
                  <p:embed/>
                  <p:pic>
                    <p:nvPicPr>
                      <p:cNvPr id="0" name=""/>
                      <p:cNvPicPr/>
                      <p:nvPr/>
                    </p:nvPicPr>
                    <p:blipFill>
                      <a:blip r:embed="rId3"/>
                      <a:stretch>
                        <a:fillRect/>
                      </a:stretch>
                    </p:blipFill>
                    <p:spPr>
                      <a:xfrm>
                        <a:off x="1093788" y="1858963"/>
                        <a:ext cx="306387" cy="31908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640003579"/>
              </p:ext>
            </p:extLst>
          </p:nvPr>
        </p:nvGraphicFramePr>
        <p:xfrm>
          <a:off x="447675" y="2216150"/>
          <a:ext cx="849313" cy="403225"/>
        </p:xfrm>
        <a:graphic>
          <a:graphicData uri="http://schemas.openxmlformats.org/presentationml/2006/ole">
            <mc:AlternateContent xmlns:mc="http://schemas.openxmlformats.org/markup-compatibility/2006">
              <mc:Choice xmlns:v="urn:schemas-microsoft-com:vml" Requires="v">
                <p:oleObj name="Formula" r:id="rId9" imgW="425520" imgH="203400" progId="Equation.Ribbit">
                  <p:embed/>
                </p:oleObj>
              </mc:Choice>
              <mc:Fallback>
                <p:oleObj name="Formula" r:id="rId9" imgW="425520" imgH="203400" progId="Equation.Ribbit">
                  <p:embed/>
                  <p:pic>
                    <p:nvPicPr>
                      <p:cNvPr id="0" name=""/>
                      <p:cNvPicPr/>
                      <p:nvPr/>
                    </p:nvPicPr>
                    <p:blipFill>
                      <a:blip r:embed="rId10"/>
                      <a:stretch>
                        <a:fillRect/>
                      </a:stretch>
                    </p:blipFill>
                    <p:spPr>
                      <a:xfrm>
                        <a:off x="447675" y="2216150"/>
                        <a:ext cx="849313" cy="403225"/>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12446793"/>
              </p:ext>
            </p:extLst>
          </p:nvPr>
        </p:nvGraphicFramePr>
        <p:xfrm>
          <a:off x="2600325" y="2217738"/>
          <a:ext cx="838200" cy="398462"/>
        </p:xfrm>
        <a:graphic>
          <a:graphicData uri="http://schemas.openxmlformats.org/presentationml/2006/ole">
            <mc:AlternateContent xmlns:mc="http://schemas.openxmlformats.org/markup-compatibility/2006">
              <mc:Choice xmlns:v="urn:schemas-microsoft-com:vml" Requires="v">
                <p:oleObj name="Formula" r:id="rId11" imgW="425520" imgH="203400" progId="Equation.Ribbit">
                  <p:embed/>
                </p:oleObj>
              </mc:Choice>
              <mc:Fallback>
                <p:oleObj name="Formula" r:id="rId11" imgW="425520" imgH="203400" progId="Equation.Ribbit">
                  <p:embed/>
                  <p:pic>
                    <p:nvPicPr>
                      <p:cNvPr id="0" name=""/>
                      <p:cNvPicPr/>
                      <p:nvPr/>
                    </p:nvPicPr>
                    <p:blipFill>
                      <a:blip r:embed="rId12"/>
                      <a:stretch>
                        <a:fillRect/>
                      </a:stretch>
                    </p:blipFill>
                    <p:spPr>
                      <a:xfrm>
                        <a:off x="2600325" y="2217738"/>
                        <a:ext cx="838200" cy="39846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873001423"/>
              </p:ext>
            </p:extLst>
          </p:nvPr>
        </p:nvGraphicFramePr>
        <p:xfrm>
          <a:off x="3733800" y="2270125"/>
          <a:ext cx="311150" cy="319088"/>
        </p:xfrm>
        <a:graphic>
          <a:graphicData uri="http://schemas.openxmlformats.org/presentationml/2006/ole">
            <mc:AlternateContent xmlns:mc="http://schemas.openxmlformats.org/markup-compatibility/2006">
              <mc:Choice xmlns:v="urn:schemas-microsoft-com:vml" Requires="v">
                <p:oleObj name="Formula" r:id="rId13" imgW="180360" imgH="184320" progId="Equation.Ribbit">
                  <p:embed/>
                </p:oleObj>
              </mc:Choice>
              <mc:Fallback>
                <p:oleObj name="Formula" r:id="rId13" imgW="180360" imgH="184320" progId="Equation.Ribbit">
                  <p:embed/>
                  <p:pic>
                    <p:nvPicPr>
                      <p:cNvPr id="0" name=""/>
                      <p:cNvPicPr/>
                      <p:nvPr/>
                    </p:nvPicPr>
                    <p:blipFill>
                      <a:blip r:embed="rId5"/>
                      <a:stretch>
                        <a:fillRect/>
                      </a:stretch>
                    </p:blipFill>
                    <p:spPr>
                      <a:xfrm>
                        <a:off x="3733800" y="2270125"/>
                        <a:ext cx="311150" cy="319088"/>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376216580"/>
              </p:ext>
            </p:extLst>
          </p:nvPr>
        </p:nvGraphicFramePr>
        <p:xfrm>
          <a:off x="4203700" y="2270125"/>
          <a:ext cx="314325" cy="319088"/>
        </p:xfrm>
        <a:graphic>
          <a:graphicData uri="http://schemas.openxmlformats.org/presentationml/2006/ole">
            <mc:AlternateContent xmlns:mc="http://schemas.openxmlformats.org/markup-compatibility/2006">
              <mc:Choice xmlns:v="urn:schemas-microsoft-com:vml" Requires="v">
                <p:oleObj name="Formula" r:id="rId14" imgW="181800" imgH="184320" progId="Equation.Ribbit">
                  <p:embed/>
                </p:oleObj>
              </mc:Choice>
              <mc:Fallback>
                <p:oleObj name="Formula" r:id="rId14" imgW="181800" imgH="184320" progId="Equation.Ribbit">
                  <p:embed/>
                  <p:pic>
                    <p:nvPicPr>
                      <p:cNvPr id="0" name=""/>
                      <p:cNvPicPr/>
                      <p:nvPr/>
                    </p:nvPicPr>
                    <p:blipFill>
                      <a:blip r:embed="rId7"/>
                      <a:stretch>
                        <a:fillRect/>
                      </a:stretch>
                    </p:blipFill>
                    <p:spPr>
                      <a:xfrm>
                        <a:off x="4203700" y="2270125"/>
                        <a:ext cx="314325" cy="319088"/>
                      </a:xfrm>
                      <a:prstGeom prst="rect">
                        <a:avLst/>
                      </a:prstGeom>
                    </p:spPr>
                  </p:pic>
                </p:oleObj>
              </mc:Fallback>
            </mc:AlternateContent>
          </a:graphicData>
        </a:graphic>
      </p:graphicFrame>
      <p:graphicFrame>
        <p:nvGraphicFramePr>
          <p:cNvPr id="17" name="内容占位符 3"/>
          <p:cNvGraphicFramePr>
            <a:graphicFrameLocks noChangeAspect="1"/>
          </p:cNvGraphicFramePr>
          <p:nvPr>
            <p:extLst>
              <p:ext uri="{D42A27DB-BD31-4B8C-83A1-F6EECF244321}">
                <p14:modId xmlns:p14="http://schemas.microsoft.com/office/powerpoint/2010/main" val="3449378446"/>
              </p:ext>
            </p:extLst>
          </p:nvPr>
        </p:nvGraphicFramePr>
        <p:xfrm>
          <a:off x="2146300" y="2760663"/>
          <a:ext cx="4887913" cy="387350"/>
        </p:xfrm>
        <a:graphic>
          <a:graphicData uri="http://schemas.openxmlformats.org/presentationml/2006/ole">
            <mc:AlternateContent xmlns:mc="http://schemas.openxmlformats.org/markup-compatibility/2006">
              <mc:Choice xmlns:v="urn:schemas-microsoft-com:vml" Requires="v">
                <p:oleObj name="Formula" r:id="rId15" imgW="2583360" imgH="203400" progId="Equation.Ribbit">
                  <p:embed/>
                </p:oleObj>
              </mc:Choice>
              <mc:Fallback>
                <p:oleObj name="Formula" r:id="rId15" imgW="2583360" imgH="203400" progId="Equation.Ribbit">
                  <p:embed/>
                  <p:pic>
                    <p:nvPicPr>
                      <p:cNvPr id="0" name=""/>
                      <p:cNvPicPr/>
                      <p:nvPr/>
                    </p:nvPicPr>
                    <p:blipFill>
                      <a:blip r:embed="rId16"/>
                      <a:stretch>
                        <a:fillRect/>
                      </a:stretch>
                    </p:blipFill>
                    <p:spPr>
                      <a:xfrm>
                        <a:off x="2146300" y="2760663"/>
                        <a:ext cx="4887913" cy="387350"/>
                      </a:xfrm>
                      <a:prstGeom prst="rect">
                        <a:avLst/>
                      </a:prstGeom>
                    </p:spPr>
                  </p:pic>
                </p:oleObj>
              </mc:Fallback>
            </mc:AlternateContent>
          </a:graphicData>
        </a:graphic>
      </p:graphicFrame>
      <p:graphicFrame>
        <p:nvGraphicFramePr>
          <p:cNvPr id="21" name="内容占位符 3"/>
          <p:cNvGraphicFramePr>
            <a:graphicFrameLocks noChangeAspect="1"/>
          </p:cNvGraphicFramePr>
          <p:nvPr>
            <p:extLst>
              <p:ext uri="{D42A27DB-BD31-4B8C-83A1-F6EECF244321}">
                <p14:modId xmlns:p14="http://schemas.microsoft.com/office/powerpoint/2010/main" val="246964023"/>
              </p:ext>
            </p:extLst>
          </p:nvPr>
        </p:nvGraphicFramePr>
        <p:xfrm>
          <a:off x="2146300" y="3255963"/>
          <a:ext cx="4887913" cy="388937"/>
        </p:xfrm>
        <a:graphic>
          <a:graphicData uri="http://schemas.openxmlformats.org/presentationml/2006/ole">
            <mc:AlternateContent xmlns:mc="http://schemas.openxmlformats.org/markup-compatibility/2006">
              <mc:Choice xmlns:v="urn:schemas-microsoft-com:vml" Requires="v">
                <p:oleObj name="Formula" r:id="rId17" imgW="2583360" imgH="204480" progId="Equation.Ribbit">
                  <p:embed/>
                </p:oleObj>
              </mc:Choice>
              <mc:Fallback>
                <p:oleObj name="Formula" r:id="rId17" imgW="2583360" imgH="204480" progId="Equation.Ribbit">
                  <p:embed/>
                  <p:pic>
                    <p:nvPicPr>
                      <p:cNvPr id="0" name=""/>
                      <p:cNvPicPr/>
                      <p:nvPr/>
                    </p:nvPicPr>
                    <p:blipFill>
                      <a:blip r:embed="rId18"/>
                      <a:stretch>
                        <a:fillRect/>
                      </a:stretch>
                    </p:blipFill>
                    <p:spPr>
                      <a:xfrm>
                        <a:off x="2146300" y="3255963"/>
                        <a:ext cx="4887913" cy="388937"/>
                      </a:xfrm>
                      <a:prstGeom prst="rect">
                        <a:avLst/>
                      </a:prstGeom>
                    </p:spPr>
                  </p:pic>
                </p:oleObj>
              </mc:Fallback>
            </mc:AlternateContent>
          </a:graphicData>
        </a:graphic>
      </p:graphicFrame>
      <p:graphicFrame>
        <p:nvGraphicFramePr>
          <p:cNvPr id="22" name="内容占位符 3"/>
          <p:cNvGraphicFramePr>
            <a:graphicFrameLocks noChangeAspect="1"/>
          </p:cNvGraphicFramePr>
          <p:nvPr>
            <p:extLst>
              <p:ext uri="{D42A27DB-BD31-4B8C-83A1-F6EECF244321}">
                <p14:modId xmlns:p14="http://schemas.microsoft.com/office/powerpoint/2010/main" val="1699242010"/>
              </p:ext>
            </p:extLst>
          </p:nvPr>
        </p:nvGraphicFramePr>
        <p:xfrm>
          <a:off x="2146300" y="3749675"/>
          <a:ext cx="4887913" cy="388938"/>
        </p:xfrm>
        <a:graphic>
          <a:graphicData uri="http://schemas.openxmlformats.org/presentationml/2006/ole">
            <mc:AlternateContent xmlns:mc="http://schemas.openxmlformats.org/markup-compatibility/2006">
              <mc:Choice xmlns:v="urn:schemas-microsoft-com:vml" Requires="v">
                <p:oleObj name="Formula" r:id="rId19" imgW="2581920" imgH="204480" progId="Equation.Ribbit">
                  <p:embed/>
                </p:oleObj>
              </mc:Choice>
              <mc:Fallback>
                <p:oleObj name="Formula" r:id="rId19" imgW="2581920" imgH="204480" progId="Equation.Ribbit">
                  <p:embed/>
                  <p:pic>
                    <p:nvPicPr>
                      <p:cNvPr id="0" name=""/>
                      <p:cNvPicPr/>
                      <p:nvPr/>
                    </p:nvPicPr>
                    <p:blipFill>
                      <a:blip r:embed="rId20"/>
                      <a:stretch>
                        <a:fillRect/>
                      </a:stretch>
                    </p:blipFill>
                    <p:spPr>
                      <a:xfrm>
                        <a:off x="2146300" y="3749675"/>
                        <a:ext cx="4887913" cy="388938"/>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2386607453"/>
              </p:ext>
            </p:extLst>
          </p:nvPr>
        </p:nvGraphicFramePr>
        <p:xfrm>
          <a:off x="644525" y="4768850"/>
          <a:ext cx="4506913" cy="722313"/>
        </p:xfrm>
        <a:graphic>
          <a:graphicData uri="http://schemas.openxmlformats.org/presentationml/2006/ole">
            <mc:AlternateContent xmlns:mc="http://schemas.openxmlformats.org/markup-compatibility/2006">
              <mc:Choice xmlns:v="urn:schemas-microsoft-com:vml" Requires="v">
                <p:oleObj name="Formula" r:id="rId21" imgW="2876760" imgH="461160" progId="Equation.Ribbit">
                  <p:embed/>
                </p:oleObj>
              </mc:Choice>
              <mc:Fallback>
                <p:oleObj name="Formula" r:id="rId21" imgW="2876760" imgH="461160" progId="Equation.Ribbit">
                  <p:embed/>
                  <p:pic>
                    <p:nvPicPr>
                      <p:cNvPr id="0" name=""/>
                      <p:cNvPicPr/>
                      <p:nvPr/>
                    </p:nvPicPr>
                    <p:blipFill>
                      <a:blip r:embed="rId22"/>
                      <a:stretch>
                        <a:fillRect/>
                      </a:stretch>
                    </p:blipFill>
                    <p:spPr>
                      <a:xfrm>
                        <a:off x="644525" y="4768850"/>
                        <a:ext cx="4506913" cy="722313"/>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1054606863"/>
              </p:ext>
            </p:extLst>
          </p:nvPr>
        </p:nvGraphicFramePr>
        <p:xfrm>
          <a:off x="2159000" y="5514975"/>
          <a:ext cx="5343525" cy="346075"/>
        </p:xfrm>
        <a:graphic>
          <a:graphicData uri="http://schemas.openxmlformats.org/presentationml/2006/ole">
            <mc:AlternateContent xmlns:mc="http://schemas.openxmlformats.org/markup-compatibility/2006">
              <mc:Choice xmlns:v="urn:schemas-microsoft-com:vml" Requires="v">
                <p:oleObj name="Formula" r:id="rId23" imgW="3139560" imgH="203400" progId="Equation.Ribbit">
                  <p:embed/>
                </p:oleObj>
              </mc:Choice>
              <mc:Fallback>
                <p:oleObj name="Formula" r:id="rId23" imgW="3139560" imgH="203400" progId="Equation.Ribbit">
                  <p:embed/>
                  <p:pic>
                    <p:nvPicPr>
                      <p:cNvPr id="0" name=""/>
                      <p:cNvPicPr/>
                      <p:nvPr/>
                    </p:nvPicPr>
                    <p:blipFill>
                      <a:blip r:embed="rId24"/>
                      <a:stretch>
                        <a:fillRect/>
                      </a:stretch>
                    </p:blipFill>
                    <p:spPr>
                      <a:xfrm>
                        <a:off x="2159000" y="5514975"/>
                        <a:ext cx="5343525" cy="346075"/>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178611967"/>
              </p:ext>
            </p:extLst>
          </p:nvPr>
        </p:nvGraphicFramePr>
        <p:xfrm>
          <a:off x="2160588" y="5940425"/>
          <a:ext cx="828675" cy="273050"/>
        </p:xfrm>
        <a:graphic>
          <a:graphicData uri="http://schemas.openxmlformats.org/presentationml/2006/ole">
            <mc:AlternateContent xmlns:mc="http://schemas.openxmlformats.org/markup-compatibility/2006">
              <mc:Choice xmlns:v="urn:schemas-microsoft-com:vml" Requires="v">
                <p:oleObj name="Formula" r:id="rId25" imgW="495360" imgH="162720" progId="Equation.Ribbit">
                  <p:embed/>
                </p:oleObj>
              </mc:Choice>
              <mc:Fallback>
                <p:oleObj name="Formula" r:id="rId25" imgW="495360" imgH="162720" progId="Equation.Ribbit">
                  <p:embed/>
                  <p:pic>
                    <p:nvPicPr>
                      <p:cNvPr id="0" name=""/>
                      <p:cNvPicPr/>
                      <p:nvPr/>
                    </p:nvPicPr>
                    <p:blipFill>
                      <a:blip r:embed="rId26"/>
                      <a:stretch>
                        <a:fillRect/>
                      </a:stretch>
                    </p:blipFill>
                    <p:spPr>
                      <a:xfrm>
                        <a:off x="2160588" y="5940425"/>
                        <a:ext cx="828675" cy="27305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061008169"/>
              </p:ext>
            </p:extLst>
          </p:nvPr>
        </p:nvGraphicFramePr>
        <p:xfrm>
          <a:off x="2846388" y="1822450"/>
          <a:ext cx="2363787" cy="366713"/>
        </p:xfrm>
        <a:graphic>
          <a:graphicData uri="http://schemas.openxmlformats.org/presentationml/2006/ole">
            <mc:AlternateContent xmlns:mc="http://schemas.openxmlformats.org/markup-compatibility/2006">
              <mc:Choice xmlns:v="urn:schemas-microsoft-com:vml" Requires="v">
                <p:oleObj name="Formula" r:id="rId27" imgW="1144440" imgH="177840" progId="Equation.Ribbit">
                  <p:embed/>
                </p:oleObj>
              </mc:Choice>
              <mc:Fallback>
                <p:oleObj name="Formula" r:id="rId27" imgW="1144440" imgH="177840" progId="Equation.Ribbit">
                  <p:embed/>
                  <p:pic>
                    <p:nvPicPr>
                      <p:cNvPr id="0" name=""/>
                      <p:cNvPicPr/>
                      <p:nvPr/>
                    </p:nvPicPr>
                    <p:blipFill>
                      <a:blip r:embed="rId28"/>
                      <a:stretch>
                        <a:fillRect/>
                      </a:stretch>
                    </p:blipFill>
                    <p:spPr>
                      <a:xfrm>
                        <a:off x="2846388" y="1822450"/>
                        <a:ext cx="2363787" cy="366713"/>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082042668"/>
              </p:ext>
            </p:extLst>
          </p:nvPr>
        </p:nvGraphicFramePr>
        <p:xfrm>
          <a:off x="5525730" y="1858963"/>
          <a:ext cx="158750" cy="347662"/>
        </p:xfrm>
        <a:graphic>
          <a:graphicData uri="http://schemas.openxmlformats.org/presentationml/2006/ole">
            <mc:AlternateContent xmlns:mc="http://schemas.openxmlformats.org/markup-compatibility/2006">
              <mc:Choice xmlns:v="urn:schemas-microsoft-com:vml" Requires="v">
                <p:oleObj name="Formula" r:id="rId29" imgW="75240" imgH="162720" progId="Equation.Ribbit">
                  <p:embed/>
                </p:oleObj>
              </mc:Choice>
              <mc:Fallback>
                <p:oleObj name="Formula" r:id="rId29" imgW="75240" imgH="162720" progId="Equation.Ribbit">
                  <p:embed/>
                  <p:pic>
                    <p:nvPicPr>
                      <p:cNvPr id="0" name=""/>
                      <p:cNvPicPr/>
                      <p:nvPr/>
                    </p:nvPicPr>
                    <p:blipFill>
                      <a:blip r:embed="rId30"/>
                      <a:stretch>
                        <a:fillRect/>
                      </a:stretch>
                    </p:blipFill>
                    <p:spPr>
                      <a:xfrm>
                        <a:off x="5525730" y="1858963"/>
                        <a:ext cx="158750" cy="347662"/>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2739232516"/>
              </p:ext>
            </p:extLst>
          </p:nvPr>
        </p:nvGraphicFramePr>
        <p:xfrm>
          <a:off x="5418138" y="2287409"/>
          <a:ext cx="158750" cy="347662"/>
        </p:xfrm>
        <a:graphic>
          <a:graphicData uri="http://schemas.openxmlformats.org/presentationml/2006/ole">
            <mc:AlternateContent xmlns:mc="http://schemas.openxmlformats.org/markup-compatibility/2006">
              <mc:Choice xmlns:v="urn:schemas-microsoft-com:vml" Requires="v">
                <p:oleObj name="Formula" r:id="rId31" imgW="75240" imgH="162720" progId="Equation.Ribbit">
                  <p:embed/>
                </p:oleObj>
              </mc:Choice>
              <mc:Fallback>
                <p:oleObj name="Formula" r:id="rId31" imgW="75240" imgH="162720" progId="Equation.Ribbit">
                  <p:embed/>
                  <p:pic>
                    <p:nvPicPr>
                      <p:cNvPr id="0" name=""/>
                      <p:cNvPicPr/>
                      <p:nvPr/>
                    </p:nvPicPr>
                    <p:blipFill>
                      <a:blip r:embed="rId32"/>
                      <a:stretch>
                        <a:fillRect/>
                      </a:stretch>
                    </p:blipFill>
                    <p:spPr>
                      <a:xfrm>
                        <a:off x="5418138" y="2287409"/>
                        <a:ext cx="158750" cy="347662"/>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3964040730"/>
              </p:ext>
            </p:extLst>
          </p:nvPr>
        </p:nvGraphicFramePr>
        <p:xfrm>
          <a:off x="4438650" y="1128176"/>
          <a:ext cx="149269" cy="330200"/>
        </p:xfrm>
        <a:graphic>
          <a:graphicData uri="http://schemas.openxmlformats.org/presentationml/2006/ole">
            <mc:AlternateContent xmlns:mc="http://schemas.openxmlformats.org/markup-compatibility/2006">
              <mc:Choice xmlns:v="urn:schemas-microsoft-com:vml" Requires="v">
                <p:oleObj name="Formula" r:id="rId33" imgW="75240" imgH="162720" progId="Equation.Ribbit">
                  <p:embed/>
                </p:oleObj>
              </mc:Choice>
              <mc:Fallback>
                <p:oleObj name="Formula" r:id="rId33" imgW="75240" imgH="162720" progId="Equation.Ribbit">
                  <p:embed/>
                  <p:pic>
                    <p:nvPicPr>
                      <p:cNvPr id="0" name=""/>
                      <p:cNvPicPr/>
                      <p:nvPr/>
                    </p:nvPicPr>
                    <p:blipFill>
                      <a:blip r:embed="rId32"/>
                      <a:stretch>
                        <a:fillRect/>
                      </a:stretch>
                    </p:blipFill>
                    <p:spPr>
                      <a:xfrm>
                        <a:off x="4438650" y="1128176"/>
                        <a:ext cx="149269" cy="330200"/>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2958451423"/>
              </p:ext>
            </p:extLst>
          </p:nvPr>
        </p:nvGraphicFramePr>
        <p:xfrm>
          <a:off x="7864475" y="2776935"/>
          <a:ext cx="730250" cy="520303"/>
        </p:xfrm>
        <a:graphic>
          <a:graphicData uri="http://schemas.openxmlformats.org/presentationml/2006/ole">
            <mc:AlternateContent xmlns:mc="http://schemas.openxmlformats.org/markup-compatibility/2006">
              <mc:Choice xmlns:v="urn:schemas-microsoft-com:vml" Requires="v">
                <p:oleObj name="Formula" r:id="rId34" imgW="14040" imgH="0" progId="Equation.Ribbit">
                  <p:embed/>
                </p:oleObj>
              </mc:Choice>
              <mc:Fallback>
                <p:oleObj name="Formula" r:id="rId34" imgW="14040" imgH="0" progId="Equation.Ribbit">
                  <p:embed/>
                  <p:pic>
                    <p:nvPicPr>
                      <p:cNvPr id="0" name=""/>
                      <p:cNvPicPr/>
                      <p:nvPr/>
                    </p:nvPicPr>
                    <p:blipFill>
                      <a:blip r:embed="rId35"/>
                      <a:stretch>
                        <a:fillRect/>
                      </a:stretch>
                    </p:blipFill>
                    <p:spPr>
                      <a:xfrm>
                        <a:off x="7864475" y="2776935"/>
                        <a:ext cx="730250" cy="520303"/>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4082715261"/>
              </p:ext>
            </p:extLst>
          </p:nvPr>
        </p:nvGraphicFramePr>
        <p:xfrm>
          <a:off x="4491038" y="3371850"/>
          <a:ext cx="608996" cy="114300"/>
        </p:xfrm>
        <a:graphic>
          <a:graphicData uri="http://schemas.openxmlformats.org/presentationml/2006/ole">
            <mc:AlternateContent xmlns:mc="http://schemas.openxmlformats.org/markup-compatibility/2006">
              <mc:Choice xmlns:v="urn:schemas-microsoft-com:vml" Requires="v">
                <p:oleObj name="Formula" r:id="rId36" imgW="14040" imgH="0" progId="Equation.Ribbit">
                  <p:embed/>
                </p:oleObj>
              </mc:Choice>
              <mc:Fallback>
                <p:oleObj name="Formula" r:id="rId36" imgW="14040" imgH="0" progId="Equation.Ribbit">
                  <p:embed/>
                  <p:pic>
                    <p:nvPicPr>
                      <p:cNvPr id="0" name=""/>
                      <p:cNvPicPr/>
                      <p:nvPr/>
                    </p:nvPicPr>
                    <p:blipFill>
                      <a:blip r:embed="rId35"/>
                      <a:stretch>
                        <a:fillRect/>
                      </a:stretch>
                    </p:blipFill>
                    <p:spPr>
                      <a:xfrm>
                        <a:off x="4491038" y="3371850"/>
                        <a:ext cx="608996" cy="114300"/>
                      </a:xfrm>
                      <a:prstGeom prst="rect">
                        <a:avLst/>
                      </a:prstGeom>
                    </p:spPr>
                  </p:pic>
                </p:oleObj>
              </mc:Fallback>
            </mc:AlternateContent>
          </a:graphicData>
        </a:graphic>
      </p:graphicFrame>
    </p:spTree>
    <p:extLst>
      <p:ext uri="{BB962C8B-B14F-4D97-AF65-F5344CB8AC3E}">
        <p14:creationId xmlns:p14="http://schemas.microsoft.com/office/powerpoint/2010/main" val="90722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信息增益</a:t>
            </a:r>
          </a:p>
        </p:txBody>
      </p:sp>
      <p:sp>
        <p:nvSpPr>
          <p:cNvPr id="3" name="内容占位符 2"/>
          <p:cNvSpPr>
            <a:spLocks noGrp="1"/>
          </p:cNvSpPr>
          <p:nvPr>
            <p:ph idx="1"/>
          </p:nvPr>
        </p:nvSpPr>
        <p:spPr/>
        <p:txBody>
          <a:bodyPr/>
          <a:lstStyle/>
          <a:p>
            <a:r>
              <a:rPr lang="zh-CN" altLang="en-US" dirty="0"/>
              <a:t>类似的，其他属性的信息增益为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显然，属性“纹理”的信息增益最大，其被选为划分属性</a:t>
            </a:r>
          </a:p>
        </p:txBody>
      </p:sp>
      <p:graphicFrame>
        <p:nvGraphicFramePr>
          <p:cNvPr id="5" name="对象 4"/>
          <p:cNvGraphicFramePr>
            <a:graphicFrameLocks noChangeAspect="1"/>
          </p:cNvGraphicFramePr>
          <p:nvPr>
            <p:extLst>
              <p:ext uri="{D42A27DB-BD31-4B8C-83A1-F6EECF244321}">
                <p14:modId xmlns:p14="http://schemas.microsoft.com/office/powerpoint/2010/main" val="2375708300"/>
              </p:ext>
            </p:extLst>
          </p:nvPr>
        </p:nvGraphicFramePr>
        <p:xfrm>
          <a:off x="858838" y="1928813"/>
          <a:ext cx="2922587" cy="377825"/>
        </p:xfrm>
        <a:graphic>
          <a:graphicData uri="http://schemas.openxmlformats.org/presentationml/2006/ole">
            <mc:AlternateContent xmlns:mc="http://schemas.openxmlformats.org/markup-compatibility/2006">
              <mc:Choice xmlns:v="urn:schemas-microsoft-com:vml" Requires="v">
                <p:oleObj name="Formula" r:id="rId2" imgW="1465920" imgH="188280" progId="Equation.Ribbit">
                  <p:embed/>
                </p:oleObj>
              </mc:Choice>
              <mc:Fallback>
                <p:oleObj name="Formula" r:id="rId2" imgW="1465920" imgH="188280" progId="Equation.Ribbit">
                  <p:embed/>
                  <p:pic>
                    <p:nvPicPr>
                      <p:cNvPr id="0" name=""/>
                      <p:cNvPicPr/>
                      <p:nvPr/>
                    </p:nvPicPr>
                    <p:blipFill>
                      <a:blip r:embed="rId3"/>
                      <a:stretch>
                        <a:fillRect/>
                      </a:stretch>
                    </p:blipFill>
                    <p:spPr>
                      <a:xfrm>
                        <a:off x="858838" y="1928813"/>
                        <a:ext cx="2922587" cy="377825"/>
                      </a:xfrm>
                      <a:prstGeom prst="rect">
                        <a:avLst/>
                      </a:prstGeom>
                    </p:spPr>
                  </p:pic>
                </p:oleObj>
              </mc:Fallback>
            </mc:AlternateContent>
          </a:graphicData>
        </a:graphic>
      </p:graphicFrame>
      <p:cxnSp>
        <p:nvCxnSpPr>
          <p:cNvPr id="16" name="直接连接符 15"/>
          <p:cNvCxnSpPr/>
          <p:nvPr/>
        </p:nvCxnSpPr>
        <p:spPr>
          <a:xfrm>
            <a:off x="5197228" y="4761071"/>
            <a:ext cx="2203197" cy="631503"/>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flipH="1">
            <a:off x="2252888" y="4755298"/>
            <a:ext cx="2077319" cy="579765"/>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a:stCxn id="24" idx="2"/>
            <a:endCxn id="25" idx="0"/>
          </p:cNvCxnSpPr>
          <p:nvPr/>
        </p:nvCxnSpPr>
        <p:spPr>
          <a:xfrm>
            <a:off x="4590325" y="4741649"/>
            <a:ext cx="683816" cy="644360"/>
          </a:xfrm>
          <a:prstGeom prst="line">
            <a:avLst/>
          </a:prstGeom>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2348509" y="4917030"/>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清晰</a:t>
            </a:r>
          </a:p>
        </p:txBody>
      </p:sp>
      <p:sp>
        <p:nvSpPr>
          <p:cNvPr id="20" name="文本框 19"/>
          <p:cNvSpPr txBox="1"/>
          <p:nvPr/>
        </p:nvSpPr>
        <p:spPr>
          <a:xfrm>
            <a:off x="4457904" y="4952082"/>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稍糊</a:t>
            </a:r>
          </a:p>
        </p:txBody>
      </p:sp>
      <p:sp>
        <p:nvSpPr>
          <p:cNvPr id="21" name="文本框 20"/>
          <p:cNvSpPr txBox="1"/>
          <p:nvPr/>
        </p:nvSpPr>
        <p:spPr>
          <a:xfrm>
            <a:off x="6845447" y="4917030"/>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模糊</a:t>
            </a:r>
          </a:p>
        </p:txBody>
      </p:sp>
      <p:sp>
        <p:nvSpPr>
          <p:cNvPr id="22" name="圆角矩形 21"/>
          <p:cNvSpPr/>
          <p:nvPr/>
        </p:nvSpPr>
        <p:spPr>
          <a:xfrm>
            <a:off x="1171711" y="5370617"/>
            <a:ext cx="2634232"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200" dirty="0">
                <a:latin typeface="Times" panose="02020603060405020304" pitchFamily="18" charset="0"/>
              </a:rPr>
              <a:t>{1,2,3,4,5,6,8,10,15}</a:t>
            </a:r>
            <a:endParaRPr lang="zh-CN" altLang="en-US" sz="2200" dirty="0">
              <a:latin typeface="Times" panose="02020603060405020304" pitchFamily="18" charset="0"/>
            </a:endParaRPr>
          </a:p>
        </p:txBody>
      </p:sp>
      <p:sp>
        <p:nvSpPr>
          <p:cNvPr id="24" name="圆角矩形 23"/>
          <p:cNvSpPr/>
          <p:nvPr/>
        </p:nvSpPr>
        <p:spPr>
          <a:xfrm>
            <a:off x="3870325" y="4309649"/>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纹理</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25" name="圆角矩形 24"/>
          <p:cNvSpPr/>
          <p:nvPr/>
        </p:nvSpPr>
        <p:spPr>
          <a:xfrm>
            <a:off x="4311956" y="5386009"/>
            <a:ext cx="1924369"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200" dirty="0">
                <a:latin typeface="Times" panose="02020603060405020304" pitchFamily="18" charset="0"/>
              </a:rPr>
              <a:t>{7,9,13,14,17}</a:t>
            </a:r>
            <a:endParaRPr lang="zh-CN" altLang="en-US" sz="2200" dirty="0">
              <a:latin typeface="Times" panose="02020603060405020304" pitchFamily="18" charset="0"/>
            </a:endParaRPr>
          </a:p>
        </p:txBody>
      </p:sp>
      <p:sp>
        <p:nvSpPr>
          <p:cNvPr id="49" name="圆角矩形 48"/>
          <p:cNvSpPr/>
          <p:nvPr/>
        </p:nvSpPr>
        <p:spPr>
          <a:xfrm>
            <a:off x="6640889" y="5358103"/>
            <a:ext cx="1924369"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200" dirty="0">
                <a:latin typeface="Times" panose="02020603060405020304" pitchFamily="18" charset="0"/>
              </a:rPr>
              <a:t>{11,12,16}</a:t>
            </a:r>
            <a:endParaRPr lang="zh-CN" altLang="en-US" sz="2200" dirty="0">
              <a:latin typeface="Times" panose="02020603060405020304" pitchFamily="18" charset="0"/>
            </a:endParaRPr>
          </a:p>
        </p:txBody>
      </p:sp>
      <p:graphicFrame>
        <p:nvGraphicFramePr>
          <p:cNvPr id="26" name="对象 25"/>
          <p:cNvGraphicFramePr>
            <a:graphicFrameLocks noChangeAspect="1"/>
          </p:cNvGraphicFramePr>
          <p:nvPr>
            <p:extLst>
              <p:ext uri="{D42A27DB-BD31-4B8C-83A1-F6EECF244321}">
                <p14:modId xmlns:p14="http://schemas.microsoft.com/office/powerpoint/2010/main" val="1683008955"/>
              </p:ext>
            </p:extLst>
          </p:nvPr>
        </p:nvGraphicFramePr>
        <p:xfrm>
          <a:off x="4583113" y="1931988"/>
          <a:ext cx="2884487" cy="374650"/>
        </p:xfrm>
        <a:graphic>
          <a:graphicData uri="http://schemas.openxmlformats.org/presentationml/2006/ole">
            <mc:AlternateContent xmlns:mc="http://schemas.openxmlformats.org/markup-compatibility/2006">
              <mc:Choice xmlns:v="urn:schemas-microsoft-com:vml" Requires="v">
                <p:oleObj name="Formula" r:id="rId4" imgW="1459440" imgH="188280" progId="Equation.Ribbit">
                  <p:embed/>
                </p:oleObj>
              </mc:Choice>
              <mc:Fallback>
                <p:oleObj name="Formula" r:id="rId4" imgW="1459440" imgH="188280" progId="Equation.Ribbit">
                  <p:embed/>
                  <p:pic>
                    <p:nvPicPr>
                      <p:cNvPr id="0" name=""/>
                      <p:cNvPicPr/>
                      <p:nvPr/>
                    </p:nvPicPr>
                    <p:blipFill>
                      <a:blip r:embed="rId5"/>
                      <a:stretch>
                        <a:fillRect/>
                      </a:stretch>
                    </p:blipFill>
                    <p:spPr>
                      <a:xfrm>
                        <a:off x="4583113" y="1931988"/>
                        <a:ext cx="2884487" cy="374650"/>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2629067446"/>
              </p:ext>
            </p:extLst>
          </p:nvPr>
        </p:nvGraphicFramePr>
        <p:xfrm>
          <a:off x="855663" y="2427288"/>
          <a:ext cx="2940050" cy="374650"/>
        </p:xfrm>
        <a:graphic>
          <a:graphicData uri="http://schemas.openxmlformats.org/presentationml/2006/ole">
            <mc:AlternateContent xmlns:mc="http://schemas.openxmlformats.org/markup-compatibility/2006">
              <mc:Choice xmlns:v="urn:schemas-microsoft-com:vml" Requires="v">
                <p:oleObj name="Formula" r:id="rId6" imgW="1459440" imgH="185760" progId="Equation.Ribbit">
                  <p:embed/>
                </p:oleObj>
              </mc:Choice>
              <mc:Fallback>
                <p:oleObj name="Formula" r:id="rId6" imgW="1459440" imgH="185760" progId="Equation.Ribbit">
                  <p:embed/>
                  <p:pic>
                    <p:nvPicPr>
                      <p:cNvPr id="0" name=""/>
                      <p:cNvPicPr/>
                      <p:nvPr/>
                    </p:nvPicPr>
                    <p:blipFill>
                      <a:blip r:embed="rId7"/>
                      <a:stretch>
                        <a:fillRect/>
                      </a:stretch>
                    </p:blipFill>
                    <p:spPr>
                      <a:xfrm>
                        <a:off x="855663" y="2427288"/>
                        <a:ext cx="2940050" cy="374650"/>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4206711576"/>
              </p:ext>
            </p:extLst>
          </p:nvPr>
        </p:nvGraphicFramePr>
        <p:xfrm>
          <a:off x="4583113" y="2422525"/>
          <a:ext cx="2954337" cy="377825"/>
        </p:xfrm>
        <a:graphic>
          <a:graphicData uri="http://schemas.openxmlformats.org/presentationml/2006/ole">
            <mc:AlternateContent xmlns:mc="http://schemas.openxmlformats.org/markup-compatibility/2006">
              <mc:Choice xmlns:v="urn:schemas-microsoft-com:vml" Requires="v">
                <p:oleObj name="Formula" r:id="rId8" imgW="1465920" imgH="186840" progId="Equation.Ribbit">
                  <p:embed/>
                </p:oleObj>
              </mc:Choice>
              <mc:Fallback>
                <p:oleObj name="Formula" r:id="rId8" imgW="1465920" imgH="186840" progId="Equation.Ribbit">
                  <p:embed/>
                  <p:pic>
                    <p:nvPicPr>
                      <p:cNvPr id="0" name=""/>
                      <p:cNvPicPr/>
                      <p:nvPr/>
                    </p:nvPicPr>
                    <p:blipFill>
                      <a:blip r:embed="rId9"/>
                      <a:stretch>
                        <a:fillRect/>
                      </a:stretch>
                    </p:blipFill>
                    <p:spPr>
                      <a:xfrm>
                        <a:off x="4583113" y="2422525"/>
                        <a:ext cx="2954337" cy="37782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990925636"/>
              </p:ext>
            </p:extLst>
          </p:nvPr>
        </p:nvGraphicFramePr>
        <p:xfrm>
          <a:off x="855663" y="2884488"/>
          <a:ext cx="2925762" cy="377825"/>
        </p:xfrm>
        <a:graphic>
          <a:graphicData uri="http://schemas.openxmlformats.org/presentationml/2006/ole">
            <mc:AlternateContent xmlns:mc="http://schemas.openxmlformats.org/markup-compatibility/2006">
              <mc:Choice xmlns:v="urn:schemas-microsoft-com:vml" Requires="v">
                <p:oleObj name="Formula" r:id="rId10" imgW="1465920" imgH="188280" progId="Equation.Ribbit">
                  <p:embed/>
                </p:oleObj>
              </mc:Choice>
              <mc:Fallback>
                <p:oleObj name="Formula" r:id="rId10" imgW="1465920" imgH="188280" progId="Equation.Ribbit">
                  <p:embed/>
                  <p:pic>
                    <p:nvPicPr>
                      <p:cNvPr id="0" name=""/>
                      <p:cNvPicPr/>
                      <p:nvPr/>
                    </p:nvPicPr>
                    <p:blipFill>
                      <a:blip r:embed="rId11"/>
                      <a:stretch>
                        <a:fillRect/>
                      </a:stretch>
                    </p:blipFill>
                    <p:spPr>
                      <a:xfrm>
                        <a:off x="855663" y="2884488"/>
                        <a:ext cx="2925762" cy="377825"/>
                      </a:xfrm>
                      <a:prstGeom prst="rect">
                        <a:avLst/>
                      </a:prstGeom>
                    </p:spPr>
                  </p:pic>
                </p:oleObj>
              </mc:Fallback>
            </mc:AlternateContent>
          </a:graphicData>
        </a:graphic>
      </p:graphicFrame>
    </p:spTree>
    <p:extLst>
      <p:ext uri="{BB962C8B-B14F-4D97-AF65-F5344CB8AC3E}">
        <p14:creationId xmlns:p14="http://schemas.microsoft.com/office/powerpoint/2010/main" val="390070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animBg="1"/>
      <p:bldP spid="24" grpId="0" animBg="1"/>
      <p:bldP spid="25" grpId="0" animBg="1"/>
      <p:bldP spid="4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3320549-AEEA-D8CC-4517-A041DA6829B9}"/>
              </a:ext>
            </a:extLst>
          </p:cNvPr>
          <p:cNvPicPr>
            <a:picLocks noChangeAspect="1"/>
          </p:cNvPicPr>
          <p:nvPr/>
        </p:nvPicPr>
        <p:blipFill>
          <a:blip r:embed="rId2"/>
          <a:stretch>
            <a:fillRect/>
          </a:stretch>
        </p:blipFill>
        <p:spPr>
          <a:xfrm>
            <a:off x="1184482" y="199861"/>
            <a:ext cx="5980952" cy="1380952"/>
          </a:xfrm>
          <a:prstGeom prst="rect">
            <a:avLst/>
          </a:prstGeom>
        </p:spPr>
      </p:pic>
      <p:sp>
        <p:nvSpPr>
          <p:cNvPr id="13" name="椭圆 12">
            <a:extLst>
              <a:ext uri="{FF2B5EF4-FFF2-40B4-BE49-F238E27FC236}">
                <a16:creationId xmlns:a16="http://schemas.microsoft.com/office/drawing/2014/main" id="{22760233-6835-C1F0-7A7E-1DFAFD8E88A4}"/>
              </a:ext>
            </a:extLst>
          </p:cNvPr>
          <p:cNvSpPr/>
          <p:nvPr/>
        </p:nvSpPr>
        <p:spPr>
          <a:xfrm>
            <a:off x="1347537" y="1211481"/>
            <a:ext cx="1251284" cy="3693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BF7B37CF-54CC-3ABA-EF75-219B4D06E2B4}"/>
              </a:ext>
            </a:extLst>
          </p:cNvPr>
          <p:cNvSpPr txBox="1"/>
          <p:nvPr/>
        </p:nvSpPr>
        <p:spPr>
          <a:xfrm>
            <a:off x="1065103" y="1884766"/>
            <a:ext cx="646331" cy="369332"/>
          </a:xfrm>
          <a:prstGeom prst="rect">
            <a:avLst/>
          </a:prstGeom>
          <a:noFill/>
          <a:ln>
            <a:solidFill>
              <a:schemeClr val="tx1"/>
            </a:solidFill>
          </a:ln>
        </p:spPr>
        <p:txBody>
          <a:bodyPr wrap="none" rtlCol="0">
            <a:spAutoFit/>
          </a:bodyPr>
          <a:lstStyle/>
          <a:p>
            <a:r>
              <a:rPr lang="zh-CN" altLang="en-US" dirty="0"/>
              <a:t>好瓜</a:t>
            </a:r>
          </a:p>
        </p:txBody>
      </p:sp>
      <p:sp>
        <p:nvSpPr>
          <p:cNvPr id="16" name="文本框 15">
            <a:extLst>
              <a:ext uri="{FF2B5EF4-FFF2-40B4-BE49-F238E27FC236}">
                <a16:creationId xmlns:a16="http://schemas.microsoft.com/office/drawing/2014/main" id="{F006BA4F-34B1-D8BD-C6B8-FD6FFB7F009D}"/>
              </a:ext>
            </a:extLst>
          </p:cNvPr>
          <p:cNvSpPr txBox="1"/>
          <p:nvPr/>
        </p:nvSpPr>
        <p:spPr>
          <a:xfrm>
            <a:off x="2493161" y="1872735"/>
            <a:ext cx="646331" cy="369332"/>
          </a:xfrm>
          <a:prstGeom prst="rect">
            <a:avLst/>
          </a:prstGeom>
          <a:noFill/>
          <a:ln>
            <a:solidFill>
              <a:schemeClr val="tx1"/>
            </a:solidFill>
          </a:ln>
        </p:spPr>
        <p:txBody>
          <a:bodyPr wrap="none" rtlCol="0">
            <a:spAutoFit/>
          </a:bodyPr>
          <a:lstStyle/>
          <a:p>
            <a:r>
              <a:rPr lang="zh-CN" altLang="en-US" dirty="0"/>
              <a:t>坏瓜</a:t>
            </a:r>
          </a:p>
        </p:txBody>
      </p:sp>
      <p:sp>
        <p:nvSpPr>
          <p:cNvPr id="17" name="箭头: 下 16">
            <a:extLst>
              <a:ext uri="{FF2B5EF4-FFF2-40B4-BE49-F238E27FC236}">
                <a16:creationId xmlns:a16="http://schemas.microsoft.com/office/drawing/2014/main" id="{51189A96-48C8-360F-E118-C9CBA46EE99D}"/>
              </a:ext>
            </a:extLst>
          </p:cNvPr>
          <p:cNvSpPr/>
          <p:nvPr/>
        </p:nvSpPr>
        <p:spPr>
          <a:xfrm rot="1770576">
            <a:off x="1469865" y="1536522"/>
            <a:ext cx="144379"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B4FA21D2-83EF-7653-4451-D7790483C3F7}"/>
              </a:ext>
            </a:extLst>
          </p:cNvPr>
          <p:cNvSpPr/>
          <p:nvPr/>
        </p:nvSpPr>
        <p:spPr>
          <a:xfrm>
            <a:off x="2639553" y="1211481"/>
            <a:ext cx="602720" cy="3693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id="{284C0F3D-974E-9EA2-40D4-A5D6E773A464}"/>
              </a:ext>
            </a:extLst>
          </p:cNvPr>
          <p:cNvSpPr/>
          <p:nvPr/>
        </p:nvSpPr>
        <p:spPr>
          <a:xfrm>
            <a:off x="2825573" y="1580813"/>
            <a:ext cx="124013" cy="3039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CCED7D0-C1DA-F3D1-4D44-CCB24BC60478}"/>
                  </a:ext>
                </a:extLst>
              </p:cNvPr>
              <p:cNvSpPr txBox="1"/>
              <p:nvPr/>
            </p:nvSpPr>
            <p:spPr>
              <a:xfrm>
                <a:off x="764005" y="2286789"/>
                <a:ext cx="7615989" cy="3975897"/>
              </a:xfrm>
              <a:prstGeom prst="rect">
                <a:avLst/>
              </a:prstGeom>
              <a:noFill/>
            </p:spPr>
            <p:txBody>
              <a:bodyPr wrap="square" rtlCol="0">
                <a:spAutoFit/>
              </a:bodyPr>
              <a:lstStyle/>
              <a:p>
                <a:pPr>
                  <a:lnSpc>
                    <a:spcPct val="150000"/>
                  </a:lnSpc>
                </a:pPr>
                <a:r>
                  <a:rPr lang="zh-CN" altLang="en-US" dirty="0"/>
                  <a:t>根据纹理的不同取值，将样本</a:t>
                </a:r>
                <a:r>
                  <a:rPr lang="en-US" altLang="zh-CN" dirty="0"/>
                  <a:t>D</a:t>
                </a:r>
                <a:r>
                  <a:rPr lang="zh-CN" altLang="en-US" dirty="0"/>
                  <a:t>划分为</a:t>
                </a:r>
                <a:r>
                  <a:rPr lang="en-US" altLang="zh-CN" dirty="0"/>
                  <a:t>3</a:t>
                </a:r>
                <a:r>
                  <a:rPr lang="zh-CN" altLang="en-US" dirty="0"/>
                  <a:t>个不同的子集</a:t>
                </a:r>
                <a14:m>
                  <m:oMath xmlns:m="http://schemas.openxmlformats.org/officeDocument/2006/math">
                    <m:sSup>
                      <m:sSupPr>
                        <m:ctrlPr>
                          <a:rPr lang="en-US" altLang="zh-CN" i="1" smtClean="0">
                            <a:solidFill>
                              <a:srgbClr val="836967"/>
                            </a:solidFill>
                            <a:latin typeface="Cambria Math" panose="02040503050406030204" pitchFamily="18" charset="0"/>
                          </a:rPr>
                        </m:ctrlPr>
                      </m:sSupPr>
                      <m:e>
                        <m:r>
                          <a:rPr lang="en-US" altLang="zh-CN" i="1" smtClean="0">
                            <a:latin typeface="Cambria Math" panose="02040503050406030204" pitchFamily="18" charset="0"/>
                          </a:rPr>
                          <m:t>𝐷</m:t>
                        </m:r>
                      </m:e>
                      <m:sup>
                        <m:r>
                          <a:rPr lang="en-US" altLang="zh-CN" i="1" smtClean="0">
                            <a:latin typeface="Cambria Math" panose="02040503050406030204" pitchFamily="18" charset="0"/>
                          </a:rPr>
                          <m:t>1</m:t>
                        </m:r>
                      </m:sup>
                    </m:sSup>
                  </m:oMath>
                </a14:m>
                <a:r>
                  <a:rPr lang="en-US" altLang="zh-CN" dirty="0"/>
                  <a:t>,</a:t>
                </a:r>
                <a:r>
                  <a:rPr lang="en-US" altLang="zh-CN" dirty="0">
                    <a:solidFill>
                      <a:srgbClr val="836967"/>
                    </a:solidFill>
                  </a:rPr>
                  <a:t> </a:t>
                </a:r>
                <a14:m>
                  <m:oMath xmlns:m="http://schemas.openxmlformats.org/officeDocument/2006/math">
                    <m:sSup>
                      <m:sSupPr>
                        <m:ctrlPr>
                          <a:rPr lang="en-US" altLang="zh-CN" i="1">
                            <a:solidFill>
                              <a:srgbClr val="836967"/>
                            </a:solidFill>
                            <a:latin typeface="Cambria Math" panose="02040503050406030204" pitchFamily="18" charset="0"/>
                          </a:rPr>
                        </m:ctrlPr>
                      </m:sSupPr>
                      <m:e>
                        <m:r>
                          <a:rPr lang="en-US" altLang="zh-CN" i="1">
                            <a:latin typeface="Cambria Math" panose="02040503050406030204" pitchFamily="18" charset="0"/>
                          </a:rPr>
                          <m:t>𝐷</m:t>
                        </m:r>
                      </m:e>
                      <m:sup>
                        <m:r>
                          <a:rPr lang="en-US" altLang="zh-CN" b="0" i="1" smtClean="0">
                            <a:latin typeface="Cambria Math" panose="02040503050406030204" pitchFamily="18" charset="0"/>
                          </a:rPr>
                          <m:t>2</m:t>
                        </m:r>
                      </m:sup>
                    </m:sSup>
                  </m:oMath>
                </a14:m>
                <a:r>
                  <a:rPr lang="en-US" altLang="zh-CN" dirty="0"/>
                  <a:t>,</a:t>
                </a:r>
                <a:r>
                  <a:rPr lang="en-US" altLang="zh-CN" dirty="0">
                    <a:solidFill>
                      <a:srgbClr val="836967"/>
                    </a:solidFill>
                  </a:rPr>
                  <a:t> </a:t>
                </a:r>
                <a14:m>
                  <m:oMath xmlns:m="http://schemas.openxmlformats.org/officeDocument/2006/math">
                    <m:sSup>
                      <m:sSupPr>
                        <m:ctrlPr>
                          <a:rPr lang="en-US" altLang="zh-CN" i="1">
                            <a:solidFill>
                              <a:srgbClr val="836967"/>
                            </a:solidFill>
                            <a:latin typeface="Cambria Math" panose="02040503050406030204" pitchFamily="18" charset="0"/>
                          </a:rPr>
                        </m:ctrlPr>
                      </m:sSupPr>
                      <m:e>
                        <m:r>
                          <a:rPr lang="en-US" altLang="zh-CN" i="1">
                            <a:latin typeface="Cambria Math" panose="02040503050406030204" pitchFamily="18" charset="0"/>
                          </a:rPr>
                          <m:t>𝐷</m:t>
                        </m:r>
                      </m:e>
                      <m:sup>
                        <m:r>
                          <a:rPr lang="en-US" altLang="zh-CN" b="0" i="1" smtClean="0">
                            <a:latin typeface="Cambria Math" panose="02040503050406030204" pitchFamily="18" charset="0"/>
                          </a:rPr>
                          <m:t>3</m:t>
                        </m:r>
                      </m:sup>
                    </m:sSup>
                  </m:oMath>
                </a14:m>
                <a:endParaRPr lang="en-US" altLang="zh-CN" dirty="0"/>
              </a:p>
              <a:p>
                <a:pPr>
                  <a:lnSpc>
                    <a:spcPct val="150000"/>
                  </a:lnSpc>
                </a:pPr>
                <a:r>
                  <a:rPr lang="en-US" altLang="zh-CN" dirty="0">
                    <a:solidFill>
                      <a:schemeClr val="tx1"/>
                    </a:solidFill>
                  </a:rPr>
                  <a:t>Ent(</a:t>
                </a:r>
                <a14:m>
                  <m:oMath xmlns:m="http://schemas.openxmlformats.org/officeDocument/2006/math">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𝐷</m:t>
                        </m:r>
                      </m:e>
                      <m:sup>
                        <m:r>
                          <a:rPr lang="en-US" altLang="zh-CN" i="1">
                            <a:solidFill>
                              <a:schemeClr val="tx1"/>
                            </a:solidFill>
                            <a:latin typeface="Cambria Math" panose="02040503050406030204" pitchFamily="18" charset="0"/>
                          </a:rPr>
                          <m:t>1</m:t>
                        </m:r>
                      </m:sup>
                    </m:sSup>
                  </m:oMath>
                </a14:m>
                <a:r>
                  <a:rPr lang="en-US" altLang="zh-CN" dirty="0">
                    <a:solidFill>
                      <a:schemeClr val="tx1"/>
                    </a:solidFill>
                  </a:rPr>
                  <a:t>)=-</a:t>
                </a:r>
                <a:r>
                  <a:rPr lang="zh-CN" altLang="en-US" dirty="0"/>
                  <a:t>（</a:t>
                </a:r>
                <a14:m>
                  <m:oMath xmlns:m="http://schemas.openxmlformats.org/officeDocument/2006/math">
                    <m:f>
                      <m:fPr>
                        <m:ctrlPr>
                          <a:rPr lang="zh-CN" altLang="en-US" i="1" dirty="0">
                            <a:solidFill>
                              <a:srgbClr val="836967"/>
                            </a:solidFill>
                            <a:latin typeface="Cambria Math" panose="02040503050406030204" pitchFamily="18" charset="0"/>
                          </a:rPr>
                        </m:ctrlPr>
                      </m:fPr>
                      <m:num>
                        <m:r>
                          <a:rPr lang="en-US" altLang="zh-CN" b="0" i="1" dirty="0" smtClean="0">
                            <a:solidFill>
                              <a:srgbClr val="836967"/>
                            </a:solidFill>
                            <a:latin typeface="Cambria Math" panose="02040503050406030204" pitchFamily="18" charset="0"/>
                          </a:rPr>
                          <m:t>7</m:t>
                        </m:r>
                      </m:num>
                      <m:den>
                        <m:r>
                          <a:rPr lang="en-US" altLang="zh-CN" b="0" i="1" dirty="0" smtClean="0">
                            <a:latin typeface="Cambria Math" panose="02040503050406030204" pitchFamily="18" charset="0"/>
                          </a:rPr>
                          <m:t>9</m:t>
                        </m:r>
                      </m:den>
                    </m:f>
                    <m:func>
                      <m:funcPr>
                        <m:ctrlPr>
                          <a:rPr lang="zh-CN" altLang="en-US" i="1" dirty="0">
                            <a:latin typeface="Cambria Math" panose="02040503050406030204" pitchFamily="18" charset="0"/>
                          </a:rPr>
                        </m:ctrlPr>
                      </m:funcPr>
                      <m:fName>
                        <m:sSub>
                          <m:sSubPr>
                            <m:ctrlPr>
                              <a:rPr lang="zh-CN" altLang="en-US" i="1" dirty="0">
                                <a:solidFill>
                                  <a:srgbClr val="836967"/>
                                </a:solidFill>
                                <a:latin typeface="Cambria Math" panose="02040503050406030204" pitchFamily="18" charset="0"/>
                              </a:rPr>
                            </m:ctrlPr>
                          </m:sSubPr>
                          <m:e>
                            <m:r>
                              <m:rPr>
                                <m:sty m:val="p"/>
                              </m:rPr>
                              <a:rPr lang="zh-CN" altLang="en-US" dirty="0">
                                <a:latin typeface="Cambria Math" panose="02040503050406030204" pitchFamily="18" charset="0"/>
                              </a:rPr>
                              <m:t>log</m:t>
                            </m:r>
                          </m:e>
                          <m:sub>
                            <m:r>
                              <a:rPr lang="zh-CN" altLang="en-US" dirty="0">
                                <a:latin typeface="Cambria Math" panose="02040503050406030204" pitchFamily="18" charset="0"/>
                              </a:rPr>
                              <m:t>2</m:t>
                            </m:r>
                          </m:sub>
                        </m:sSub>
                      </m:fName>
                      <m:e>
                        <m:f>
                          <m:fPr>
                            <m:ctrlPr>
                              <a:rPr lang="zh-CN" altLang="en-US" i="1" dirty="0">
                                <a:solidFill>
                                  <a:srgbClr val="836967"/>
                                </a:solidFill>
                                <a:latin typeface="Cambria Math" panose="02040503050406030204" pitchFamily="18" charset="0"/>
                              </a:rPr>
                            </m:ctrlPr>
                          </m:fPr>
                          <m:num>
                            <m:r>
                              <a:rPr lang="en-US" altLang="zh-CN" b="0" i="0" dirty="0" smtClean="0">
                                <a:solidFill>
                                  <a:srgbClr val="836967"/>
                                </a:solidFill>
                                <a:latin typeface="Cambria Math" panose="02040503050406030204" pitchFamily="18" charset="0"/>
                              </a:rPr>
                              <m:t>7</m:t>
                            </m:r>
                          </m:num>
                          <m:den>
                            <m:r>
                              <a:rPr lang="en-US" altLang="zh-CN" b="0" i="0" dirty="0" smtClean="0">
                                <a:latin typeface="Cambria Math" panose="02040503050406030204" pitchFamily="18" charset="0"/>
                              </a:rPr>
                              <m:t>9</m:t>
                            </m:r>
                          </m:den>
                        </m:f>
                      </m:e>
                    </m:func>
                    <m:r>
                      <a:rPr lang="zh-CN" altLang="en-US" dirty="0">
                        <a:latin typeface="Cambria Math" panose="02040503050406030204" pitchFamily="18" charset="0"/>
                      </a:rPr>
                      <m:t>+</m:t>
                    </m:r>
                    <m:f>
                      <m:fPr>
                        <m:ctrlPr>
                          <a:rPr lang="zh-CN" altLang="en-US" i="1" dirty="0">
                            <a:solidFill>
                              <a:srgbClr val="836967"/>
                            </a:solidFill>
                            <a:latin typeface="Cambria Math" panose="02040503050406030204" pitchFamily="18" charset="0"/>
                          </a:rPr>
                        </m:ctrlPr>
                      </m:fPr>
                      <m:num>
                        <m:r>
                          <a:rPr lang="en-US" altLang="zh-CN" b="0" i="0" dirty="0" smtClean="0">
                            <a:latin typeface="Cambria Math" panose="02040503050406030204" pitchFamily="18" charset="0"/>
                          </a:rPr>
                          <m:t>2</m:t>
                        </m:r>
                      </m:num>
                      <m:den>
                        <m:r>
                          <a:rPr lang="en-US" altLang="zh-CN" b="0" i="0" dirty="0" smtClean="0">
                            <a:latin typeface="Cambria Math" panose="02040503050406030204" pitchFamily="18" charset="0"/>
                          </a:rPr>
                          <m:t>9</m:t>
                        </m:r>
                      </m:den>
                    </m:f>
                    <m:func>
                      <m:funcPr>
                        <m:ctrlPr>
                          <a:rPr lang="zh-CN" altLang="en-US" i="1" dirty="0">
                            <a:latin typeface="Cambria Math" panose="02040503050406030204" pitchFamily="18" charset="0"/>
                          </a:rPr>
                        </m:ctrlPr>
                      </m:funcPr>
                      <m:fName>
                        <m:sSub>
                          <m:sSubPr>
                            <m:ctrlPr>
                              <a:rPr lang="zh-CN" altLang="en-US" i="1" dirty="0">
                                <a:solidFill>
                                  <a:srgbClr val="836967"/>
                                </a:solidFill>
                                <a:latin typeface="Cambria Math" panose="02040503050406030204" pitchFamily="18" charset="0"/>
                              </a:rPr>
                            </m:ctrlPr>
                          </m:sSubPr>
                          <m:e>
                            <m:r>
                              <m:rPr>
                                <m:sty m:val="p"/>
                              </m:rPr>
                              <a:rPr lang="zh-CN" altLang="en-US" dirty="0">
                                <a:latin typeface="Cambria Math" panose="02040503050406030204" pitchFamily="18" charset="0"/>
                              </a:rPr>
                              <m:t>log</m:t>
                            </m:r>
                          </m:e>
                          <m:sub>
                            <m:r>
                              <a:rPr lang="zh-CN" altLang="en-US" dirty="0">
                                <a:latin typeface="Cambria Math" panose="02040503050406030204" pitchFamily="18" charset="0"/>
                              </a:rPr>
                              <m:t>2</m:t>
                            </m:r>
                          </m:sub>
                        </m:sSub>
                      </m:fName>
                      <m:e>
                        <m:f>
                          <m:fPr>
                            <m:ctrlPr>
                              <a:rPr lang="zh-CN" altLang="en-US" i="1" dirty="0">
                                <a:solidFill>
                                  <a:srgbClr val="836967"/>
                                </a:solidFill>
                                <a:latin typeface="Cambria Math" panose="02040503050406030204" pitchFamily="18" charset="0"/>
                              </a:rPr>
                            </m:ctrlPr>
                          </m:fPr>
                          <m:num>
                            <m:r>
                              <a:rPr lang="en-US" altLang="zh-CN" b="0" i="0" dirty="0" smtClean="0">
                                <a:solidFill>
                                  <a:srgbClr val="836967"/>
                                </a:solidFill>
                                <a:latin typeface="Cambria Math" panose="02040503050406030204" pitchFamily="18" charset="0"/>
                              </a:rPr>
                              <m:t>2</m:t>
                            </m:r>
                          </m:num>
                          <m:den>
                            <m:r>
                              <a:rPr lang="en-US" altLang="zh-CN" b="0" i="0" dirty="0" smtClean="0">
                                <a:latin typeface="Cambria Math" panose="02040503050406030204" pitchFamily="18" charset="0"/>
                              </a:rPr>
                              <m:t>9</m:t>
                            </m:r>
                          </m:den>
                        </m:f>
                      </m:e>
                    </m:func>
                  </m:oMath>
                </a14:m>
                <a:r>
                  <a:rPr lang="zh-CN" altLang="en-US" dirty="0"/>
                  <a:t>）</a:t>
                </a:r>
                <a:r>
                  <a:rPr lang="en-US" altLang="zh-CN" dirty="0"/>
                  <a:t>=0.764</a:t>
                </a:r>
              </a:p>
              <a:p>
                <a:pPr>
                  <a:lnSpc>
                    <a:spcPct val="150000"/>
                  </a:lnSpc>
                </a:pPr>
                <a:r>
                  <a:rPr lang="zh-CN" altLang="en-US" dirty="0"/>
                  <a:t>对于</a:t>
                </a:r>
                <a:r>
                  <a:rPr lang="zh-CN" altLang="en-US" b="1" dirty="0">
                    <a:solidFill>
                      <a:srgbClr val="C00000"/>
                    </a:solidFill>
                  </a:rPr>
                  <a:t>纹理</a:t>
                </a:r>
                <a:r>
                  <a:rPr lang="en-US" altLang="zh-CN" dirty="0"/>
                  <a:t>=</a:t>
                </a:r>
                <a:r>
                  <a:rPr lang="zh-CN" altLang="en-US" dirty="0"/>
                  <a:t>“清晰”的分支，若考察</a:t>
                </a:r>
                <a:r>
                  <a:rPr lang="zh-CN" altLang="en-US" b="1" dirty="0">
                    <a:solidFill>
                      <a:srgbClr val="C00000"/>
                    </a:solidFill>
                  </a:rPr>
                  <a:t>色泽</a:t>
                </a:r>
                <a:r>
                  <a:rPr lang="zh-CN" altLang="en-US" dirty="0"/>
                  <a:t>属性</a:t>
                </a:r>
                <a:endParaRPr lang="en-US" altLang="zh-CN" dirty="0"/>
              </a:p>
              <a:p>
                <a:endParaRPr lang="en-US" altLang="zh-CN" dirty="0"/>
              </a:p>
              <a:p>
                <a:r>
                  <a:rPr lang="en-US" altLang="zh-CN" dirty="0"/>
                  <a:t>Ent(</a:t>
                </a:r>
                <a14:m>
                  <m:oMath xmlns:m="http://schemas.openxmlformats.org/officeDocument/2006/math">
                    <m:sSubSup>
                      <m:sSubSupPr>
                        <m:ctrlPr>
                          <a:rPr lang="en-US" altLang="zh-CN" i="1" smtClean="0">
                            <a:solidFill>
                              <a:srgbClr val="836967"/>
                            </a:solidFill>
                            <a:latin typeface="Cambria Math" panose="02040503050406030204" pitchFamily="18" charset="0"/>
                          </a:rPr>
                        </m:ctrlPr>
                      </m:sSubSupPr>
                      <m:e>
                        <m:r>
                          <a:rPr lang="en-US" altLang="zh-CN" i="1" smtClean="0">
                            <a:latin typeface="Cambria Math" panose="02040503050406030204" pitchFamily="18" charset="0"/>
                          </a:rPr>
                          <m:t>𝐷</m:t>
                        </m:r>
                      </m:e>
                      <m:sub>
                        <m:r>
                          <a:rPr lang="en-US" altLang="zh-CN" i="1" smtClean="0">
                            <a:latin typeface="Cambria Math" panose="02040503050406030204" pitchFamily="18" charset="0"/>
                          </a:rPr>
                          <m:t>1</m:t>
                        </m:r>
                      </m:sub>
                      <m:sup>
                        <m:r>
                          <a:rPr lang="zh-CN" altLang="en-US" i="1">
                            <a:latin typeface="Cambria Math" panose="02040503050406030204" pitchFamily="18" charset="0"/>
                          </a:rPr>
                          <m:t>青绿</m:t>
                        </m:r>
                      </m:sup>
                    </m:sSubSup>
                  </m:oMath>
                </a14:m>
                <a:r>
                  <a:rPr lang="en-US" altLang="zh-CN" dirty="0"/>
                  <a:t>)=-</a:t>
                </a:r>
                <a:r>
                  <a:rPr lang="zh-CN" altLang="en-US" dirty="0"/>
                  <a:t>（</a:t>
                </a:r>
                <a14:m>
                  <m:oMath xmlns:m="http://schemas.openxmlformats.org/officeDocument/2006/math">
                    <m:f>
                      <m:fPr>
                        <m:ctrlPr>
                          <a:rPr lang="zh-CN" altLang="en-US" i="1" dirty="0" smtClean="0">
                            <a:solidFill>
                              <a:srgbClr val="836967"/>
                            </a:solidFill>
                            <a:latin typeface="Cambria Math" panose="02040503050406030204" pitchFamily="18" charset="0"/>
                          </a:rPr>
                        </m:ctrlPr>
                      </m:fPr>
                      <m:num>
                        <m:r>
                          <a:rPr lang="zh-CN" altLang="en-US" dirty="0" smtClean="0">
                            <a:latin typeface="Cambria Math" panose="02040503050406030204" pitchFamily="18" charset="0"/>
                          </a:rPr>
                          <m:t>3</m:t>
                        </m:r>
                      </m:num>
                      <m:den>
                        <m:r>
                          <a:rPr lang="zh-CN" altLang="en-US" i="0" dirty="0" smtClean="0">
                            <a:latin typeface="Cambria Math" panose="02040503050406030204" pitchFamily="18" charset="0"/>
                          </a:rPr>
                          <m:t>4</m:t>
                        </m:r>
                      </m:den>
                    </m:f>
                    <m:func>
                      <m:funcPr>
                        <m:ctrlPr>
                          <a:rPr lang="zh-CN" altLang="en-US" i="1" dirty="0" smtClean="0">
                            <a:latin typeface="Cambria Math" panose="02040503050406030204" pitchFamily="18" charset="0"/>
                          </a:rPr>
                        </m:ctrlPr>
                      </m:funcPr>
                      <m:fName>
                        <m:sSub>
                          <m:sSubPr>
                            <m:ctrlPr>
                              <a:rPr lang="zh-CN" altLang="en-US" i="1" dirty="0" smtClean="0">
                                <a:solidFill>
                                  <a:srgbClr val="836967"/>
                                </a:solidFill>
                                <a:latin typeface="Cambria Math" panose="02040503050406030204" pitchFamily="18" charset="0"/>
                              </a:rPr>
                            </m:ctrlPr>
                          </m:sSubPr>
                          <m:e>
                            <m:r>
                              <m:rPr>
                                <m:sty m:val="p"/>
                              </m:rPr>
                              <a:rPr lang="zh-CN" altLang="en-US" i="0" dirty="0" smtClean="0">
                                <a:latin typeface="Cambria Math" panose="02040503050406030204" pitchFamily="18" charset="0"/>
                              </a:rPr>
                              <m:t>log</m:t>
                            </m:r>
                          </m:e>
                          <m:sub>
                            <m:r>
                              <a:rPr lang="zh-CN" altLang="en-US" i="0" dirty="0" smtClean="0">
                                <a:latin typeface="Cambria Math" panose="02040503050406030204" pitchFamily="18" charset="0"/>
                              </a:rPr>
                              <m:t>2</m:t>
                            </m:r>
                          </m:sub>
                        </m:sSub>
                      </m:fName>
                      <m:e>
                        <m:f>
                          <m:fPr>
                            <m:ctrlPr>
                              <a:rPr lang="zh-CN" altLang="en-US" i="1" dirty="0" smtClean="0">
                                <a:solidFill>
                                  <a:srgbClr val="836967"/>
                                </a:solidFill>
                                <a:latin typeface="Cambria Math" panose="02040503050406030204" pitchFamily="18" charset="0"/>
                              </a:rPr>
                            </m:ctrlPr>
                          </m:fPr>
                          <m:num>
                            <m:r>
                              <a:rPr lang="zh-CN" altLang="en-US" i="0" dirty="0" smtClean="0">
                                <a:latin typeface="Cambria Math" panose="02040503050406030204" pitchFamily="18" charset="0"/>
                              </a:rPr>
                              <m:t>3</m:t>
                            </m:r>
                          </m:num>
                          <m:den>
                            <m:r>
                              <a:rPr lang="zh-CN" altLang="en-US" i="0" dirty="0" smtClean="0">
                                <a:latin typeface="Cambria Math" panose="02040503050406030204" pitchFamily="18" charset="0"/>
                              </a:rPr>
                              <m:t>4</m:t>
                            </m:r>
                          </m:den>
                        </m:f>
                      </m:e>
                    </m:func>
                    <m:r>
                      <a:rPr lang="zh-CN" altLang="en-US" i="0" dirty="0" smtClean="0">
                        <a:latin typeface="Cambria Math" panose="02040503050406030204" pitchFamily="18" charset="0"/>
                      </a:rPr>
                      <m:t>+</m:t>
                    </m:r>
                    <m:f>
                      <m:fPr>
                        <m:ctrlPr>
                          <a:rPr lang="zh-CN" altLang="en-US" i="1" dirty="0" smtClean="0">
                            <a:solidFill>
                              <a:srgbClr val="836967"/>
                            </a:solidFill>
                            <a:latin typeface="Cambria Math" panose="02040503050406030204" pitchFamily="18" charset="0"/>
                          </a:rPr>
                        </m:ctrlPr>
                      </m:fPr>
                      <m:num>
                        <m:r>
                          <a:rPr lang="zh-CN" altLang="en-US" i="0" dirty="0" smtClean="0">
                            <a:latin typeface="Cambria Math" panose="02040503050406030204" pitchFamily="18" charset="0"/>
                          </a:rPr>
                          <m:t>1</m:t>
                        </m:r>
                      </m:num>
                      <m:den>
                        <m:r>
                          <a:rPr lang="zh-CN" altLang="en-US" i="0" dirty="0" smtClean="0">
                            <a:latin typeface="Cambria Math" panose="02040503050406030204" pitchFamily="18" charset="0"/>
                          </a:rPr>
                          <m:t>4</m:t>
                        </m:r>
                      </m:den>
                    </m:f>
                    <m:func>
                      <m:funcPr>
                        <m:ctrlPr>
                          <a:rPr lang="zh-CN" altLang="en-US" i="1" dirty="0" smtClean="0">
                            <a:latin typeface="Cambria Math" panose="02040503050406030204" pitchFamily="18" charset="0"/>
                          </a:rPr>
                        </m:ctrlPr>
                      </m:funcPr>
                      <m:fName>
                        <m:sSub>
                          <m:sSubPr>
                            <m:ctrlPr>
                              <a:rPr lang="zh-CN" altLang="en-US" i="1" dirty="0" smtClean="0">
                                <a:solidFill>
                                  <a:srgbClr val="836967"/>
                                </a:solidFill>
                                <a:latin typeface="Cambria Math" panose="02040503050406030204" pitchFamily="18" charset="0"/>
                              </a:rPr>
                            </m:ctrlPr>
                          </m:sSubPr>
                          <m:e>
                            <m:r>
                              <m:rPr>
                                <m:sty m:val="p"/>
                              </m:rPr>
                              <a:rPr lang="zh-CN" altLang="en-US" i="0" dirty="0" smtClean="0">
                                <a:latin typeface="Cambria Math" panose="02040503050406030204" pitchFamily="18" charset="0"/>
                              </a:rPr>
                              <m:t>log</m:t>
                            </m:r>
                          </m:e>
                          <m:sub>
                            <m:r>
                              <a:rPr lang="zh-CN" altLang="en-US" i="0" dirty="0" smtClean="0">
                                <a:latin typeface="Cambria Math" panose="02040503050406030204" pitchFamily="18" charset="0"/>
                              </a:rPr>
                              <m:t>2</m:t>
                            </m:r>
                          </m:sub>
                        </m:sSub>
                      </m:fName>
                      <m:e>
                        <m:f>
                          <m:fPr>
                            <m:ctrlPr>
                              <a:rPr lang="zh-CN" altLang="en-US" i="1" dirty="0" smtClean="0">
                                <a:solidFill>
                                  <a:srgbClr val="836967"/>
                                </a:solidFill>
                                <a:latin typeface="Cambria Math" panose="02040503050406030204" pitchFamily="18" charset="0"/>
                              </a:rPr>
                            </m:ctrlPr>
                          </m:fPr>
                          <m:num>
                            <m:r>
                              <a:rPr lang="zh-CN" altLang="en-US" i="0" dirty="0" smtClean="0">
                                <a:latin typeface="Cambria Math" panose="02040503050406030204" pitchFamily="18" charset="0"/>
                              </a:rPr>
                              <m:t>1</m:t>
                            </m:r>
                          </m:num>
                          <m:den>
                            <m:r>
                              <a:rPr lang="zh-CN" altLang="en-US" i="0" dirty="0" smtClean="0">
                                <a:latin typeface="Cambria Math" panose="02040503050406030204" pitchFamily="18" charset="0"/>
                              </a:rPr>
                              <m:t>4</m:t>
                            </m:r>
                          </m:den>
                        </m:f>
                      </m:e>
                    </m:func>
                  </m:oMath>
                </a14:m>
                <a:r>
                  <a:rPr lang="zh-CN" altLang="en-US" dirty="0"/>
                  <a:t>）</a:t>
                </a:r>
                <a:r>
                  <a:rPr lang="en-US" altLang="zh-CN" dirty="0"/>
                  <a:t>=0.811</a:t>
                </a:r>
              </a:p>
              <a:p>
                <a:r>
                  <a:rPr lang="en-US" altLang="zh-CN" dirty="0"/>
                  <a:t>Ent(</a:t>
                </a:r>
                <a14:m>
                  <m:oMath xmlns:m="http://schemas.openxmlformats.org/officeDocument/2006/math">
                    <m:sSubSup>
                      <m:sSubSupPr>
                        <m:ctrlPr>
                          <a:rPr lang="en-US" altLang="zh-CN" i="1" smtClean="0">
                            <a:solidFill>
                              <a:srgbClr val="836967"/>
                            </a:solidFill>
                            <a:latin typeface="Cambria Math" panose="02040503050406030204" pitchFamily="18" charset="0"/>
                          </a:rPr>
                        </m:ctrlPr>
                      </m:sSubSupPr>
                      <m:e>
                        <m:r>
                          <a:rPr lang="en-US" altLang="zh-CN" i="1" smtClean="0">
                            <a:latin typeface="Cambria Math" panose="02040503050406030204" pitchFamily="18" charset="0"/>
                          </a:rPr>
                          <m:t>𝐷</m:t>
                        </m:r>
                      </m:e>
                      <m:sub>
                        <m:r>
                          <a:rPr lang="en-US" altLang="zh-CN" i="1" smtClean="0">
                            <a:latin typeface="Cambria Math" panose="02040503050406030204" pitchFamily="18" charset="0"/>
                          </a:rPr>
                          <m:t>1</m:t>
                        </m:r>
                      </m:sub>
                      <m:sup>
                        <m:r>
                          <a:rPr lang="zh-CN" altLang="en-US" i="1">
                            <a:latin typeface="Cambria Math" panose="02040503050406030204" pitchFamily="18" charset="0"/>
                          </a:rPr>
                          <m:t>乌黑</m:t>
                        </m:r>
                      </m:sup>
                    </m:sSubSup>
                  </m:oMath>
                </a14:m>
                <a:r>
                  <a:rPr lang="en-US" altLang="zh-CN" dirty="0"/>
                  <a:t>)=-</a:t>
                </a:r>
                <a:r>
                  <a:rPr lang="zh-CN" altLang="en-US" dirty="0"/>
                  <a:t>（</a:t>
                </a:r>
                <a14:m>
                  <m:oMath xmlns:m="http://schemas.openxmlformats.org/officeDocument/2006/math">
                    <m:f>
                      <m:fPr>
                        <m:ctrlPr>
                          <a:rPr lang="zh-CN" altLang="en-US" i="1" dirty="0" smtClean="0">
                            <a:solidFill>
                              <a:srgbClr val="836967"/>
                            </a:solidFill>
                            <a:latin typeface="Cambria Math" panose="02040503050406030204" pitchFamily="18" charset="0"/>
                          </a:rPr>
                        </m:ctrlPr>
                      </m:fPr>
                      <m:num>
                        <m:r>
                          <a:rPr lang="zh-CN" altLang="en-US" dirty="0" smtClean="0">
                            <a:latin typeface="Cambria Math" panose="02040503050406030204" pitchFamily="18" charset="0"/>
                          </a:rPr>
                          <m:t>3</m:t>
                        </m:r>
                      </m:num>
                      <m:den>
                        <m:r>
                          <a:rPr lang="zh-CN" altLang="en-US" i="0" dirty="0" smtClean="0">
                            <a:latin typeface="Cambria Math" panose="02040503050406030204" pitchFamily="18" charset="0"/>
                          </a:rPr>
                          <m:t>4</m:t>
                        </m:r>
                      </m:den>
                    </m:f>
                    <m:func>
                      <m:funcPr>
                        <m:ctrlPr>
                          <a:rPr lang="zh-CN" altLang="en-US" i="1" dirty="0" smtClean="0">
                            <a:latin typeface="Cambria Math" panose="02040503050406030204" pitchFamily="18" charset="0"/>
                          </a:rPr>
                        </m:ctrlPr>
                      </m:funcPr>
                      <m:fName>
                        <m:sSub>
                          <m:sSubPr>
                            <m:ctrlPr>
                              <a:rPr lang="zh-CN" altLang="en-US" i="1" dirty="0" smtClean="0">
                                <a:solidFill>
                                  <a:srgbClr val="836967"/>
                                </a:solidFill>
                                <a:latin typeface="Cambria Math" panose="02040503050406030204" pitchFamily="18" charset="0"/>
                              </a:rPr>
                            </m:ctrlPr>
                          </m:sSubPr>
                          <m:e>
                            <m:r>
                              <m:rPr>
                                <m:sty m:val="p"/>
                              </m:rPr>
                              <a:rPr lang="zh-CN" altLang="en-US" i="0" dirty="0" smtClean="0">
                                <a:latin typeface="Cambria Math" panose="02040503050406030204" pitchFamily="18" charset="0"/>
                              </a:rPr>
                              <m:t>log</m:t>
                            </m:r>
                          </m:e>
                          <m:sub>
                            <m:r>
                              <a:rPr lang="zh-CN" altLang="en-US" i="0" dirty="0" smtClean="0">
                                <a:latin typeface="Cambria Math" panose="02040503050406030204" pitchFamily="18" charset="0"/>
                              </a:rPr>
                              <m:t>2</m:t>
                            </m:r>
                          </m:sub>
                        </m:sSub>
                      </m:fName>
                      <m:e>
                        <m:f>
                          <m:fPr>
                            <m:ctrlPr>
                              <a:rPr lang="zh-CN" altLang="en-US" i="1" dirty="0" smtClean="0">
                                <a:solidFill>
                                  <a:srgbClr val="836967"/>
                                </a:solidFill>
                                <a:latin typeface="Cambria Math" panose="02040503050406030204" pitchFamily="18" charset="0"/>
                              </a:rPr>
                            </m:ctrlPr>
                          </m:fPr>
                          <m:num>
                            <m:r>
                              <a:rPr lang="zh-CN" altLang="en-US" i="0" dirty="0" smtClean="0">
                                <a:latin typeface="Cambria Math" panose="02040503050406030204" pitchFamily="18" charset="0"/>
                              </a:rPr>
                              <m:t>3</m:t>
                            </m:r>
                          </m:num>
                          <m:den>
                            <m:r>
                              <a:rPr lang="zh-CN" altLang="en-US" i="0" dirty="0" smtClean="0">
                                <a:latin typeface="Cambria Math" panose="02040503050406030204" pitchFamily="18" charset="0"/>
                              </a:rPr>
                              <m:t>4</m:t>
                            </m:r>
                          </m:den>
                        </m:f>
                      </m:e>
                    </m:func>
                    <m:r>
                      <a:rPr lang="zh-CN" altLang="en-US" i="0" dirty="0" smtClean="0">
                        <a:latin typeface="Cambria Math" panose="02040503050406030204" pitchFamily="18" charset="0"/>
                      </a:rPr>
                      <m:t>+</m:t>
                    </m:r>
                    <m:f>
                      <m:fPr>
                        <m:ctrlPr>
                          <a:rPr lang="zh-CN" altLang="en-US" i="1" dirty="0" smtClean="0">
                            <a:solidFill>
                              <a:srgbClr val="836967"/>
                            </a:solidFill>
                            <a:latin typeface="Cambria Math" panose="02040503050406030204" pitchFamily="18" charset="0"/>
                          </a:rPr>
                        </m:ctrlPr>
                      </m:fPr>
                      <m:num>
                        <m:r>
                          <a:rPr lang="zh-CN" altLang="en-US" i="0" dirty="0" smtClean="0">
                            <a:latin typeface="Cambria Math" panose="02040503050406030204" pitchFamily="18" charset="0"/>
                          </a:rPr>
                          <m:t>1</m:t>
                        </m:r>
                      </m:num>
                      <m:den>
                        <m:r>
                          <a:rPr lang="zh-CN" altLang="en-US" i="0" dirty="0" smtClean="0">
                            <a:latin typeface="Cambria Math" panose="02040503050406030204" pitchFamily="18" charset="0"/>
                          </a:rPr>
                          <m:t>4</m:t>
                        </m:r>
                      </m:den>
                    </m:f>
                    <m:func>
                      <m:funcPr>
                        <m:ctrlPr>
                          <a:rPr lang="zh-CN" altLang="en-US" i="1" dirty="0" smtClean="0">
                            <a:latin typeface="Cambria Math" panose="02040503050406030204" pitchFamily="18" charset="0"/>
                          </a:rPr>
                        </m:ctrlPr>
                      </m:funcPr>
                      <m:fName>
                        <m:sSub>
                          <m:sSubPr>
                            <m:ctrlPr>
                              <a:rPr lang="zh-CN" altLang="en-US" i="1" dirty="0" smtClean="0">
                                <a:solidFill>
                                  <a:srgbClr val="836967"/>
                                </a:solidFill>
                                <a:latin typeface="Cambria Math" panose="02040503050406030204" pitchFamily="18" charset="0"/>
                              </a:rPr>
                            </m:ctrlPr>
                          </m:sSubPr>
                          <m:e>
                            <m:r>
                              <m:rPr>
                                <m:sty m:val="p"/>
                              </m:rPr>
                              <a:rPr lang="zh-CN" altLang="en-US" i="0" dirty="0" smtClean="0">
                                <a:latin typeface="Cambria Math" panose="02040503050406030204" pitchFamily="18" charset="0"/>
                              </a:rPr>
                              <m:t>log</m:t>
                            </m:r>
                          </m:e>
                          <m:sub>
                            <m:r>
                              <a:rPr lang="zh-CN" altLang="en-US" i="0" dirty="0" smtClean="0">
                                <a:latin typeface="Cambria Math" panose="02040503050406030204" pitchFamily="18" charset="0"/>
                              </a:rPr>
                              <m:t>2</m:t>
                            </m:r>
                          </m:sub>
                        </m:sSub>
                      </m:fName>
                      <m:e>
                        <m:f>
                          <m:fPr>
                            <m:ctrlPr>
                              <a:rPr lang="zh-CN" altLang="en-US" i="1" dirty="0" smtClean="0">
                                <a:solidFill>
                                  <a:srgbClr val="836967"/>
                                </a:solidFill>
                                <a:latin typeface="Cambria Math" panose="02040503050406030204" pitchFamily="18" charset="0"/>
                              </a:rPr>
                            </m:ctrlPr>
                          </m:fPr>
                          <m:num>
                            <m:r>
                              <a:rPr lang="zh-CN" altLang="en-US" i="0" dirty="0" smtClean="0">
                                <a:latin typeface="Cambria Math" panose="02040503050406030204" pitchFamily="18" charset="0"/>
                              </a:rPr>
                              <m:t>1</m:t>
                            </m:r>
                          </m:num>
                          <m:den>
                            <m:r>
                              <a:rPr lang="zh-CN" altLang="en-US" i="0" dirty="0" smtClean="0">
                                <a:latin typeface="Cambria Math" panose="02040503050406030204" pitchFamily="18" charset="0"/>
                              </a:rPr>
                              <m:t>4</m:t>
                            </m:r>
                          </m:den>
                        </m:f>
                      </m:e>
                    </m:func>
                  </m:oMath>
                </a14:m>
                <a:r>
                  <a:rPr lang="zh-CN" altLang="en-US" dirty="0"/>
                  <a:t>）</a:t>
                </a:r>
                <a:r>
                  <a:rPr lang="en-US" altLang="zh-CN" dirty="0"/>
                  <a:t>=0.811</a:t>
                </a:r>
              </a:p>
              <a:p>
                <a:r>
                  <a:rPr lang="en-US" altLang="zh-CN" dirty="0"/>
                  <a:t>Ent(</a:t>
                </a:r>
                <a14:m>
                  <m:oMath xmlns:m="http://schemas.openxmlformats.org/officeDocument/2006/math">
                    <m:sSubSup>
                      <m:sSubSupPr>
                        <m:ctrlPr>
                          <a:rPr lang="en-US" altLang="zh-CN" i="1" smtClean="0">
                            <a:solidFill>
                              <a:srgbClr val="836967"/>
                            </a:solidFill>
                            <a:latin typeface="Cambria Math" panose="02040503050406030204" pitchFamily="18" charset="0"/>
                          </a:rPr>
                        </m:ctrlPr>
                      </m:sSubSupPr>
                      <m:e>
                        <m:r>
                          <a:rPr lang="en-US" altLang="zh-CN" i="1" smtClean="0">
                            <a:latin typeface="Cambria Math" panose="02040503050406030204" pitchFamily="18" charset="0"/>
                          </a:rPr>
                          <m:t>𝐷</m:t>
                        </m:r>
                      </m:e>
                      <m:sub>
                        <m:r>
                          <a:rPr lang="en-US" altLang="zh-CN" i="1" smtClean="0">
                            <a:latin typeface="Cambria Math" panose="02040503050406030204" pitchFamily="18" charset="0"/>
                          </a:rPr>
                          <m:t>1</m:t>
                        </m:r>
                      </m:sub>
                      <m:sup>
                        <m:r>
                          <a:rPr lang="zh-CN" altLang="en-US" i="1">
                            <a:latin typeface="Cambria Math" panose="02040503050406030204" pitchFamily="18" charset="0"/>
                          </a:rPr>
                          <m:t>浅白</m:t>
                        </m:r>
                      </m:sup>
                    </m:sSubSup>
                  </m:oMath>
                </a14:m>
                <a:r>
                  <a:rPr lang="en-US" altLang="zh-CN" dirty="0"/>
                  <a:t>)=-</a:t>
                </a:r>
                <a:r>
                  <a:rPr lang="zh-CN" altLang="en-US" dirty="0"/>
                  <a:t>（</a:t>
                </a:r>
                <a14:m>
                  <m:oMath xmlns:m="http://schemas.openxmlformats.org/officeDocument/2006/math">
                    <m:f>
                      <m:fPr>
                        <m:ctrlPr>
                          <a:rPr lang="zh-CN" altLang="en-US" i="1" dirty="0" smtClean="0">
                            <a:solidFill>
                              <a:srgbClr val="836967"/>
                            </a:solidFill>
                            <a:latin typeface="Cambria Math" panose="02040503050406030204" pitchFamily="18" charset="0"/>
                          </a:rPr>
                        </m:ctrlPr>
                      </m:fPr>
                      <m:num>
                        <m:r>
                          <a:rPr lang="en-US" altLang="zh-CN" b="0" i="1" dirty="0" smtClean="0">
                            <a:solidFill>
                              <a:srgbClr val="836967"/>
                            </a:solidFill>
                            <a:latin typeface="Cambria Math" panose="02040503050406030204" pitchFamily="18" charset="0"/>
                          </a:rPr>
                          <m:t>1</m:t>
                        </m:r>
                      </m:num>
                      <m:den>
                        <m:r>
                          <a:rPr lang="en-US" altLang="zh-CN" b="0" i="1" dirty="0" smtClean="0">
                            <a:latin typeface="Cambria Math" panose="02040503050406030204" pitchFamily="18" charset="0"/>
                          </a:rPr>
                          <m:t>1</m:t>
                        </m:r>
                      </m:den>
                    </m:f>
                    <m:func>
                      <m:funcPr>
                        <m:ctrlPr>
                          <a:rPr lang="zh-CN" altLang="en-US" i="1" dirty="0" smtClean="0">
                            <a:latin typeface="Cambria Math" panose="02040503050406030204" pitchFamily="18" charset="0"/>
                          </a:rPr>
                        </m:ctrlPr>
                      </m:funcPr>
                      <m:fName>
                        <m:sSub>
                          <m:sSubPr>
                            <m:ctrlPr>
                              <a:rPr lang="zh-CN" altLang="en-US" i="1" dirty="0" smtClean="0">
                                <a:solidFill>
                                  <a:srgbClr val="836967"/>
                                </a:solidFill>
                                <a:latin typeface="Cambria Math" panose="02040503050406030204" pitchFamily="18" charset="0"/>
                              </a:rPr>
                            </m:ctrlPr>
                          </m:sSubPr>
                          <m:e>
                            <m:r>
                              <m:rPr>
                                <m:sty m:val="p"/>
                              </m:rPr>
                              <a:rPr lang="zh-CN" altLang="en-US" i="0" dirty="0" smtClean="0">
                                <a:latin typeface="Cambria Math" panose="02040503050406030204" pitchFamily="18" charset="0"/>
                              </a:rPr>
                              <m:t>log</m:t>
                            </m:r>
                          </m:e>
                          <m:sub>
                            <m:r>
                              <a:rPr lang="zh-CN" altLang="en-US" i="0" dirty="0" smtClean="0">
                                <a:latin typeface="Cambria Math" panose="02040503050406030204" pitchFamily="18" charset="0"/>
                              </a:rPr>
                              <m:t>2</m:t>
                            </m:r>
                          </m:sub>
                        </m:sSub>
                      </m:fName>
                      <m:e>
                        <m:f>
                          <m:fPr>
                            <m:ctrlPr>
                              <a:rPr lang="zh-CN" altLang="en-US" i="1" dirty="0" smtClean="0">
                                <a:solidFill>
                                  <a:srgbClr val="836967"/>
                                </a:solidFill>
                                <a:latin typeface="Cambria Math" panose="02040503050406030204" pitchFamily="18" charset="0"/>
                              </a:rPr>
                            </m:ctrlPr>
                          </m:fPr>
                          <m:num>
                            <m:r>
                              <a:rPr lang="en-US" altLang="zh-CN" b="0" i="0" dirty="0" smtClean="0">
                                <a:solidFill>
                                  <a:srgbClr val="836967"/>
                                </a:solidFill>
                                <a:latin typeface="Cambria Math" panose="02040503050406030204" pitchFamily="18" charset="0"/>
                              </a:rPr>
                              <m:t>1</m:t>
                            </m:r>
                          </m:num>
                          <m:den>
                            <m:r>
                              <a:rPr lang="en-US" altLang="zh-CN" b="0" i="0" dirty="0" smtClean="0">
                                <a:latin typeface="Cambria Math" panose="02040503050406030204" pitchFamily="18" charset="0"/>
                              </a:rPr>
                              <m:t>1</m:t>
                            </m:r>
                          </m:den>
                        </m:f>
                      </m:e>
                    </m:func>
                    <m:r>
                      <a:rPr lang="zh-CN" altLang="en-US" i="0" dirty="0" smtClean="0">
                        <a:latin typeface="Cambria Math" panose="02040503050406030204" pitchFamily="18" charset="0"/>
                      </a:rPr>
                      <m:t>+</m:t>
                    </m:r>
                    <m:r>
                      <a:rPr lang="en-US" altLang="zh-CN" b="0" i="1" dirty="0" smtClean="0">
                        <a:solidFill>
                          <a:srgbClr val="836967"/>
                        </a:solidFill>
                        <a:latin typeface="Cambria Math" panose="02040503050406030204" pitchFamily="18" charset="0"/>
                      </a:rPr>
                      <m:t>0</m:t>
                    </m:r>
                  </m:oMath>
                </a14:m>
                <a:r>
                  <a:rPr lang="zh-CN" altLang="en-US" dirty="0"/>
                  <a:t>）</a:t>
                </a:r>
                <a:r>
                  <a:rPr lang="en-US" altLang="zh-CN" dirty="0"/>
                  <a:t>=0</a:t>
                </a:r>
              </a:p>
              <a:p>
                <a:endParaRPr lang="en-US" altLang="zh-CN" dirty="0"/>
              </a:p>
              <a:p>
                <a:r>
                  <a:rPr lang="en-US" altLang="zh-CN" dirty="0"/>
                  <a:t>Gain(</a:t>
                </a:r>
                <a14:m>
                  <m:oMath xmlns:m="http://schemas.openxmlformats.org/officeDocument/2006/math">
                    <m:sSup>
                      <m:sSupPr>
                        <m:ctrlPr>
                          <a:rPr lang="en-US" altLang="zh-CN" i="1" smtClean="0">
                            <a:solidFill>
                              <a:srgbClr val="836967"/>
                            </a:solidFill>
                            <a:latin typeface="Cambria Math" panose="02040503050406030204" pitchFamily="18" charset="0"/>
                          </a:rPr>
                        </m:ctrlPr>
                      </m:sSupPr>
                      <m:e>
                        <m:r>
                          <a:rPr lang="en-US" altLang="zh-CN" i="1" smtClean="0">
                            <a:latin typeface="Cambria Math" panose="02040503050406030204" pitchFamily="18" charset="0"/>
                          </a:rPr>
                          <m:t>𝐷</m:t>
                        </m:r>
                      </m:e>
                      <m:sup>
                        <m:r>
                          <a:rPr lang="en-US" altLang="zh-CN" i="1" smtClean="0">
                            <a:latin typeface="Cambria Math" panose="02040503050406030204" pitchFamily="18" charset="0"/>
                          </a:rPr>
                          <m:t>1</m:t>
                        </m:r>
                      </m:sup>
                    </m:sSup>
                  </m:oMath>
                </a14:m>
                <a:r>
                  <a:rPr lang="en-US" altLang="zh-CN" dirty="0"/>
                  <a:t>,</a:t>
                </a:r>
                <a:r>
                  <a:rPr lang="en-US" altLang="zh-CN" dirty="0">
                    <a:solidFill>
                      <a:srgbClr val="836967"/>
                    </a:solidFill>
                  </a:rPr>
                  <a:t> </a:t>
                </a:r>
                <a:r>
                  <a:rPr lang="zh-CN" altLang="en-US" b="1" dirty="0"/>
                  <a:t>色泽</a:t>
                </a:r>
                <a:r>
                  <a:rPr lang="zh-CN" altLang="en-US" dirty="0">
                    <a:solidFill>
                      <a:srgbClr val="836967"/>
                    </a:solidFill>
                  </a:rPr>
                  <a:t>）</a:t>
                </a:r>
                <a:r>
                  <a:rPr lang="en-US" altLang="zh-CN" dirty="0">
                    <a:solidFill>
                      <a:schemeClr val="tx1"/>
                    </a:solidFill>
                  </a:rPr>
                  <a:t>=Ent(</a:t>
                </a:r>
                <a14:m>
                  <m:oMath xmlns:m="http://schemas.openxmlformats.org/officeDocument/2006/math">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𝐷</m:t>
                        </m:r>
                      </m:e>
                      <m:sup>
                        <m:r>
                          <a:rPr lang="en-US" altLang="zh-CN" i="1">
                            <a:solidFill>
                              <a:schemeClr val="tx1"/>
                            </a:solidFill>
                            <a:latin typeface="Cambria Math" panose="02040503050406030204" pitchFamily="18" charset="0"/>
                          </a:rPr>
                          <m:t>1</m:t>
                        </m:r>
                      </m:sup>
                    </m:sSup>
                  </m:oMath>
                </a14:m>
                <a:r>
                  <a:rPr lang="en-US" altLang="zh-CN" dirty="0">
                    <a:solidFill>
                      <a:schemeClr val="tx1"/>
                    </a:solidFill>
                  </a:rPr>
                  <a:t>)-(</a:t>
                </a:r>
                <a14:m>
                  <m:oMath xmlns:m="http://schemas.openxmlformats.org/officeDocument/2006/math">
                    <m:f>
                      <m:fPr>
                        <m:ctrlPr>
                          <a:rPr lang="en-US" altLang="zh-CN" i="1" dirty="0" smtClean="0">
                            <a:solidFill>
                              <a:schemeClr val="tx1"/>
                            </a:solidFill>
                            <a:latin typeface="Cambria Math" panose="02040503050406030204" pitchFamily="18" charset="0"/>
                          </a:rPr>
                        </m:ctrlPr>
                      </m:fPr>
                      <m:num>
                        <m:r>
                          <a:rPr lang="en-US" altLang="zh-CN" i="1" dirty="0" smtClean="0">
                            <a:solidFill>
                              <a:schemeClr val="tx1"/>
                            </a:solidFill>
                            <a:latin typeface="Cambria Math" panose="02040503050406030204" pitchFamily="18" charset="0"/>
                          </a:rPr>
                          <m:t>4</m:t>
                        </m:r>
                      </m:num>
                      <m:den>
                        <m:r>
                          <a:rPr lang="en-US" altLang="zh-CN" i="1" dirty="0" smtClean="0">
                            <a:solidFill>
                              <a:schemeClr val="tx1"/>
                            </a:solidFill>
                            <a:latin typeface="Cambria Math" panose="02040503050406030204" pitchFamily="18" charset="0"/>
                          </a:rPr>
                          <m:t>9</m:t>
                        </m:r>
                      </m:den>
                    </m:f>
                    <m:r>
                      <a:rPr lang="en-US" altLang="zh-CN" i="1" dirty="0" smtClean="0">
                        <a:solidFill>
                          <a:schemeClr val="tx1"/>
                        </a:solidFill>
                        <a:latin typeface="Cambria Math" panose="02040503050406030204" pitchFamily="18" charset="0"/>
                        <a:ea typeface="Cambria Math" panose="02040503050406030204" pitchFamily="18" charset="0"/>
                      </a:rPr>
                      <m:t>×</m:t>
                    </m:r>
                  </m:oMath>
                </a14:m>
                <a:r>
                  <a:rPr lang="en-US" altLang="zh-CN" dirty="0"/>
                  <a:t> Ent(</a:t>
                </a:r>
                <a14:m>
                  <m:oMath xmlns:m="http://schemas.openxmlformats.org/officeDocument/2006/math">
                    <m:sSubSup>
                      <m:sSubSupPr>
                        <m:ctrlPr>
                          <a:rPr lang="en-US" altLang="zh-CN" i="1">
                            <a:solidFill>
                              <a:srgbClr val="836967"/>
                            </a:solidFill>
                            <a:latin typeface="Cambria Math" panose="02040503050406030204" pitchFamily="18" charset="0"/>
                          </a:rPr>
                        </m:ctrlPr>
                      </m:sSubSupPr>
                      <m:e>
                        <m:r>
                          <a:rPr lang="en-US" altLang="zh-CN" i="1">
                            <a:latin typeface="Cambria Math" panose="02040503050406030204" pitchFamily="18" charset="0"/>
                          </a:rPr>
                          <m:t>𝐷</m:t>
                        </m:r>
                      </m:e>
                      <m:sub>
                        <m:r>
                          <a:rPr lang="en-US" altLang="zh-CN" i="1">
                            <a:latin typeface="Cambria Math" panose="02040503050406030204" pitchFamily="18" charset="0"/>
                          </a:rPr>
                          <m:t>1</m:t>
                        </m:r>
                      </m:sub>
                      <m:sup>
                        <m:r>
                          <a:rPr lang="zh-CN" altLang="en-US" i="1">
                            <a:latin typeface="Cambria Math" panose="02040503050406030204" pitchFamily="18" charset="0"/>
                          </a:rPr>
                          <m:t>青绿</m:t>
                        </m:r>
                      </m:sup>
                    </m:sSubSup>
                  </m:oMath>
                </a14:m>
                <a:r>
                  <a:rPr lang="en-US" altLang="zh-CN" dirty="0"/>
                  <a:t>)+ </a:t>
                </a:r>
                <a14:m>
                  <m:oMath xmlns:m="http://schemas.openxmlformats.org/officeDocument/2006/math">
                    <m:f>
                      <m:fPr>
                        <m:ctrlPr>
                          <a:rPr lang="en-US" altLang="zh-CN" i="1" dirty="0">
                            <a:latin typeface="Cambria Math" panose="02040503050406030204" pitchFamily="18" charset="0"/>
                          </a:rPr>
                        </m:ctrlPr>
                      </m:fPr>
                      <m:num>
                        <m:r>
                          <a:rPr lang="en-US" altLang="zh-CN" i="1" dirty="0">
                            <a:latin typeface="Cambria Math" panose="02040503050406030204" pitchFamily="18" charset="0"/>
                          </a:rPr>
                          <m:t>4</m:t>
                        </m:r>
                      </m:num>
                      <m:den>
                        <m:r>
                          <a:rPr lang="en-US" altLang="zh-CN" i="1" dirty="0">
                            <a:latin typeface="Cambria Math" panose="02040503050406030204" pitchFamily="18" charset="0"/>
                          </a:rPr>
                          <m:t>9</m:t>
                        </m:r>
                      </m:den>
                    </m:f>
                    <m:r>
                      <a:rPr lang="en-US" altLang="zh-CN" i="1" dirty="0">
                        <a:latin typeface="Cambria Math" panose="02040503050406030204" pitchFamily="18" charset="0"/>
                        <a:ea typeface="Cambria Math" panose="02040503050406030204" pitchFamily="18" charset="0"/>
                      </a:rPr>
                      <m:t>×</m:t>
                    </m:r>
                  </m:oMath>
                </a14:m>
                <a:r>
                  <a:rPr lang="en-US" altLang="zh-CN" dirty="0"/>
                  <a:t> Ent(</a:t>
                </a:r>
                <a14:m>
                  <m:oMath xmlns:m="http://schemas.openxmlformats.org/officeDocument/2006/math">
                    <m:sSubSup>
                      <m:sSubSupPr>
                        <m:ctrlPr>
                          <a:rPr lang="en-US" altLang="zh-CN" i="1">
                            <a:solidFill>
                              <a:srgbClr val="836967"/>
                            </a:solidFill>
                            <a:latin typeface="Cambria Math" panose="02040503050406030204" pitchFamily="18" charset="0"/>
                          </a:rPr>
                        </m:ctrlPr>
                      </m:sSubSupPr>
                      <m:e>
                        <m:r>
                          <a:rPr lang="en-US" altLang="zh-CN" i="1">
                            <a:latin typeface="Cambria Math" panose="02040503050406030204" pitchFamily="18" charset="0"/>
                          </a:rPr>
                          <m:t>𝐷</m:t>
                        </m:r>
                      </m:e>
                      <m:sub>
                        <m:r>
                          <a:rPr lang="en-US" altLang="zh-CN" i="1">
                            <a:latin typeface="Cambria Math" panose="02040503050406030204" pitchFamily="18" charset="0"/>
                          </a:rPr>
                          <m:t>1</m:t>
                        </m:r>
                      </m:sub>
                      <m:sup>
                        <m:r>
                          <a:rPr lang="zh-CN" altLang="en-US" i="1">
                            <a:latin typeface="Cambria Math" panose="02040503050406030204" pitchFamily="18" charset="0"/>
                          </a:rPr>
                          <m:t>青绿</m:t>
                        </m:r>
                      </m:sup>
                    </m:sSubSup>
                  </m:oMath>
                </a14:m>
                <a:r>
                  <a:rPr lang="en-US" altLang="zh-CN" dirty="0"/>
                  <a:t>)+0)</a:t>
                </a:r>
              </a:p>
              <a:p>
                <a:r>
                  <a:rPr lang="en-US" altLang="zh-CN" dirty="0"/>
                  <a:t>                      =0.043</a:t>
                </a:r>
                <a:endParaRPr lang="zh-CN" altLang="en-US" dirty="0"/>
              </a:p>
            </p:txBody>
          </p:sp>
        </mc:Choice>
        <mc:Fallback xmlns="">
          <p:sp>
            <p:nvSpPr>
              <p:cNvPr id="20" name="文本框 19">
                <a:extLst>
                  <a:ext uri="{FF2B5EF4-FFF2-40B4-BE49-F238E27FC236}">
                    <a16:creationId xmlns:a16="http://schemas.microsoft.com/office/drawing/2014/main" id="{7CCED7D0-C1DA-F3D1-4D44-CCB24BC60478}"/>
                  </a:ext>
                </a:extLst>
              </p:cNvPr>
              <p:cNvSpPr txBox="1">
                <a:spLocks noRot="1" noChangeAspect="1" noMove="1" noResize="1" noEditPoints="1" noAdjustHandles="1" noChangeArrowheads="1" noChangeShapeType="1" noTextEdit="1"/>
              </p:cNvSpPr>
              <p:nvPr/>
            </p:nvSpPr>
            <p:spPr>
              <a:xfrm>
                <a:off x="764005" y="2286789"/>
                <a:ext cx="7615989" cy="3975897"/>
              </a:xfrm>
              <a:prstGeom prst="rect">
                <a:avLst/>
              </a:prstGeom>
              <a:blipFill>
                <a:blip r:embed="rId3"/>
                <a:stretch>
                  <a:fillRect l="-640" b="-15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BB84C76-B908-13EE-B7DE-FB6FC34345EE}"/>
                  </a:ext>
                </a:extLst>
              </p:cNvPr>
              <p:cNvSpPr txBox="1"/>
              <p:nvPr/>
            </p:nvSpPr>
            <p:spPr>
              <a:xfrm>
                <a:off x="560312" y="1211481"/>
                <a:ext cx="625642" cy="375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C00000"/>
                              </a:solidFill>
                              <a:latin typeface="Cambria Math" panose="02040503050406030204" pitchFamily="18" charset="0"/>
                            </a:rPr>
                          </m:ctrlPr>
                        </m:sSupPr>
                        <m:e>
                          <m:r>
                            <a:rPr lang="en-US" altLang="zh-CN" b="1" i="1" smtClean="0">
                              <a:solidFill>
                                <a:srgbClr val="C00000"/>
                              </a:solidFill>
                              <a:latin typeface="Cambria Math" panose="02040503050406030204" pitchFamily="18" charset="0"/>
                            </a:rPr>
                            <m:t>𝑫</m:t>
                          </m:r>
                        </m:e>
                        <m:sup>
                          <m:r>
                            <a:rPr lang="en-US" altLang="zh-CN" b="1" i="1" smtClean="0">
                              <a:solidFill>
                                <a:srgbClr val="C00000"/>
                              </a:solidFill>
                              <a:latin typeface="Cambria Math" panose="02040503050406030204" pitchFamily="18" charset="0"/>
                            </a:rPr>
                            <m:t>𝟏</m:t>
                          </m:r>
                        </m:sup>
                      </m:sSup>
                    </m:oMath>
                  </m:oMathPara>
                </a14:m>
                <a:endParaRPr lang="zh-CN" altLang="en-US" b="1" dirty="0">
                  <a:solidFill>
                    <a:srgbClr val="C00000"/>
                  </a:solidFill>
                </a:endParaRPr>
              </a:p>
            </p:txBody>
          </p:sp>
        </mc:Choice>
        <mc:Fallback xmlns="">
          <p:sp>
            <p:nvSpPr>
              <p:cNvPr id="22" name="文本框 21">
                <a:extLst>
                  <a:ext uri="{FF2B5EF4-FFF2-40B4-BE49-F238E27FC236}">
                    <a16:creationId xmlns:a16="http://schemas.microsoft.com/office/drawing/2014/main" id="{6BB84C76-B908-13EE-B7DE-FB6FC34345EE}"/>
                  </a:ext>
                </a:extLst>
              </p:cNvPr>
              <p:cNvSpPr txBox="1">
                <a:spLocks noRot="1" noChangeAspect="1" noMove="1" noResize="1" noEditPoints="1" noAdjustHandles="1" noChangeArrowheads="1" noChangeShapeType="1" noTextEdit="1"/>
              </p:cNvSpPr>
              <p:nvPr/>
            </p:nvSpPr>
            <p:spPr>
              <a:xfrm>
                <a:off x="560312" y="1211481"/>
                <a:ext cx="625642" cy="37555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B3B8D69-17C3-4054-C35C-9E42417584CD}"/>
                  </a:ext>
                </a:extLst>
              </p:cNvPr>
              <p:cNvSpPr txBox="1"/>
              <p:nvPr/>
            </p:nvSpPr>
            <p:spPr>
              <a:xfrm>
                <a:off x="4145254" y="1548125"/>
                <a:ext cx="853492" cy="375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C00000"/>
                              </a:solidFill>
                              <a:latin typeface="Cambria Math" panose="02040503050406030204" pitchFamily="18" charset="0"/>
                            </a:rPr>
                          </m:ctrlPr>
                        </m:sSupPr>
                        <m:e>
                          <m:r>
                            <a:rPr lang="en-US" altLang="zh-CN" b="1" i="1">
                              <a:solidFill>
                                <a:srgbClr val="C00000"/>
                              </a:solidFill>
                              <a:latin typeface="Cambria Math" panose="02040503050406030204" pitchFamily="18" charset="0"/>
                            </a:rPr>
                            <m:t>𝑫</m:t>
                          </m:r>
                        </m:e>
                        <m:sup>
                          <m:r>
                            <a:rPr lang="en-US" altLang="zh-CN" b="1" i="1" smtClean="0">
                              <a:solidFill>
                                <a:srgbClr val="C00000"/>
                              </a:solidFill>
                              <a:latin typeface="Cambria Math" panose="02040503050406030204" pitchFamily="18" charset="0"/>
                            </a:rPr>
                            <m:t>𝟐</m:t>
                          </m:r>
                        </m:sup>
                      </m:sSup>
                    </m:oMath>
                  </m:oMathPara>
                </a14:m>
                <a:endParaRPr lang="zh-CN" altLang="en-US" b="1" dirty="0">
                  <a:solidFill>
                    <a:srgbClr val="C00000"/>
                  </a:solidFill>
                </a:endParaRPr>
              </a:p>
            </p:txBody>
          </p:sp>
        </mc:Choice>
        <mc:Fallback xmlns="">
          <p:sp>
            <p:nvSpPr>
              <p:cNvPr id="24" name="文本框 23">
                <a:extLst>
                  <a:ext uri="{FF2B5EF4-FFF2-40B4-BE49-F238E27FC236}">
                    <a16:creationId xmlns:a16="http://schemas.microsoft.com/office/drawing/2014/main" id="{DB3B8D69-17C3-4054-C35C-9E42417584CD}"/>
                  </a:ext>
                </a:extLst>
              </p:cNvPr>
              <p:cNvSpPr txBox="1">
                <a:spLocks noRot="1" noChangeAspect="1" noMove="1" noResize="1" noEditPoints="1" noAdjustHandles="1" noChangeArrowheads="1" noChangeShapeType="1" noTextEdit="1"/>
              </p:cNvSpPr>
              <p:nvPr/>
            </p:nvSpPr>
            <p:spPr>
              <a:xfrm>
                <a:off x="4145254" y="1548125"/>
                <a:ext cx="853492" cy="37555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8F014294-51DC-3C74-7270-33254E327ECE}"/>
                  </a:ext>
                </a:extLst>
              </p:cNvPr>
              <p:cNvSpPr txBox="1"/>
              <p:nvPr/>
            </p:nvSpPr>
            <p:spPr>
              <a:xfrm>
                <a:off x="6310284" y="1489553"/>
                <a:ext cx="536784" cy="375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C00000"/>
                              </a:solidFill>
                              <a:latin typeface="Cambria Math" panose="02040503050406030204" pitchFamily="18" charset="0"/>
                            </a:rPr>
                          </m:ctrlPr>
                        </m:sSupPr>
                        <m:e>
                          <m:r>
                            <a:rPr lang="en-US" altLang="zh-CN" b="1" i="1">
                              <a:solidFill>
                                <a:srgbClr val="C00000"/>
                              </a:solidFill>
                              <a:latin typeface="Cambria Math" panose="02040503050406030204" pitchFamily="18" charset="0"/>
                            </a:rPr>
                            <m:t>𝑫</m:t>
                          </m:r>
                        </m:e>
                        <m:sup>
                          <m:r>
                            <a:rPr lang="en-US" altLang="zh-CN" b="1" i="1" smtClean="0">
                              <a:solidFill>
                                <a:srgbClr val="C00000"/>
                              </a:solidFill>
                              <a:latin typeface="Cambria Math" panose="02040503050406030204" pitchFamily="18" charset="0"/>
                            </a:rPr>
                            <m:t>𝟑</m:t>
                          </m:r>
                        </m:sup>
                      </m:sSup>
                    </m:oMath>
                  </m:oMathPara>
                </a14:m>
                <a:endParaRPr lang="zh-CN" altLang="en-US" b="1" dirty="0">
                  <a:solidFill>
                    <a:srgbClr val="C00000"/>
                  </a:solidFill>
                </a:endParaRPr>
              </a:p>
            </p:txBody>
          </p:sp>
        </mc:Choice>
        <mc:Fallback xmlns="">
          <p:sp>
            <p:nvSpPr>
              <p:cNvPr id="26" name="文本框 25">
                <a:extLst>
                  <a:ext uri="{FF2B5EF4-FFF2-40B4-BE49-F238E27FC236}">
                    <a16:creationId xmlns:a16="http://schemas.microsoft.com/office/drawing/2014/main" id="{8F014294-51DC-3C74-7270-33254E327ECE}"/>
                  </a:ext>
                </a:extLst>
              </p:cNvPr>
              <p:cNvSpPr txBox="1">
                <a:spLocks noRot="1" noChangeAspect="1" noMove="1" noResize="1" noEditPoints="1" noAdjustHandles="1" noChangeArrowheads="1" noChangeShapeType="1" noTextEdit="1"/>
              </p:cNvSpPr>
              <p:nvPr/>
            </p:nvSpPr>
            <p:spPr>
              <a:xfrm>
                <a:off x="6310284" y="1489553"/>
                <a:ext cx="536784" cy="37555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BA289EA4-9BDA-F4AB-B68C-79EDBA145FB9}"/>
                  </a:ext>
                </a:extLst>
              </p:cNvPr>
              <p:cNvSpPr txBox="1"/>
              <p:nvPr/>
            </p:nvSpPr>
            <p:spPr>
              <a:xfrm>
                <a:off x="5477748" y="3429000"/>
                <a:ext cx="3401558" cy="1631216"/>
              </a:xfrm>
              <a:prstGeom prst="rect">
                <a:avLst/>
              </a:prstGeom>
              <a:solidFill>
                <a:schemeClr val="accent6">
                  <a:lumMod val="90000"/>
                  <a:lumOff val="10000"/>
                </a:schemeClr>
              </a:solidFill>
            </p:spPr>
            <p:txBody>
              <a:bodyPr wrap="square">
                <a:spAutoFit/>
              </a:bodyPr>
              <a:lstStyle/>
              <a:p>
                <a:r>
                  <a:rPr lang="en-US" altLang="zh-CN" sz="2000" dirty="0">
                    <a:solidFill>
                      <a:schemeClr val="bg2"/>
                    </a:solidFill>
                  </a:rPr>
                  <a:t>Gain(</a:t>
                </a:r>
                <a14:m>
                  <m:oMath xmlns:m="http://schemas.openxmlformats.org/officeDocument/2006/math">
                    <m:sSup>
                      <m:sSupPr>
                        <m:ctrlPr>
                          <a:rPr lang="en-US" altLang="zh-CN" sz="2000" i="1" smtClean="0">
                            <a:solidFill>
                              <a:schemeClr val="bg2"/>
                            </a:solidFill>
                            <a:latin typeface="Cambria Math" panose="02040503050406030204" pitchFamily="18" charset="0"/>
                          </a:rPr>
                        </m:ctrlPr>
                      </m:sSupPr>
                      <m:e>
                        <m:r>
                          <a:rPr lang="en-US" altLang="zh-CN" sz="2000" i="1" smtClean="0">
                            <a:solidFill>
                              <a:schemeClr val="bg2"/>
                            </a:solidFill>
                            <a:latin typeface="Cambria Math" panose="02040503050406030204" pitchFamily="18" charset="0"/>
                          </a:rPr>
                          <m:t>𝐷</m:t>
                        </m:r>
                      </m:e>
                      <m:sup>
                        <m:r>
                          <a:rPr lang="en-US" altLang="zh-CN" sz="2000" i="1" smtClean="0">
                            <a:solidFill>
                              <a:schemeClr val="bg2"/>
                            </a:solidFill>
                            <a:latin typeface="Cambria Math" panose="02040503050406030204" pitchFamily="18" charset="0"/>
                          </a:rPr>
                          <m:t>1</m:t>
                        </m:r>
                      </m:sup>
                    </m:sSup>
                  </m:oMath>
                </a14:m>
                <a:r>
                  <a:rPr lang="en-US" altLang="zh-CN" sz="2000" dirty="0">
                    <a:solidFill>
                      <a:schemeClr val="bg2"/>
                    </a:solidFill>
                  </a:rPr>
                  <a:t>, </a:t>
                </a:r>
                <a:r>
                  <a:rPr lang="zh-CN" altLang="en-US" sz="2000" b="1" dirty="0">
                    <a:solidFill>
                      <a:schemeClr val="bg2"/>
                    </a:solidFill>
                  </a:rPr>
                  <a:t>色泽</a:t>
                </a:r>
                <a:r>
                  <a:rPr lang="zh-CN" altLang="en-US" sz="2000" dirty="0">
                    <a:solidFill>
                      <a:schemeClr val="bg2"/>
                    </a:solidFill>
                  </a:rPr>
                  <a:t>）</a:t>
                </a:r>
                <a:r>
                  <a:rPr lang="en-US" altLang="zh-CN" sz="2000" dirty="0">
                    <a:solidFill>
                      <a:schemeClr val="bg2"/>
                    </a:solidFill>
                  </a:rPr>
                  <a:t>=0.043</a:t>
                </a:r>
              </a:p>
              <a:p>
                <a:r>
                  <a:rPr lang="en-US" altLang="zh-CN" sz="2000" dirty="0">
                    <a:solidFill>
                      <a:srgbClr val="FFFF00"/>
                    </a:solidFill>
                  </a:rPr>
                  <a:t>Gain(</a:t>
                </a:r>
                <a14:m>
                  <m:oMath xmlns:m="http://schemas.openxmlformats.org/officeDocument/2006/math">
                    <m:sSup>
                      <m:sSupPr>
                        <m:ctrlPr>
                          <a:rPr lang="en-US" altLang="zh-CN" sz="2000" i="1" smtClean="0">
                            <a:solidFill>
                              <a:srgbClr val="FFFF00"/>
                            </a:solidFill>
                            <a:latin typeface="Cambria Math" panose="02040503050406030204" pitchFamily="18" charset="0"/>
                          </a:rPr>
                        </m:ctrlPr>
                      </m:sSupPr>
                      <m:e>
                        <m:r>
                          <a:rPr lang="en-US" altLang="zh-CN" sz="2000" i="1" smtClean="0">
                            <a:solidFill>
                              <a:srgbClr val="FFFF00"/>
                            </a:solidFill>
                            <a:latin typeface="Cambria Math" panose="02040503050406030204" pitchFamily="18" charset="0"/>
                          </a:rPr>
                          <m:t>𝐷</m:t>
                        </m:r>
                      </m:e>
                      <m:sup>
                        <m:r>
                          <a:rPr lang="en-US" altLang="zh-CN" sz="2000" i="1" smtClean="0">
                            <a:solidFill>
                              <a:srgbClr val="FFFF00"/>
                            </a:solidFill>
                            <a:latin typeface="Cambria Math" panose="02040503050406030204" pitchFamily="18" charset="0"/>
                          </a:rPr>
                          <m:t>1</m:t>
                        </m:r>
                      </m:sup>
                    </m:sSup>
                  </m:oMath>
                </a14:m>
                <a:r>
                  <a:rPr lang="en-US" altLang="zh-CN" sz="2000" dirty="0">
                    <a:solidFill>
                      <a:srgbClr val="FFFF00"/>
                    </a:solidFill>
                  </a:rPr>
                  <a:t>, </a:t>
                </a:r>
                <a:r>
                  <a:rPr lang="zh-CN" altLang="en-US" sz="2000" b="1" dirty="0">
                    <a:solidFill>
                      <a:srgbClr val="FFFF00"/>
                    </a:solidFill>
                  </a:rPr>
                  <a:t>根蒂</a:t>
                </a:r>
                <a:r>
                  <a:rPr lang="zh-CN" altLang="en-US" sz="2000" dirty="0">
                    <a:solidFill>
                      <a:srgbClr val="FFFF00"/>
                    </a:solidFill>
                  </a:rPr>
                  <a:t>）</a:t>
                </a:r>
                <a:r>
                  <a:rPr lang="en-US" altLang="zh-CN" sz="2000" dirty="0">
                    <a:solidFill>
                      <a:srgbClr val="FFFF00"/>
                    </a:solidFill>
                  </a:rPr>
                  <a:t>=0.458</a:t>
                </a:r>
              </a:p>
              <a:p>
                <a:r>
                  <a:rPr lang="en-US" altLang="zh-CN" sz="2000" dirty="0">
                    <a:solidFill>
                      <a:schemeClr val="bg2"/>
                    </a:solidFill>
                  </a:rPr>
                  <a:t>Gain(</a:t>
                </a:r>
                <a14:m>
                  <m:oMath xmlns:m="http://schemas.openxmlformats.org/officeDocument/2006/math">
                    <m:sSup>
                      <m:sSupPr>
                        <m:ctrlPr>
                          <a:rPr lang="en-US" altLang="zh-CN" sz="2000" i="1" smtClean="0">
                            <a:solidFill>
                              <a:schemeClr val="bg2"/>
                            </a:solidFill>
                            <a:latin typeface="Cambria Math" panose="02040503050406030204" pitchFamily="18" charset="0"/>
                          </a:rPr>
                        </m:ctrlPr>
                      </m:sSupPr>
                      <m:e>
                        <m:r>
                          <a:rPr lang="en-US" altLang="zh-CN" sz="2000" i="1" smtClean="0">
                            <a:solidFill>
                              <a:schemeClr val="bg2"/>
                            </a:solidFill>
                            <a:latin typeface="Cambria Math" panose="02040503050406030204" pitchFamily="18" charset="0"/>
                          </a:rPr>
                          <m:t>𝐷</m:t>
                        </m:r>
                      </m:e>
                      <m:sup>
                        <m:r>
                          <a:rPr lang="en-US" altLang="zh-CN" sz="2000" i="1" smtClean="0">
                            <a:solidFill>
                              <a:schemeClr val="bg2"/>
                            </a:solidFill>
                            <a:latin typeface="Cambria Math" panose="02040503050406030204" pitchFamily="18" charset="0"/>
                          </a:rPr>
                          <m:t>1</m:t>
                        </m:r>
                      </m:sup>
                    </m:sSup>
                  </m:oMath>
                </a14:m>
                <a:r>
                  <a:rPr lang="en-US" altLang="zh-CN" sz="2000" dirty="0">
                    <a:solidFill>
                      <a:schemeClr val="bg2"/>
                    </a:solidFill>
                  </a:rPr>
                  <a:t>, </a:t>
                </a:r>
                <a:r>
                  <a:rPr lang="zh-CN" altLang="en-US" sz="2000" b="1" dirty="0">
                    <a:solidFill>
                      <a:schemeClr val="bg2"/>
                    </a:solidFill>
                  </a:rPr>
                  <a:t>敲声</a:t>
                </a:r>
                <a:r>
                  <a:rPr lang="zh-CN" altLang="en-US" sz="2000" dirty="0">
                    <a:solidFill>
                      <a:schemeClr val="bg2"/>
                    </a:solidFill>
                  </a:rPr>
                  <a:t>）</a:t>
                </a:r>
                <a:r>
                  <a:rPr lang="en-US" altLang="zh-CN" sz="2000" dirty="0">
                    <a:solidFill>
                      <a:schemeClr val="bg2"/>
                    </a:solidFill>
                  </a:rPr>
                  <a:t>=0.331</a:t>
                </a:r>
              </a:p>
              <a:p>
                <a:r>
                  <a:rPr lang="en-US" altLang="zh-CN" sz="2000" dirty="0">
                    <a:solidFill>
                      <a:schemeClr val="bg2"/>
                    </a:solidFill>
                  </a:rPr>
                  <a:t>Gain(</a:t>
                </a:r>
                <a14:m>
                  <m:oMath xmlns:m="http://schemas.openxmlformats.org/officeDocument/2006/math">
                    <m:sSup>
                      <m:sSupPr>
                        <m:ctrlPr>
                          <a:rPr lang="en-US" altLang="zh-CN" sz="2000" i="1" smtClean="0">
                            <a:solidFill>
                              <a:schemeClr val="bg2"/>
                            </a:solidFill>
                            <a:latin typeface="Cambria Math" panose="02040503050406030204" pitchFamily="18" charset="0"/>
                          </a:rPr>
                        </m:ctrlPr>
                      </m:sSupPr>
                      <m:e>
                        <m:r>
                          <a:rPr lang="en-US" altLang="zh-CN" sz="2000" i="1" smtClean="0">
                            <a:solidFill>
                              <a:schemeClr val="bg2"/>
                            </a:solidFill>
                            <a:latin typeface="Cambria Math" panose="02040503050406030204" pitchFamily="18" charset="0"/>
                          </a:rPr>
                          <m:t>𝐷</m:t>
                        </m:r>
                      </m:e>
                      <m:sup>
                        <m:r>
                          <a:rPr lang="en-US" altLang="zh-CN" sz="2000" i="1" smtClean="0">
                            <a:solidFill>
                              <a:schemeClr val="bg2"/>
                            </a:solidFill>
                            <a:latin typeface="Cambria Math" panose="02040503050406030204" pitchFamily="18" charset="0"/>
                          </a:rPr>
                          <m:t>1</m:t>
                        </m:r>
                      </m:sup>
                    </m:sSup>
                  </m:oMath>
                </a14:m>
                <a:r>
                  <a:rPr lang="en-US" altLang="zh-CN" sz="2000" dirty="0">
                    <a:solidFill>
                      <a:schemeClr val="bg2"/>
                    </a:solidFill>
                  </a:rPr>
                  <a:t>, </a:t>
                </a:r>
                <a:r>
                  <a:rPr lang="zh-CN" altLang="en-US" sz="2000" b="1" dirty="0">
                    <a:solidFill>
                      <a:schemeClr val="bg2"/>
                    </a:solidFill>
                  </a:rPr>
                  <a:t>脐部</a:t>
                </a:r>
                <a:r>
                  <a:rPr lang="zh-CN" altLang="en-US" sz="2000" dirty="0">
                    <a:solidFill>
                      <a:schemeClr val="bg2"/>
                    </a:solidFill>
                  </a:rPr>
                  <a:t>）</a:t>
                </a:r>
                <a:r>
                  <a:rPr lang="en-US" altLang="zh-CN" sz="2000" dirty="0">
                    <a:solidFill>
                      <a:schemeClr val="bg2"/>
                    </a:solidFill>
                  </a:rPr>
                  <a:t>=0.458</a:t>
                </a:r>
              </a:p>
              <a:p>
                <a:r>
                  <a:rPr lang="en-US" altLang="zh-CN" sz="2000" dirty="0">
                    <a:solidFill>
                      <a:schemeClr val="bg2"/>
                    </a:solidFill>
                  </a:rPr>
                  <a:t>Gain(</a:t>
                </a:r>
                <a14:m>
                  <m:oMath xmlns:m="http://schemas.openxmlformats.org/officeDocument/2006/math">
                    <m:sSup>
                      <m:sSupPr>
                        <m:ctrlPr>
                          <a:rPr lang="en-US" altLang="zh-CN" sz="2000" i="1" smtClean="0">
                            <a:solidFill>
                              <a:schemeClr val="bg2"/>
                            </a:solidFill>
                            <a:latin typeface="Cambria Math" panose="02040503050406030204" pitchFamily="18" charset="0"/>
                          </a:rPr>
                        </m:ctrlPr>
                      </m:sSupPr>
                      <m:e>
                        <m:r>
                          <a:rPr lang="en-US" altLang="zh-CN" sz="2000" i="1" smtClean="0">
                            <a:solidFill>
                              <a:schemeClr val="bg2"/>
                            </a:solidFill>
                            <a:latin typeface="Cambria Math" panose="02040503050406030204" pitchFamily="18" charset="0"/>
                          </a:rPr>
                          <m:t>𝐷</m:t>
                        </m:r>
                      </m:e>
                      <m:sup>
                        <m:r>
                          <a:rPr lang="en-US" altLang="zh-CN" sz="2000" i="1" smtClean="0">
                            <a:solidFill>
                              <a:schemeClr val="bg2"/>
                            </a:solidFill>
                            <a:latin typeface="Cambria Math" panose="02040503050406030204" pitchFamily="18" charset="0"/>
                          </a:rPr>
                          <m:t>1</m:t>
                        </m:r>
                      </m:sup>
                    </m:sSup>
                  </m:oMath>
                </a14:m>
                <a:r>
                  <a:rPr lang="en-US" altLang="zh-CN" sz="2000" dirty="0">
                    <a:solidFill>
                      <a:schemeClr val="bg2"/>
                    </a:solidFill>
                  </a:rPr>
                  <a:t>, </a:t>
                </a:r>
                <a:r>
                  <a:rPr lang="zh-CN" altLang="en-US" sz="2000" b="1" dirty="0">
                    <a:solidFill>
                      <a:schemeClr val="bg2"/>
                    </a:solidFill>
                  </a:rPr>
                  <a:t>触感</a:t>
                </a:r>
                <a:r>
                  <a:rPr lang="zh-CN" altLang="en-US" sz="2000" dirty="0">
                    <a:solidFill>
                      <a:schemeClr val="bg2"/>
                    </a:solidFill>
                  </a:rPr>
                  <a:t>）</a:t>
                </a:r>
                <a:r>
                  <a:rPr lang="en-US" altLang="zh-CN" sz="2000" dirty="0">
                    <a:solidFill>
                      <a:schemeClr val="bg2"/>
                    </a:solidFill>
                  </a:rPr>
                  <a:t>=0.458</a:t>
                </a:r>
                <a:endParaRPr lang="zh-CN" altLang="en-US" sz="2000" dirty="0">
                  <a:solidFill>
                    <a:schemeClr val="bg2"/>
                  </a:solidFill>
                </a:endParaRPr>
              </a:p>
            </p:txBody>
          </p:sp>
        </mc:Choice>
        <mc:Fallback xmlns="">
          <p:sp>
            <p:nvSpPr>
              <p:cNvPr id="28" name="文本框 27">
                <a:extLst>
                  <a:ext uri="{FF2B5EF4-FFF2-40B4-BE49-F238E27FC236}">
                    <a16:creationId xmlns:a16="http://schemas.microsoft.com/office/drawing/2014/main" id="{BA289EA4-9BDA-F4AB-B68C-79EDBA145FB9}"/>
                  </a:ext>
                </a:extLst>
              </p:cNvPr>
              <p:cNvSpPr txBox="1">
                <a:spLocks noRot="1" noChangeAspect="1" noMove="1" noResize="1" noEditPoints="1" noAdjustHandles="1" noChangeArrowheads="1" noChangeShapeType="1" noTextEdit="1"/>
              </p:cNvSpPr>
              <p:nvPr/>
            </p:nvSpPr>
            <p:spPr>
              <a:xfrm>
                <a:off x="5477748" y="3429000"/>
                <a:ext cx="3401558" cy="1631216"/>
              </a:xfrm>
              <a:prstGeom prst="rect">
                <a:avLst/>
              </a:prstGeom>
              <a:blipFill>
                <a:blip r:embed="rId7"/>
                <a:stretch>
                  <a:fillRect l="-1971" t="-2996" b="-56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127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信息增益</a:t>
            </a:r>
          </a:p>
        </p:txBody>
      </p:sp>
      <p:sp>
        <p:nvSpPr>
          <p:cNvPr id="3" name="内容占位符 2"/>
          <p:cNvSpPr>
            <a:spLocks noGrp="1"/>
          </p:cNvSpPr>
          <p:nvPr>
            <p:ph idx="1"/>
          </p:nvPr>
        </p:nvSpPr>
        <p:spPr>
          <a:xfrm>
            <a:off x="231419" y="987486"/>
            <a:ext cx="8616950" cy="4930775"/>
          </a:xfrm>
        </p:spPr>
        <p:txBody>
          <a:bodyPr/>
          <a:lstStyle/>
          <a:p>
            <a:pPr>
              <a:lnSpc>
                <a:spcPct val="150000"/>
              </a:lnSpc>
            </a:pPr>
            <a:r>
              <a:rPr lang="zh-CN" altLang="en-US" dirty="0"/>
              <a:t>决策树学习算法将对每个分支结点做进一步划分，最终得到的决策树如图：</a:t>
            </a:r>
          </a:p>
        </p:txBody>
      </p:sp>
      <p:cxnSp>
        <p:nvCxnSpPr>
          <p:cNvPr id="4" name="直接连接符 3"/>
          <p:cNvCxnSpPr>
            <a:endCxn id="11" idx="0"/>
          </p:cNvCxnSpPr>
          <p:nvPr/>
        </p:nvCxnSpPr>
        <p:spPr>
          <a:xfrm>
            <a:off x="5197228" y="2108022"/>
            <a:ext cx="2203197" cy="631503"/>
          </a:xfrm>
          <a:prstGeom prst="line">
            <a:avLst/>
          </a:prstGeom>
        </p:spPr>
        <p:style>
          <a:lnRef idx="1">
            <a:schemeClr val="dk1"/>
          </a:lnRef>
          <a:fillRef idx="0">
            <a:schemeClr val="dk1"/>
          </a:fillRef>
          <a:effectRef idx="0">
            <a:schemeClr val="dk1"/>
          </a:effectRef>
          <a:fontRef idx="minor">
            <a:schemeClr val="tx1"/>
          </a:fontRef>
        </p:style>
      </p:cxnSp>
      <p:cxnSp>
        <p:nvCxnSpPr>
          <p:cNvPr id="5" name="直接连接符 4"/>
          <p:cNvCxnSpPr>
            <a:endCxn id="10" idx="0"/>
          </p:cNvCxnSpPr>
          <p:nvPr/>
        </p:nvCxnSpPr>
        <p:spPr>
          <a:xfrm flipH="1">
            <a:off x="2239853" y="2149092"/>
            <a:ext cx="2333275" cy="590433"/>
          </a:xfrm>
          <a:prstGeom prst="line">
            <a:avLst/>
          </a:prstGeom>
        </p:spPr>
        <p:style>
          <a:lnRef idx="1">
            <a:schemeClr val="dk1"/>
          </a:lnRef>
          <a:fillRef idx="0">
            <a:schemeClr val="dk1"/>
          </a:fillRef>
          <a:effectRef idx="0">
            <a:schemeClr val="dk1"/>
          </a:effectRef>
          <a:fontRef idx="minor">
            <a:schemeClr val="tx1"/>
          </a:fontRef>
        </p:style>
      </p:cxnSp>
      <p:cxnSp>
        <p:nvCxnSpPr>
          <p:cNvPr id="6" name="直接连接符 5"/>
          <p:cNvCxnSpPr>
            <a:stCxn id="12" idx="2"/>
            <a:endCxn id="42" idx="0"/>
          </p:cNvCxnSpPr>
          <p:nvPr/>
        </p:nvCxnSpPr>
        <p:spPr>
          <a:xfrm>
            <a:off x="4934330" y="2137803"/>
            <a:ext cx="761995" cy="595157"/>
          </a:xfrm>
          <a:prstGeom prst="line">
            <a:avLst/>
          </a:prstGeom>
        </p:spPr>
        <p:style>
          <a:lnRef idx="1">
            <a:schemeClr val="dk1"/>
          </a:lnRef>
          <a:fillRef idx="0">
            <a:schemeClr val="dk1"/>
          </a:fillRef>
          <a:effectRef idx="0">
            <a:schemeClr val="dk1"/>
          </a:effectRef>
          <a:fontRef idx="minor">
            <a:schemeClr val="tx1"/>
          </a:fontRef>
        </p:style>
      </p:cxnSp>
      <p:sp>
        <p:nvSpPr>
          <p:cNvPr id="7" name="文本框 6"/>
          <p:cNvSpPr txBox="1"/>
          <p:nvPr/>
        </p:nvSpPr>
        <p:spPr>
          <a:xfrm>
            <a:off x="2348509" y="2263981"/>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清晰</a:t>
            </a:r>
          </a:p>
        </p:txBody>
      </p:sp>
      <p:sp>
        <p:nvSpPr>
          <p:cNvPr id="8" name="文本框 7"/>
          <p:cNvSpPr txBox="1"/>
          <p:nvPr/>
        </p:nvSpPr>
        <p:spPr>
          <a:xfrm>
            <a:off x="4612930" y="2263981"/>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稍糊</a:t>
            </a:r>
          </a:p>
        </p:txBody>
      </p:sp>
      <p:sp>
        <p:nvSpPr>
          <p:cNvPr id="9" name="文本框 8"/>
          <p:cNvSpPr txBox="1"/>
          <p:nvPr/>
        </p:nvSpPr>
        <p:spPr>
          <a:xfrm>
            <a:off x="6845447" y="2263981"/>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模糊</a:t>
            </a:r>
          </a:p>
        </p:txBody>
      </p:sp>
      <p:sp>
        <p:nvSpPr>
          <p:cNvPr id="10" name="圆角矩形 9"/>
          <p:cNvSpPr/>
          <p:nvPr/>
        </p:nvSpPr>
        <p:spPr>
          <a:xfrm>
            <a:off x="1699853" y="2739525"/>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11" name="椭圆 10"/>
          <p:cNvSpPr/>
          <p:nvPr/>
        </p:nvSpPr>
        <p:spPr>
          <a:xfrm>
            <a:off x="6860425" y="273952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sp>
        <p:nvSpPr>
          <p:cNvPr id="12" name="圆角矩形 11"/>
          <p:cNvSpPr/>
          <p:nvPr/>
        </p:nvSpPr>
        <p:spPr>
          <a:xfrm>
            <a:off x="4214330" y="1705803"/>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纹理</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13" name="椭圆 12"/>
          <p:cNvSpPr/>
          <p:nvPr/>
        </p:nvSpPr>
        <p:spPr>
          <a:xfrm>
            <a:off x="2973992" y="381311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sp>
        <p:nvSpPr>
          <p:cNvPr id="14" name="椭圆 13"/>
          <p:cNvSpPr/>
          <p:nvPr/>
        </p:nvSpPr>
        <p:spPr>
          <a:xfrm>
            <a:off x="425714" y="381311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cxnSp>
        <p:nvCxnSpPr>
          <p:cNvPr id="15" name="直接连接符 14"/>
          <p:cNvCxnSpPr>
            <a:endCxn id="14" idx="0"/>
          </p:cNvCxnSpPr>
          <p:nvPr/>
        </p:nvCxnSpPr>
        <p:spPr>
          <a:xfrm flipH="1">
            <a:off x="965714" y="3171525"/>
            <a:ext cx="1056139" cy="641590"/>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p:cNvCxnSpPr>
            <a:endCxn id="13" idx="0"/>
          </p:cNvCxnSpPr>
          <p:nvPr/>
        </p:nvCxnSpPr>
        <p:spPr>
          <a:xfrm>
            <a:off x="2461419" y="3171525"/>
            <a:ext cx="1052573" cy="641590"/>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p:cNvCxnSpPr>
            <a:stCxn id="10" idx="2"/>
            <a:endCxn id="30" idx="0"/>
          </p:cNvCxnSpPr>
          <p:nvPr/>
        </p:nvCxnSpPr>
        <p:spPr>
          <a:xfrm>
            <a:off x="2239853" y="3171525"/>
            <a:ext cx="0" cy="641590"/>
          </a:xfrm>
          <a:prstGeom prst="line">
            <a:avLst/>
          </a:prstGeom>
        </p:spPr>
        <p:style>
          <a:lnRef idx="1">
            <a:schemeClr val="dk1"/>
          </a:lnRef>
          <a:fillRef idx="0">
            <a:schemeClr val="dk1"/>
          </a:fillRef>
          <a:effectRef idx="0">
            <a:schemeClr val="dk1"/>
          </a:effectRef>
          <a:fontRef idx="minor">
            <a:schemeClr val="tx1"/>
          </a:fontRef>
        </p:style>
      </p:cxnSp>
      <p:sp>
        <p:nvSpPr>
          <p:cNvPr id="18" name="文本框 37"/>
          <p:cNvSpPr txBox="1"/>
          <p:nvPr/>
        </p:nvSpPr>
        <p:spPr>
          <a:xfrm>
            <a:off x="791311" y="3291283"/>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p>
        </p:txBody>
      </p:sp>
      <p:sp>
        <p:nvSpPr>
          <p:cNvPr id="19" name="文本框 38"/>
          <p:cNvSpPr txBox="1"/>
          <p:nvPr/>
        </p:nvSpPr>
        <p:spPr>
          <a:xfrm>
            <a:off x="2177722" y="3291283"/>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p>
        </p:txBody>
      </p:sp>
      <p:sp>
        <p:nvSpPr>
          <p:cNvPr id="20" name="文本框 39"/>
          <p:cNvSpPr txBox="1"/>
          <p:nvPr/>
        </p:nvSpPr>
        <p:spPr>
          <a:xfrm>
            <a:off x="3156208" y="3291283"/>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p>
        </p:txBody>
      </p:sp>
      <p:grpSp>
        <p:nvGrpSpPr>
          <p:cNvPr id="21" name="组合 20"/>
          <p:cNvGrpSpPr/>
          <p:nvPr/>
        </p:nvGrpSpPr>
        <p:grpSpPr>
          <a:xfrm>
            <a:off x="4614939" y="3813115"/>
            <a:ext cx="2286066" cy="432000"/>
            <a:chOff x="5861816" y="2353958"/>
            <a:chExt cx="2286066" cy="432000"/>
          </a:xfrm>
        </p:grpSpPr>
        <p:sp>
          <p:nvSpPr>
            <p:cNvPr id="22" name="椭圆 21"/>
            <p:cNvSpPr/>
            <p:nvPr/>
          </p:nvSpPr>
          <p:spPr>
            <a:xfrm>
              <a:off x="5861816" y="235395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sp>
          <p:nvSpPr>
            <p:cNvPr id="23" name="椭圆 22"/>
            <p:cNvSpPr/>
            <p:nvPr/>
          </p:nvSpPr>
          <p:spPr>
            <a:xfrm>
              <a:off x="7067882" y="235395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grpSp>
      <p:cxnSp>
        <p:nvCxnSpPr>
          <p:cNvPr id="24" name="直接连接符 23"/>
          <p:cNvCxnSpPr>
            <a:endCxn id="22" idx="0"/>
          </p:cNvCxnSpPr>
          <p:nvPr/>
        </p:nvCxnSpPr>
        <p:spPr>
          <a:xfrm flipH="1">
            <a:off x="5154939" y="3092634"/>
            <a:ext cx="431813" cy="720481"/>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a:endCxn id="23" idx="0"/>
          </p:cNvCxnSpPr>
          <p:nvPr/>
        </p:nvCxnSpPr>
        <p:spPr>
          <a:xfrm>
            <a:off x="5875565" y="3092634"/>
            <a:ext cx="485440" cy="720481"/>
          </a:xfrm>
          <a:prstGeom prst="line">
            <a:avLst/>
          </a:prstGeom>
        </p:spPr>
        <p:style>
          <a:lnRef idx="1">
            <a:schemeClr val="dk1"/>
          </a:lnRef>
          <a:fillRef idx="0">
            <a:schemeClr val="dk1"/>
          </a:fillRef>
          <a:effectRef idx="0">
            <a:schemeClr val="dk1"/>
          </a:effectRef>
          <a:fontRef idx="minor">
            <a:schemeClr val="tx1"/>
          </a:fontRef>
        </p:style>
      </p:cxnSp>
      <p:sp>
        <p:nvSpPr>
          <p:cNvPr id="26" name="椭圆 25"/>
          <p:cNvSpPr/>
          <p:nvPr/>
        </p:nvSpPr>
        <p:spPr>
          <a:xfrm>
            <a:off x="412216" y="488670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sp>
        <p:nvSpPr>
          <p:cNvPr id="27" name="椭圆 26"/>
          <p:cNvSpPr/>
          <p:nvPr/>
        </p:nvSpPr>
        <p:spPr>
          <a:xfrm>
            <a:off x="2973992" y="488670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cxnSp>
        <p:nvCxnSpPr>
          <p:cNvPr id="28" name="直接连接符 27"/>
          <p:cNvCxnSpPr>
            <a:endCxn id="26" idx="0"/>
          </p:cNvCxnSpPr>
          <p:nvPr/>
        </p:nvCxnSpPr>
        <p:spPr>
          <a:xfrm flipH="1">
            <a:off x="952216" y="4092615"/>
            <a:ext cx="1207634" cy="794090"/>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p:cNvCxnSpPr>
            <a:endCxn id="27" idx="0"/>
          </p:cNvCxnSpPr>
          <p:nvPr/>
        </p:nvCxnSpPr>
        <p:spPr>
          <a:xfrm>
            <a:off x="2353180" y="4165119"/>
            <a:ext cx="1160812" cy="721586"/>
          </a:xfrm>
          <a:prstGeom prst="line">
            <a:avLst/>
          </a:prstGeom>
        </p:spPr>
        <p:style>
          <a:lnRef idx="1">
            <a:schemeClr val="dk1"/>
          </a:lnRef>
          <a:fillRef idx="0">
            <a:schemeClr val="dk1"/>
          </a:fillRef>
          <a:effectRef idx="0">
            <a:schemeClr val="dk1"/>
          </a:effectRef>
          <a:fontRef idx="minor">
            <a:schemeClr val="tx1"/>
          </a:fontRef>
        </p:style>
      </p:cxnSp>
      <p:sp>
        <p:nvSpPr>
          <p:cNvPr id="30" name="圆角矩形 29"/>
          <p:cNvSpPr/>
          <p:nvPr/>
        </p:nvSpPr>
        <p:spPr>
          <a:xfrm>
            <a:off x="1699853" y="3813115"/>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31" name="文本框 60"/>
          <p:cNvSpPr txBox="1"/>
          <p:nvPr/>
        </p:nvSpPr>
        <p:spPr>
          <a:xfrm>
            <a:off x="770849" y="4339949"/>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cxnSp>
        <p:nvCxnSpPr>
          <p:cNvPr id="32" name="直接连接符 31"/>
          <p:cNvCxnSpPr>
            <a:stCxn id="30" idx="2"/>
            <a:endCxn id="39" idx="0"/>
          </p:cNvCxnSpPr>
          <p:nvPr/>
        </p:nvCxnSpPr>
        <p:spPr>
          <a:xfrm>
            <a:off x="2239853" y="4245115"/>
            <a:ext cx="1016" cy="641590"/>
          </a:xfrm>
          <a:prstGeom prst="line">
            <a:avLst/>
          </a:prstGeom>
        </p:spPr>
        <p:style>
          <a:lnRef idx="1">
            <a:schemeClr val="dk1"/>
          </a:lnRef>
          <a:fillRef idx="0">
            <a:schemeClr val="dk1"/>
          </a:fillRef>
          <a:effectRef idx="0">
            <a:schemeClr val="dk1"/>
          </a:effectRef>
          <a:fontRef idx="minor">
            <a:schemeClr val="tx1"/>
          </a:fontRef>
        </p:style>
      </p:cxnSp>
      <p:sp>
        <p:nvSpPr>
          <p:cNvPr id="33" name="文本框 64"/>
          <p:cNvSpPr txBox="1"/>
          <p:nvPr/>
        </p:nvSpPr>
        <p:spPr>
          <a:xfrm>
            <a:off x="2160868" y="4345030"/>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p>
        </p:txBody>
      </p:sp>
      <p:sp>
        <p:nvSpPr>
          <p:cNvPr id="34" name="文本框 65"/>
          <p:cNvSpPr txBox="1"/>
          <p:nvPr/>
        </p:nvSpPr>
        <p:spPr>
          <a:xfrm>
            <a:off x="3016143" y="4339949"/>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p>
        </p:txBody>
      </p:sp>
      <p:sp>
        <p:nvSpPr>
          <p:cNvPr id="35" name="椭圆 34"/>
          <p:cNvSpPr/>
          <p:nvPr/>
        </p:nvSpPr>
        <p:spPr>
          <a:xfrm>
            <a:off x="1060611" y="5779671"/>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sp>
        <p:nvSpPr>
          <p:cNvPr id="36" name="椭圆 35"/>
          <p:cNvSpPr/>
          <p:nvPr/>
        </p:nvSpPr>
        <p:spPr>
          <a:xfrm>
            <a:off x="2311833" y="5779671"/>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cxnSp>
        <p:nvCxnSpPr>
          <p:cNvPr id="37" name="直接连接符 36"/>
          <p:cNvCxnSpPr>
            <a:endCxn id="35" idx="0"/>
          </p:cNvCxnSpPr>
          <p:nvPr/>
        </p:nvCxnSpPr>
        <p:spPr>
          <a:xfrm flipH="1">
            <a:off x="1600611" y="5166205"/>
            <a:ext cx="577111" cy="613466"/>
          </a:xfrm>
          <a:prstGeom prst="line">
            <a:avLst/>
          </a:prstGeom>
        </p:spPr>
        <p:style>
          <a:lnRef idx="1">
            <a:schemeClr val="dk1"/>
          </a:lnRef>
          <a:fillRef idx="0">
            <a:schemeClr val="dk1"/>
          </a:fillRef>
          <a:effectRef idx="0">
            <a:schemeClr val="dk1"/>
          </a:effectRef>
          <a:fontRef idx="minor">
            <a:schemeClr val="tx1"/>
          </a:fontRef>
        </p:style>
      </p:cxnSp>
      <p:cxnSp>
        <p:nvCxnSpPr>
          <p:cNvPr id="38" name="直接连接符 37"/>
          <p:cNvCxnSpPr>
            <a:endCxn id="36" idx="0"/>
          </p:cNvCxnSpPr>
          <p:nvPr/>
        </p:nvCxnSpPr>
        <p:spPr>
          <a:xfrm>
            <a:off x="2217977" y="5166205"/>
            <a:ext cx="633856" cy="613466"/>
          </a:xfrm>
          <a:prstGeom prst="line">
            <a:avLst/>
          </a:prstGeom>
        </p:spPr>
        <p:style>
          <a:lnRef idx="1">
            <a:schemeClr val="dk1"/>
          </a:lnRef>
          <a:fillRef idx="0">
            <a:schemeClr val="dk1"/>
          </a:fillRef>
          <a:effectRef idx="0">
            <a:schemeClr val="dk1"/>
          </a:effectRef>
          <a:fontRef idx="minor">
            <a:schemeClr val="tx1"/>
          </a:fontRef>
        </p:style>
      </p:cxnSp>
      <p:sp>
        <p:nvSpPr>
          <p:cNvPr id="39" name="圆角矩形 38"/>
          <p:cNvSpPr/>
          <p:nvPr/>
        </p:nvSpPr>
        <p:spPr>
          <a:xfrm>
            <a:off x="1700869" y="4886705"/>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触感</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40" name="文本框 77"/>
          <p:cNvSpPr txBox="1"/>
          <p:nvPr/>
        </p:nvSpPr>
        <p:spPr>
          <a:xfrm>
            <a:off x="1132545" y="5364522"/>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硬滑</a:t>
            </a:r>
          </a:p>
        </p:txBody>
      </p:sp>
      <p:sp>
        <p:nvSpPr>
          <p:cNvPr id="41" name="文本框 78"/>
          <p:cNvSpPr txBox="1"/>
          <p:nvPr/>
        </p:nvSpPr>
        <p:spPr>
          <a:xfrm>
            <a:off x="2704340" y="5366280"/>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软粘</a:t>
            </a:r>
          </a:p>
        </p:txBody>
      </p:sp>
      <p:sp>
        <p:nvSpPr>
          <p:cNvPr id="42" name="圆角矩形 41"/>
          <p:cNvSpPr/>
          <p:nvPr/>
        </p:nvSpPr>
        <p:spPr>
          <a:xfrm>
            <a:off x="5156325" y="27329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触感</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43" name="文本框 40"/>
          <p:cNvSpPr txBox="1"/>
          <p:nvPr/>
        </p:nvSpPr>
        <p:spPr>
          <a:xfrm>
            <a:off x="4727795" y="3291283"/>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硬滑</a:t>
            </a:r>
          </a:p>
        </p:txBody>
      </p:sp>
      <p:sp>
        <p:nvSpPr>
          <p:cNvPr id="44" name="文本框 42"/>
          <p:cNvSpPr txBox="1"/>
          <p:nvPr/>
        </p:nvSpPr>
        <p:spPr>
          <a:xfrm>
            <a:off x="6229189" y="3298122"/>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软粘</a:t>
            </a:r>
          </a:p>
        </p:txBody>
      </p:sp>
      <p:sp>
        <p:nvSpPr>
          <p:cNvPr id="45" name="矩形 44">
            <a:extLst>
              <a:ext uri="{FF2B5EF4-FFF2-40B4-BE49-F238E27FC236}">
                <a16:creationId xmlns:a16="http://schemas.microsoft.com/office/drawing/2014/main" id="{4A9BCD0B-5C07-9D68-ED6B-0CCE321BDF0B}"/>
              </a:ext>
            </a:extLst>
          </p:cNvPr>
          <p:cNvSpPr/>
          <p:nvPr/>
        </p:nvSpPr>
        <p:spPr>
          <a:xfrm>
            <a:off x="4707108" y="4584891"/>
            <a:ext cx="4275039" cy="338554"/>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zh-CN" altLang="en-US" sz="1600" b="1" dirty="0">
                <a:solidFill>
                  <a:schemeClr val="accent1"/>
                </a:solidFill>
                <a:latin typeface="+mj-ea"/>
              </a:rPr>
              <a:t>（</a:t>
            </a:r>
            <a:r>
              <a:rPr lang="en-US" altLang="zh-CN" sz="1600" b="1" dirty="0">
                <a:solidFill>
                  <a:schemeClr val="accent1"/>
                </a:solidFill>
                <a:latin typeface="+mj-ea"/>
              </a:rPr>
              <a:t>1</a:t>
            </a:r>
            <a:r>
              <a:rPr lang="zh-CN" altLang="en-US" sz="1600" b="1" dirty="0">
                <a:solidFill>
                  <a:schemeClr val="accent1"/>
                </a:solidFill>
                <a:latin typeface="+mj-ea"/>
              </a:rPr>
              <a:t>）当前结点</a:t>
            </a:r>
            <a:r>
              <a:rPr lang="zh-CN" altLang="en-US" sz="1600" b="1" dirty="0">
                <a:solidFill>
                  <a:schemeClr val="accent1"/>
                </a:solidFill>
                <a:latin typeface="+mj-ea"/>
                <a:ea typeface="+mj-ea"/>
              </a:rPr>
              <a:t>包含的样本全部属于同一类别</a:t>
            </a:r>
          </a:p>
        </p:txBody>
      </p:sp>
      <p:sp>
        <p:nvSpPr>
          <p:cNvPr id="46" name="矩形 45">
            <a:extLst>
              <a:ext uri="{FF2B5EF4-FFF2-40B4-BE49-F238E27FC236}">
                <a16:creationId xmlns:a16="http://schemas.microsoft.com/office/drawing/2014/main" id="{2F9EB3FB-D76F-1E41-23D4-06EFCE61D241}"/>
              </a:ext>
            </a:extLst>
          </p:cNvPr>
          <p:cNvSpPr/>
          <p:nvPr/>
        </p:nvSpPr>
        <p:spPr>
          <a:xfrm>
            <a:off x="4727795" y="4904704"/>
            <a:ext cx="4458359" cy="338554"/>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zh-CN" altLang="en-US" sz="1600" b="1" dirty="0">
                <a:solidFill>
                  <a:schemeClr val="accent1"/>
                </a:solidFill>
                <a:latin typeface="+mj-ea"/>
              </a:rPr>
              <a:t>（</a:t>
            </a:r>
            <a:r>
              <a:rPr lang="en-US" altLang="zh-CN" sz="1600" b="1" dirty="0">
                <a:solidFill>
                  <a:schemeClr val="accent1"/>
                </a:solidFill>
                <a:latin typeface="+mj-ea"/>
              </a:rPr>
              <a:t>2</a:t>
            </a:r>
            <a:r>
              <a:rPr lang="zh-CN" altLang="en-US" sz="1600" b="1" dirty="0">
                <a:solidFill>
                  <a:schemeClr val="accent1"/>
                </a:solidFill>
                <a:latin typeface="+mj-ea"/>
              </a:rPr>
              <a:t>）当前结点包含的样本集合为空</a:t>
            </a:r>
            <a:endParaRPr lang="zh-CN" altLang="en-US" sz="1600" b="1" dirty="0">
              <a:solidFill>
                <a:schemeClr val="accent1"/>
              </a:solidFill>
              <a:latin typeface="+mj-ea"/>
              <a:ea typeface="+mj-ea"/>
            </a:endParaRPr>
          </a:p>
        </p:txBody>
      </p:sp>
      <p:sp>
        <p:nvSpPr>
          <p:cNvPr id="47" name="矩形 46">
            <a:extLst>
              <a:ext uri="{FF2B5EF4-FFF2-40B4-BE49-F238E27FC236}">
                <a16:creationId xmlns:a16="http://schemas.microsoft.com/office/drawing/2014/main" id="{A59AE015-0061-C297-B1AE-79CA406BF7D8}"/>
              </a:ext>
            </a:extLst>
          </p:cNvPr>
          <p:cNvSpPr/>
          <p:nvPr/>
        </p:nvSpPr>
        <p:spPr>
          <a:xfrm>
            <a:off x="4727795" y="5221303"/>
            <a:ext cx="4436892" cy="58477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zh-CN" altLang="en-US" sz="1600" b="1" dirty="0">
                <a:solidFill>
                  <a:schemeClr val="accent1"/>
                </a:solidFill>
                <a:latin typeface="+mj-ea"/>
              </a:rPr>
              <a:t>（</a:t>
            </a:r>
            <a:r>
              <a:rPr lang="en-US" altLang="zh-CN" sz="1600" b="1" dirty="0">
                <a:solidFill>
                  <a:schemeClr val="accent1"/>
                </a:solidFill>
                <a:latin typeface="+mj-ea"/>
              </a:rPr>
              <a:t>3</a:t>
            </a:r>
            <a:r>
              <a:rPr lang="zh-CN" altLang="en-US" sz="1600" b="1" dirty="0">
                <a:solidFill>
                  <a:schemeClr val="accent1"/>
                </a:solidFill>
                <a:latin typeface="+mj-ea"/>
              </a:rPr>
              <a:t>）当前属性集为空，或所有样本在所有属性</a:t>
            </a:r>
            <a:endParaRPr lang="en-US" altLang="zh-CN" sz="1600" b="1" dirty="0">
              <a:solidFill>
                <a:schemeClr val="accent1"/>
              </a:solidFill>
              <a:latin typeface="+mj-ea"/>
            </a:endParaRPr>
          </a:p>
          <a:p>
            <a:r>
              <a:rPr lang="en-US" altLang="zh-CN" sz="1600" b="1" dirty="0">
                <a:solidFill>
                  <a:schemeClr val="accent1"/>
                </a:solidFill>
                <a:latin typeface="+mj-ea"/>
              </a:rPr>
              <a:t>     </a:t>
            </a:r>
            <a:r>
              <a:rPr lang="zh-CN" altLang="en-US" sz="1600" b="1" dirty="0">
                <a:solidFill>
                  <a:schemeClr val="accent1"/>
                </a:solidFill>
                <a:latin typeface="+mj-ea"/>
              </a:rPr>
              <a:t>上取值相同</a:t>
            </a:r>
            <a:endParaRPr lang="zh-CN" altLang="en-US" sz="1600" b="1" dirty="0">
              <a:solidFill>
                <a:schemeClr val="accent1"/>
              </a:solidFill>
              <a:latin typeface="+mj-ea"/>
              <a:ea typeface="+mj-ea"/>
            </a:endParaRPr>
          </a:p>
        </p:txBody>
      </p:sp>
    </p:spTree>
    <p:extLst>
      <p:ext uri="{BB962C8B-B14F-4D97-AF65-F5344CB8AC3E}">
        <p14:creationId xmlns:p14="http://schemas.microsoft.com/office/powerpoint/2010/main" val="418172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p:txBody>
          <a:bodyPr/>
          <a:lstStyle/>
          <a:p>
            <a:r>
              <a:rPr lang="zh-CN" altLang="en-US" dirty="0"/>
              <a:t>基本流程</a:t>
            </a:r>
            <a:endParaRPr lang="en-US" altLang="zh-CN" dirty="0"/>
          </a:p>
          <a:p>
            <a:endParaRPr lang="en-US" altLang="zh-CN" dirty="0"/>
          </a:p>
          <a:p>
            <a:r>
              <a:rPr lang="zh-CN" altLang="en-US" dirty="0">
                <a:solidFill>
                  <a:schemeClr val="bg1">
                    <a:lumMod val="85000"/>
                  </a:schemeClr>
                </a:solidFill>
              </a:rPr>
              <a:t>划分选择</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剪枝处理</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连续与缺失值</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多变量决策树</a:t>
            </a:r>
            <a:endParaRPr lang="en-US" altLang="zh-CN" dirty="0">
              <a:solidFill>
                <a:schemeClr val="bg1">
                  <a:lumMod val="85000"/>
                </a:schemeClr>
              </a:solidFill>
            </a:endParaRPr>
          </a:p>
          <a:p>
            <a:pPr marL="0" indent="0">
              <a:buNone/>
            </a:pPr>
            <a:endParaRPr lang="zh-CN" altLang="en-US" dirty="0"/>
          </a:p>
        </p:txBody>
      </p:sp>
    </p:spTree>
    <p:extLst>
      <p:ext uri="{BB962C8B-B14F-4D97-AF65-F5344CB8AC3E}">
        <p14:creationId xmlns:p14="http://schemas.microsoft.com/office/powerpoint/2010/main" val="1841003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信息增益</a:t>
            </a:r>
          </a:p>
        </p:txBody>
      </p:sp>
      <p:sp>
        <p:nvSpPr>
          <p:cNvPr id="3" name="文本占位符 2"/>
          <p:cNvSpPr>
            <a:spLocks noGrp="1"/>
          </p:cNvSpPr>
          <p:nvPr>
            <p:ph type="body" sz="quarter" idx="13"/>
          </p:nvPr>
        </p:nvSpPr>
        <p:spPr/>
        <p:txBody>
          <a:bodyPr>
            <a:normAutofit lnSpcReduction="10000"/>
          </a:bodyPr>
          <a:lstStyle/>
          <a:p>
            <a:r>
              <a:rPr lang="zh-CN" altLang="en-US" dirty="0"/>
              <a:t>存在的问题</a:t>
            </a:r>
          </a:p>
        </p:txBody>
      </p:sp>
      <p:sp>
        <p:nvSpPr>
          <p:cNvPr id="4" name="内容占位符 3"/>
          <p:cNvSpPr>
            <a:spLocks noGrp="1"/>
          </p:cNvSpPr>
          <p:nvPr>
            <p:ph sz="quarter" idx="14"/>
          </p:nvPr>
        </p:nvSpPr>
        <p:spPr/>
        <p:txBody>
          <a:bodyPr/>
          <a:lstStyle/>
          <a:p>
            <a:pPr>
              <a:lnSpc>
                <a:spcPct val="150000"/>
              </a:lnSpc>
            </a:pPr>
            <a:r>
              <a:rPr lang="zh-CN" altLang="en-US" dirty="0"/>
              <a:t>若把“编号”也作为一个候选划分属性，则其信息增益一般远大于其他属性。显然，这样的决策树不具有泛化能力，无法对新样本进行有效预测</a:t>
            </a:r>
            <a:endParaRPr lang="en-US" altLang="zh-CN" dirty="0"/>
          </a:p>
          <a:p>
            <a:pPr>
              <a:lnSpc>
                <a:spcPct val="150000"/>
              </a:lnSpc>
            </a:pPr>
            <a:endParaRPr lang="zh-CN" altLang="en-US" dirty="0"/>
          </a:p>
        </p:txBody>
      </p:sp>
      <p:sp>
        <p:nvSpPr>
          <p:cNvPr id="7" name="Rectangle 3"/>
          <p:cNvSpPr>
            <a:spLocks noChangeArrowheads="1"/>
          </p:cNvSpPr>
          <p:nvPr/>
        </p:nvSpPr>
        <p:spPr bwMode="auto">
          <a:xfrm>
            <a:off x="1733512" y="3560341"/>
            <a:ext cx="5683325" cy="663744"/>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2200" i="0" dirty="0">
                <a:latin typeface="幼圆" panose="02010509060101010101" pitchFamily="49" charset="-122"/>
                <a:ea typeface="幼圆" panose="02010509060101010101" pitchFamily="49" charset="-122"/>
              </a:rPr>
              <a:t>信息增益对</a:t>
            </a:r>
            <a:r>
              <a:rPr lang="zh-CN" altLang="en-US" sz="2200" b="1" dirty="0">
                <a:solidFill>
                  <a:srgbClr val="FF0000"/>
                </a:solidFill>
                <a:latin typeface="幼圆" panose="02010509060101010101" pitchFamily="49" charset="-122"/>
                <a:ea typeface="幼圆" panose="02010509060101010101" pitchFamily="49" charset="-122"/>
              </a:rPr>
              <a:t>可取值数目较多</a:t>
            </a:r>
            <a:r>
              <a:rPr lang="zh-CN" altLang="en-US" sz="2200" dirty="0">
                <a:latin typeface="幼圆" panose="02010509060101010101" pitchFamily="49" charset="-122"/>
                <a:ea typeface="幼圆" panose="02010509060101010101" pitchFamily="49" charset="-122"/>
              </a:rPr>
              <a:t>的属性有所偏好</a:t>
            </a:r>
          </a:p>
          <a:p>
            <a:pPr marL="0" indent="0" algn="ctr">
              <a:lnSpc>
                <a:spcPts val="3200"/>
              </a:lnSpc>
              <a:buNone/>
            </a:pPr>
            <a:endParaRPr lang="zh-CN" altLang="en-US" sz="2200" i="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74109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0"/>
            <a:ext cx="7886700" cy="777874"/>
          </a:xfrm>
        </p:spPr>
        <p:txBody>
          <a:bodyPr/>
          <a:lstStyle/>
          <a:p>
            <a:r>
              <a:rPr lang="zh-CN" altLang="en-US" dirty="0"/>
              <a:t>划分选择</a:t>
            </a:r>
            <a:r>
              <a:rPr lang="en-US" altLang="zh-CN" dirty="0"/>
              <a:t>-</a:t>
            </a:r>
            <a:r>
              <a:rPr lang="zh-CN" altLang="en-US" dirty="0"/>
              <a:t>增益率</a:t>
            </a:r>
          </a:p>
        </p:txBody>
      </p:sp>
      <p:sp>
        <p:nvSpPr>
          <p:cNvPr id="3" name="内容占位符 2"/>
          <p:cNvSpPr>
            <a:spLocks noGrp="1"/>
          </p:cNvSpPr>
          <p:nvPr>
            <p:ph idx="1"/>
          </p:nvPr>
        </p:nvSpPr>
        <p:spPr/>
        <p:txBody>
          <a:bodyPr>
            <a:normAutofit/>
          </a:bodyPr>
          <a:lstStyle/>
          <a:p>
            <a:r>
              <a:rPr lang="zh-CN" altLang="en-US" dirty="0"/>
              <a:t>增益率定义：</a:t>
            </a:r>
            <a:endParaRPr lang="en-US" altLang="zh-CN" dirty="0"/>
          </a:p>
          <a:p>
            <a:endParaRPr lang="en-US" altLang="zh-CN" dirty="0"/>
          </a:p>
          <a:p>
            <a:pPr marL="0" indent="0">
              <a:buNone/>
            </a:pPr>
            <a:r>
              <a:rPr lang="zh-CN" altLang="en-US" dirty="0"/>
              <a:t>    其中</a:t>
            </a:r>
            <a:endParaRPr lang="en-US" altLang="zh-CN" dirty="0"/>
          </a:p>
          <a:p>
            <a:pPr marL="0" indent="0">
              <a:buNone/>
            </a:pPr>
            <a:endParaRPr lang="en-US" altLang="zh-CN" dirty="0"/>
          </a:p>
          <a:p>
            <a:pPr marL="0" indent="0">
              <a:buNone/>
            </a:pPr>
            <a:endParaRPr lang="en-US" altLang="zh-CN" dirty="0"/>
          </a:p>
          <a:p>
            <a:pPr marL="0" indent="0">
              <a:buNone/>
            </a:pPr>
            <a:r>
              <a:rPr lang="zh-CN" altLang="en-US" dirty="0"/>
              <a:t>    称为属性  的“固有值”</a:t>
            </a:r>
            <a:r>
              <a:rPr lang="en-US" altLang="zh-CN" sz="2400" dirty="0"/>
              <a:t> </a:t>
            </a:r>
            <a:r>
              <a:rPr lang="en-US" altLang="zh-CN" sz="1600" dirty="0">
                <a:latin typeface="+mn-lt"/>
              </a:rPr>
              <a:t>[Quinlan, 1993] </a:t>
            </a:r>
            <a:r>
              <a:rPr lang="zh-CN" altLang="en-US" dirty="0"/>
              <a:t>，属性</a:t>
            </a:r>
            <a:r>
              <a:rPr lang="en-US" altLang="zh-CN" dirty="0"/>
              <a:t>  </a:t>
            </a:r>
            <a:r>
              <a:rPr lang="zh-CN" altLang="en-US" dirty="0"/>
              <a:t>的可能取值数目越多（即</a:t>
            </a:r>
            <a:r>
              <a:rPr lang="en-US" altLang="zh-CN" dirty="0"/>
              <a:t>  </a:t>
            </a:r>
            <a:r>
              <a:rPr lang="zh-CN" altLang="en-US" dirty="0"/>
              <a:t>越大），则   </a:t>
            </a:r>
            <a:r>
              <a:rPr lang="en-US" altLang="zh-CN" dirty="0"/>
              <a:t>    </a:t>
            </a:r>
            <a:r>
              <a:rPr lang="zh-CN" altLang="en-US" dirty="0"/>
              <a:t>的值通常就越大</a:t>
            </a:r>
            <a:endParaRPr lang="en-US" altLang="zh-CN" dirty="0"/>
          </a:p>
          <a:p>
            <a:pPr>
              <a:lnSpc>
                <a:spcPts val="2800"/>
              </a:lnSpc>
            </a:pPr>
            <a:r>
              <a:rPr lang="zh-CN" altLang="en-US" dirty="0"/>
              <a:t>属性的固有值（</a:t>
            </a:r>
            <a:r>
              <a:rPr lang="en-US" altLang="zh-CN" dirty="0" err="1"/>
              <a:t>instrisic</a:t>
            </a:r>
            <a:r>
              <a:rPr lang="en-US" altLang="zh-CN" dirty="0"/>
              <a:t> information</a:t>
            </a:r>
            <a:r>
              <a:rPr lang="zh-CN" altLang="en-US" dirty="0"/>
              <a:t>）：信息增益率用信息增益 </a:t>
            </a:r>
            <a:r>
              <a:rPr lang="en-US" altLang="zh-CN" dirty="0"/>
              <a:t>/ </a:t>
            </a:r>
            <a:r>
              <a:rPr lang="zh-CN" altLang="en-US" dirty="0"/>
              <a:t>固有值，会导致属性的重要性随着固有值的增大而减小（也就是说，如果这个属性本身不确定性就很大，那就越不倾向于选取它），这样</a:t>
            </a:r>
            <a:r>
              <a:rPr lang="zh-CN" altLang="en-US" dirty="0">
                <a:solidFill>
                  <a:srgbClr val="C00000"/>
                </a:solidFill>
              </a:rPr>
              <a:t>算是对单纯用信息增益有所补偿。</a:t>
            </a:r>
            <a:endParaRPr lang="en-US" altLang="zh-CN" dirty="0">
              <a:solidFill>
                <a:srgbClr val="C00000"/>
              </a:solidFill>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183963947"/>
              </p:ext>
            </p:extLst>
          </p:nvPr>
        </p:nvGraphicFramePr>
        <p:xfrm>
          <a:off x="2768600" y="1582738"/>
          <a:ext cx="3933825" cy="555625"/>
        </p:xfrm>
        <a:graphic>
          <a:graphicData uri="http://schemas.openxmlformats.org/presentationml/2006/ole">
            <mc:AlternateContent xmlns:mc="http://schemas.openxmlformats.org/markup-compatibility/2006">
              <mc:Choice xmlns:v="urn:schemas-microsoft-com:vml" Requires="v">
                <p:oleObj name="Formula" r:id="rId2" imgW="1775520" imgH="250200" progId="Equation.Ribbit">
                  <p:embed/>
                </p:oleObj>
              </mc:Choice>
              <mc:Fallback>
                <p:oleObj name="Formula" r:id="rId2" imgW="1775520" imgH="250200" progId="Equation.Ribbit">
                  <p:embed/>
                  <p:pic>
                    <p:nvPicPr>
                      <p:cNvPr id="0" name=""/>
                      <p:cNvPicPr/>
                      <p:nvPr/>
                    </p:nvPicPr>
                    <p:blipFill>
                      <a:blip r:embed="rId3"/>
                      <a:stretch>
                        <a:fillRect/>
                      </a:stretch>
                    </p:blipFill>
                    <p:spPr>
                      <a:xfrm>
                        <a:off x="2768600" y="1582738"/>
                        <a:ext cx="3933825" cy="5556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871816287"/>
              </p:ext>
            </p:extLst>
          </p:nvPr>
        </p:nvGraphicFramePr>
        <p:xfrm>
          <a:off x="2952750" y="2430463"/>
          <a:ext cx="2968625" cy="750887"/>
        </p:xfrm>
        <a:graphic>
          <a:graphicData uri="http://schemas.openxmlformats.org/presentationml/2006/ole">
            <mc:AlternateContent xmlns:mc="http://schemas.openxmlformats.org/markup-compatibility/2006">
              <mc:Choice xmlns:v="urn:schemas-microsoft-com:vml" Requires="v">
                <p:oleObj name="Formula" r:id="rId4" imgW="1828800" imgH="462600" progId="Equation.Ribbit">
                  <p:embed/>
                </p:oleObj>
              </mc:Choice>
              <mc:Fallback>
                <p:oleObj name="Formula" r:id="rId4" imgW="1828800" imgH="462600" progId="Equation.Ribbit">
                  <p:embed/>
                  <p:pic>
                    <p:nvPicPr>
                      <p:cNvPr id="0" name=""/>
                      <p:cNvPicPr/>
                      <p:nvPr/>
                    </p:nvPicPr>
                    <p:blipFill>
                      <a:blip r:embed="rId5"/>
                      <a:stretch>
                        <a:fillRect/>
                      </a:stretch>
                    </p:blipFill>
                    <p:spPr>
                      <a:xfrm>
                        <a:off x="2952750" y="2430463"/>
                        <a:ext cx="2968625" cy="75088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245378690"/>
              </p:ext>
            </p:extLst>
          </p:nvPr>
        </p:nvGraphicFramePr>
        <p:xfrm>
          <a:off x="1870075" y="3408363"/>
          <a:ext cx="173038" cy="277812"/>
        </p:xfrm>
        <a:graphic>
          <a:graphicData uri="http://schemas.openxmlformats.org/presentationml/2006/ole">
            <mc:AlternateContent xmlns:mc="http://schemas.openxmlformats.org/markup-compatibility/2006">
              <mc:Choice xmlns:v="urn:schemas-microsoft-com:vml" Requires="v">
                <p:oleObj name="Formula" r:id="rId6" imgW="80280" imgH="129600" progId="Equation.Ribbit">
                  <p:embed/>
                </p:oleObj>
              </mc:Choice>
              <mc:Fallback>
                <p:oleObj name="Formula" r:id="rId6" imgW="80280" imgH="129600" progId="Equation.Ribbit">
                  <p:embed/>
                  <p:pic>
                    <p:nvPicPr>
                      <p:cNvPr id="0" name=""/>
                      <p:cNvPicPr/>
                      <p:nvPr/>
                    </p:nvPicPr>
                    <p:blipFill>
                      <a:blip r:embed="rId7"/>
                      <a:stretch>
                        <a:fillRect/>
                      </a:stretch>
                    </p:blipFill>
                    <p:spPr>
                      <a:xfrm>
                        <a:off x="1870075" y="3408363"/>
                        <a:ext cx="173038" cy="277812"/>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639202581"/>
              </p:ext>
            </p:extLst>
          </p:nvPr>
        </p:nvGraphicFramePr>
        <p:xfrm>
          <a:off x="6384925" y="3425825"/>
          <a:ext cx="173038" cy="279400"/>
        </p:xfrm>
        <a:graphic>
          <a:graphicData uri="http://schemas.openxmlformats.org/presentationml/2006/ole">
            <mc:AlternateContent xmlns:mc="http://schemas.openxmlformats.org/markup-compatibility/2006">
              <mc:Choice xmlns:v="urn:schemas-microsoft-com:vml" Requires="v">
                <p:oleObj name="Formula" r:id="rId8" imgW="80280" imgH="129600" progId="Equation.Ribbit">
                  <p:embed/>
                </p:oleObj>
              </mc:Choice>
              <mc:Fallback>
                <p:oleObj name="Formula" r:id="rId8" imgW="80280" imgH="129600" progId="Equation.Ribbit">
                  <p:embed/>
                  <p:pic>
                    <p:nvPicPr>
                      <p:cNvPr id="0" name=""/>
                      <p:cNvPicPr/>
                      <p:nvPr/>
                    </p:nvPicPr>
                    <p:blipFill>
                      <a:blip r:embed="rId7"/>
                      <a:stretch>
                        <a:fillRect/>
                      </a:stretch>
                    </p:blipFill>
                    <p:spPr>
                      <a:xfrm>
                        <a:off x="6384925" y="3425825"/>
                        <a:ext cx="173038" cy="2794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604211687"/>
              </p:ext>
            </p:extLst>
          </p:nvPr>
        </p:nvGraphicFramePr>
        <p:xfrm>
          <a:off x="1493837" y="3684330"/>
          <a:ext cx="203157" cy="284420"/>
        </p:xfrm>
        <a:graphic>
          <a:graphicData uri="http://schemas.openxmlformats.org/presentationml/2006/ole">
            <mc:AlternateContent xmlns:mc="http://schemas.openxmlformats.org/markup-compatibility/2006">
              <mc:Choice xmlns:v="urn:schemas-microsoft-com:vml" Requires="v">
                <p:oleObj name="Formula" r:id="rId9" imgW="119520" imgH="166680" progId="Equation.Ribbit">
                  <p:embed/>
                </p:oleObj>
              </mc:Choice>
              <mc:Fallback>
                <p:oleObj name="Formula" r:id="rId9" imgW="119520" imgH="166680" progId="Equation.Ribbit">
                  <p:embed/>
                  <p:pic>
                    <p:nvPicPr>
                      <p:cNvPr id="0" name=""/>
                      <p:cNvPicPr/>
                      <p:nvPr/>
                    </p:nvPicPr>
                    <p:blipFill>
                      <a:blip r:embed="rId10"/>
                      <a:stretch>
                        <a:fillRect/>
                      </a:stretch>
                    </p:blipFill>
                    <p:spPr>
                      <a:xfrm>
                        <a:off x="1493837" y="3684330"/>
                        <a:ext cx="203157" cy="28442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77364665"/>
              </p:ext>
            </p:extLst>
          </p:nvPr>
        </p:nvGraphicFramePr>
        <p:xfrm>
          <a:off x="3135313" y="3690938"/>
          <a:ext cx="585787" cy="296862"/>
        </p:xfrm>
        <a:graphic>
          <a:graphicData uri="http://schemas.openxmlformats.org/presentationml/2006/ole">
            <mc:AlternateContent xmlns:mc="http://schemas.openxmlformats.org/markup-compatibility/2006">
              <mc:Choice xmlns:v="urn:schemas-microsoft-com:vml" Requires="v">
                <p:oleObj name="Formula" r:id="rId11" imgW="353160" imgH="177840" progId="Equation.Ribbit">
                  <p:embed/>
                </p:oleObj>
              </mc:Choice>
              <mc:Fallback>
                <p:oleObj name="Formula" r:id="rId11" imgW="353160" imgH="177840" progId="Equation.Ribbit">
                  <p:embed/>
                  <p:pic>
                    <p:nvPicPr>
                      <p:cNvPr id="0" name=""/>
                      <p:cNvPicPr/>
                      <p:nvPr/>
                    </p:nvPicPr>
                    <p:blipFill>
                      <a:blip r:embed="rId12"/>
                      <a:stretch>
                        <a:fillRect/>
                      </a:stretch>
                    </p:blipFill>
                    <p:spPr>
                      <a:xfrm>
                        <a:off x="3135313" y="3690938"/>
                        <a:ext cx="585787" cy="296862"/>
                      </a:xfrm>
                      <a:prstGeom prst="rect">
                        <a:avLst/>
                      </a:prstGeom>
                    </p:spPr>
                  </p:pic>
                </p:oleObj>
              </mc:Fallback>
            </mc:AlternateContent>
          </a:graphicData>
        </a:graphic>
      </p:graphicFrame>
    </p:spTree>
    <p:extLst>
      <p:ext uri="{BB962C8B-B14F-4D97-AF65-F5344CB8AC3E}">
        <p14:creationId xmlns:p14="http://schemas.microsoft.com/office/powerpoint/2010/main" val="507376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90085" y="1403824"/>
            <a:ext cx="8609391" cy="4051045"/>
          </a:xfrm>
          <a:prstGeom prst="rect">
            <a:avLst/>
          </a:prstGeom>
        </p:spPr>
      </p:pic>
      <p:sp>
        <p:nvSpPr>
          <p:cNvPr id="5" name="标题 1"/>
          <p:cNvSpPr>
            <a:spLocks noGrp="1"/>
          </p:cNvSpPr>
          <p:nvPr>
            <p:ph type="title"/>
          </p:nvPr>
        </p:nvSpPr>
        <p:spPr>
          <a:xfrm>
            <a:off x="260350" y="0"/>
            <a:ext cx="7886700" cy="777874"/>
          </a:xfrm>
        </p:spPr>
        <p:txBody>
          <a:bodyPr/>
          <a:lstStyle/>
          <a:p>
            <a:r>
              <a:rPr lang="zh-CN" altLang="en-US" dirty="0"/>
              <a:t>属性可取值数目与固有值关系</a:t>
            </a:r>
          </a:p>
        </p:txBody>
      </p:sp>
      <p:sp>
        <p:nvSpPr>
          <p:cNvPr id="3" name="文本框 2">
            <a:extLst>
              <a:ext uri="{FF2B5EF4-FFF2-40B4-BE49-F238E27FC236}">
                <a16:creationId xmlns:a16="http://schemas.microsoft.com/office/drawing/2014/main" id="{2AA7FA69-47ED-47F4-053C-43D90EFB03D0}"/>
              </a:ext>
            </a:extLst>
          </p:cNvPr>
          <p:cNvSpPr txBox="1"/>
          <p:nvPr/>
        </p:nvSpPr>
        <p:spPr>
          <a:xfrm>
            <a:off x="4090738" y="2093495"/>
            <a:ext cx="1837362" cy="369332"/>
          </a:xfrm>
          <a:prstGeom prst="rect">
            <a:avLst/>
          </a:prstGeom>
          <a:noFill/>
          <a:ln>
            <a:solidFill>
              <a:schemeClr val="tx1"/>
            </a:solidFill>
          </a:ln>
        </p:spPr>
        <p:txBody>
          <a:bodyPr wrap="none" rtlCol="0">
            <a:spAutoFit/>
          </a:bodyPr>
          <a:lstStyle/>
          <a:p>
            <a:r>
              <a:rPr lang="en-US" altLang="zh-CN" b="1" dirty="0">
                <a:solidFill>
                  <a:srgbClr val="C00000"/>
                </a:solidFill>
              </a:rPr>
              <a:t>100</a:t>
            </a:r>
            <a:r>
              <a:rPr lang="zh-CN" altLang="en-US" b="1" dirty="0">
                <a:solidFill>
                  <a:srgbClr val="C00000"/>
                </a:solidFill>
              </a:rPr>
              <a:t>个不同取值</a:t>
            </a:r>
          </a:p>
        </p:txBody>
      </p:sp>
      <p:sp>
        <p:nvSpPr>
          <p:cNvPr id="4" name="文本框 3">
            <a:extLst>
              <a:ext uri="{FF2B5EF4-FFF2-40B4-BE49-F238E27FC236}">
                <a16:creationId xmlns:a16="http://schemas.microsoft.com/office/drawing/2014/main" id="{1797D030-7D81-A07A-FC05-28550DD1294B}"/>
              </a:ext>
            </a:extLst>
          </p:cNvPr>
          <p:cNvSpPr txBox="1"/>
          <p:nvPr/>
        </p:nvSpPr>
        <p:spPr>
          <a:xfrm>
            <a:off x="6497882" y="2869686"/>
            <a:ext cx="2223686" cy="523220"/>
          </a:xfrm>
          <a:prstGeom prst="rect">
            <a:avLst/>
          </a:prstGeom>
          <a:noFill/>
          <a:ln>
            <a:solidFill>
              <a:schemeClr val="tx1"/>
            </a:solidFill>
          </a:ln>
        </p:spPr>
        <p:txBody>
          <a:bodyPr wrap="none" rtlCol="0">
            <a:spAutoFit/>
          </a:bodyPr>
          <a:lstStyle/>
          <a:p>
            <a:r>
              <a:rPr lang="en-US" altLang="zh-CN" sz="1400" b="1" dirty="0">
                <a:solidFill>
                  <a:srgbClr val="C00000"/>
                </a:solidFill>
              </a:rPr>
              <a:t>3</a:t>
            </a:r>
            <a:r>
              <a:rPr lang="zh-CN" altLang="en-US" sz="1400" b="1" dirty="0">
                <a:solidFill>
                  <a:srgbClr val="C00000"/>
                </a:solidFill>
              </a:rPr>
              <a:t>个不同可取值：</a:t>
            </a:r>
            <a:endParaRPr lang="en-US" altLang="zh-CN" sz="1400" b="1" dirty="0">
              <a:solidFill>
                <a:srgbClr val="C00000"/>
              </a:solidFill>
            </a:endParaRPr>
          </a:p>
          <a:p>
            <a:r>
              <a:rPr lang="zh-CN" altLang="en-US" sz="1400" b="1" dirty="0">
                <a:solidFill>
                  <a:srgbClr val="C00000"/>
                </a:solidFill>
              </a:rPr>
              <a:t>出现概率</a:t>
            </a:r>
            <a:r>
              <a:rPr lang="en-US" altLang="zh-CN" sz="1400" b="1" dirty="0">
                <a:solidFill>
                  <a:srgbClr val="C00000"/>
                </a:solidFill>
              </a:rPr>
              <a:t>0.3</a:t>
            </a:r>
            <a:r>
              <a:rPr lang="zh-CN" altLang="en-US" sz="1400" b="1" dirty="0">
                <a:solidFill>
                  <a:srgbClr val="C00000"/>
                </a:solidFill>
              </a:rPr>
              <a:t>、</a:t>
            </a:r>
            <a:r>
              <a:rPr lang="en-US" altLang="zh-CN" sz="1400" b="1" dirty="0">
                <a:solidFill>
                  <a:srgbClr val="C00000"/>
                </a:solidFill>
              </a:rPr>
              <a:t>0.3</a:t>
            </a:r>
            <a:r>
              <a:rPr lang="zh-CN" altLang="en-US" sz="1400" b="1" dirty="0">
                <a:solidFill>
                  <a:srgbClr val="C00000"/>
                </a:solidFill>
              </a:rPr>
              <a:t>、</a:t>
            </a:r>
            <a:r>
              <a:rPr lang="en-US" altLang="zh-CN" sz="1400" b="1" dirty="0">
                <a:solidFill>
                  <a:srgbClr val="C00000"/>
                </a:solidFill>
              </a:rPr>
              <a:t>0.4</a:t>
            </a:r>
            <a:endParaRPr lang="zh-CN" altLang="en-US" sz="1400" b="1" dirty="0">
              <a:solidFill>
                <a:srgbClr val="C00000"/>
              </a:solidFill>
            </a:endParaRPr>
          </a:p>
        </p:txBody>
      </p:sp>
      <p:sp>
        <p:nvSpPr>
          <p:cNvPr id="6" name="箭头: 下 5">
            <a:extLst>
              <a:ext uri="{FF2B5EF4-FFF2-40B4-BE49-F238E27FC236}">
                <a16:creationId xmlns:a16="http://schemas.microsoft.com/office/drawing/2014/main" id="{8FFAAC33-22C8-9437-3BA5-F6661A963B45}"/>
              </a:ext>
            </a:extLst>
          </p:cNvPr>
          <p:cNvSpPr/>
          <p:nvPr/>
        </p:nvSpPr>
        <p:spPr>
          <a:xfrm>
            <a:off x="4800600" y="2514600"/>
            <a:ext cx="168442" cy="1804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65D93AF3-2BB5-E0B6-3CA5-A5D676DB0634}"/>
              </a:ext>
            </a:extLst>
          </p:cNvPr>
          <p:cNvSpPr/>
          <p:nvPr/>
        </p:nvSpPr>
        <p:spPr>
          <a:xfrm>
            <a:off x="7399421" y="3429000"/>
            <a:ext cx="192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091CD6D-ED6B-7288-46BE-0ADEBCB28070}"/>
              </a:ext>
            </a:extLst>
          </p:cNvPr>
          <p:cNvSpPr txBox="1"/>
          <p:nvPr/>
        </p:nvSpPr>
        <p:spPr>
          <a:xfrm>
            <a:off x="6309688" y="4485426"/>
            <a:ext cx="1673856" cy="369332"/>
          </a:xfrm>
          <a:prstGeom prst="rect">
            <a:avLst/>
          </a:prstGeom>
          <a:noFill/>
          <a:ln>
            <a:solidFill>
              <a:schemeClr val="tx1"/>
            </a:solidFill>
          </a:ln>
        </p:spPr>
        <p:txBody>
          <a:bodyPr wrap="none" rtlCol="0">
            <a:spAutoFit/>
          </a:bodyPr>
          <a:lstStyle/>
          <a:p>
            <a:r>
              <a:rPr lang="en-US" altLang="zh-CN" b="1" dirty="0">
                <a:solidFill>
                  <a:srgbClr val="C00000"/>
                </a:solidFill>
              </a:rPr>
              <a:t>10</a:t>
            </a:r>
            <a:r>
              <a:rPr lang="zh-CN" altLang="en-US" b="1" dirty="0">
                <a:solidFill>
                  <a:srgbClr val="C00000"/>
                </a:solidFill>
              </a:rPr>
              <a:t>个不同取值</a:t>
            </a:r>
          </a:p>
        </p:txBody>
      </p:sp>
      <p:sp>
        <p:nvSpPr>
          <p:cNvPr id="9" name="箭头: 右 8">
            <a:extLst>
              <a:ext uri="{FF2B5EF4-FFF2-40B4-BE49-F238E27FC236}">
                <a16:creationId xmlns:a16="http://schemas.microsoft.com/office/drawing/2014/main" id="{06D70270-E950-A5DB-E2AE-F0DD8CFFFB3B}"/>
              </a:ext>
            </a:extLst>
          </p:cNvPr>
          <p:cNvSpPr/>
          <p:nvPr/>
        </p:nvSpPr>
        <p:spPr>
          <a:xfrm flipH="1">
            <a:off x="5876552" y="4585871"/>
            <a:ext cx="433136" cy="1684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59615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27923" y="896427"/>
            <a:ext cx="8362030" cy="5017218"/>
          </a:xfrm>
          <a:prstGeom prst="rect">
            <a:avLst/>
          </a:prstGeom>
        </p:spPr>
      </p:pic>
    </p:spTree>
    <p:extLst>
      <p:ext uri="{BB962C8B-B14F-4D97-AF65-F5344CB8AC3E}">
        <p14:creationId xmlns:p14="http://schemas.microsoft.com/office/powerpoint/2010/main" val="3605245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10791" y="836741"/>
            <a:ext cx="4873777" cy="935238"/>
          </a:xfrm>
          <a:prstGeom prst="rect">
            <a:avLst/>
          </a:prstGeom>
        </p:spPr>
      </p:pic>
      <p:pic>
        <p:nvPicPr>
          <p:cNvPr id="3" name="图片 2"/>
          <p:cNvPicPr>
            <a:picLocks noChangeAspect="1"/>
          </p:cNvPicPr>
          <p:nvPr/>
        </p:nvPicPr>
        <p:blipFill>
          <a:blip r:embed="rId3"/>
          <a:stretch>
            <a:fillRect/>
          </a:stretch>
        </p:blipFill>
        <p:spPr>
          <a:xfrm>
            <a:off x="126124" y="1645855"/>
            <a:ext cx="8794127" cy="4225224"/>
          </a:xfrm>
          <a:prstGeom prst="rect">
            <a:avLst/>
          </a:prstGeom>
        </p:spPr>
      </p:pic>
      <p:pic>
        <p:nvPicPr>
          <p:cNvPr id="5" name="图片 4"/>
          <p:cNvPicPr>
            <a:picLocks noChangeAspect="1"/>
          </p:cNvPicPr>
          <p:nvPr/>
        </p:nvPicPr>
        <p:blipFill>
          <a:blip r:embed="rId4"/>
          <a:stretch>
            <a:fillRect/>
          </a:stretch>
        </p:blipFill>
        <p:spPr>
          <a:xfrm>
            <a:off x="305972" y="5798784"/>
            <a:ext cx="8614279" cy="634500"/>
          </a:xfrm>
          <a:prstGeom prst="rect">
            <a:avLst/>
          </a:prstGeom>
        </p:spPr>
      </p:pic>
      <p:sp>
        <p:nvSpPr>
          <p:cNvPr id="6" name="文本框 5"/>
          <p:cNvSpPr txBox="1"/>
          <p:nvPr/>
        </p:nvSpPr>
        <p:spPr>
          <a:xfrm>
            <a:off x="1141423" y="2250017"/>
            <a:ext cx="7870148" cy="662152"/>
          </a:xfrm>
          <a:prstGeom prst="rect">
            <a:avLst/>
          </a:prstGeom>
          <a:noFill/>
          <a:ln w="19050">
            <a:solidFill>
              <a:srgbClr val="C00000"/>
            </a:solidFill>
          </a:ln>
        </p:spPr>
        <p:txBody>
          <a:bodyPr wrap="square" rtlCol="0">
            <a:spAutoFit/>
          </a:bodyPr>
          <a:lstStyle/>
          <a:p>
            <a:endParaRPr lang="zh-CN" altLang="en-US" dirty="0"/>
          </a:p>
        </p:txBody>
      </p:sp>
    </p:spTree>
    <p:extLst>
      <p:ext uri="{BB962C8B-B14F-4D97-AF65-F5344CB8AC3E}">
        <p14:creationId xmlns:p14="http://schemas.microsoft.com/office/powerpoint/2010/main" val="3283215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增益率</a:t>
            </a:r>
          </a:p>
        </p:txBody>
      </p:sp>
      <p:sp>
        <p:nvSpPr>
          <p:cNvPr id="10" name="Rectangle 3"/>
          <p:cNvSpPr>
            <a:spLocks noChangeArrowheads="1"/>
          </p:cNvSpPr>
          <p:nvPr/>
        </p:nvSpPr>
        <p:spPr bwMode="auto">
          <a:xfrm>
            <a:off x="815998" y="1724510"/>
            <a:ext cx="6413538" cy="663744"/>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buNone/>
            </a:pPr>
            <a:r>
              <a:rPr lang="zh-CN" altLang="en-US" sz="2400" dirty="0"/>
              <a:t>增益率准则对可取值数目较少的属性有所偏好</a:t>
            </a:r>
            <a:endParaRPr lang="en-US" altLang="zh-CN" sz="2400" dirty="0"/>
          </a:p>
          <a:p>
            <a:pPr marL="0" indent="0" algn="ctr">
              <a:lnSpc>
                <a:spcPts val="3200"/>
              </a:lnSpc>
              <a:buNone/>
            </a:pPr>
            <a:endParaRPr lang="zh-CN" altLang="en-US" sz="2200" i="0" dirty="0">
              <a:latin typeface="幼圆" panose="02010509060101010101" pitchFamily="49" charset="-122"/>
              <a:ea typeface="幼圆" panose="02010509060101010101" pitchFamily="49" charset="-122"/>
            </a:endParaRPr>
          </a:p>
        </p:txBody>
      </p:sp>
      <p:sp>
        <p:nvSpPr>
          <p:cNvPr id="12" name="内容占位符 2"/>
          <p:cNvSpPr>
            <a:spLocks noGrp="1"/>
          </p:cNvSpPr>
          <p:nvPr>
            <p:ph idx="1"/>
          </p:nvPr>
        </p:nvSpPr>
        <p:spPr>
          <a:xfrm>
            <a:off x="260350" y="1158536"/>
            <a:ext cx="8616950" cy="4930775"/>
          </a:xfrm>
        </p:spPr>
        <p:txBody>
          <a:bodyPr>
            <a:normAutofit/>
          </a:bodyPr>
          <a:lstStyle/>
          <a:p>
            <a:r>
              <a:rPr lang="zh-CN" altLang="en-US" dirty="0"/>
              <a:t>存在的问题</a:t>
            </a:r>
            <a:endParaRPr lang="en-US" altLang="zh-CN" dirty="0"/>
          </a:p>
          <a:p>
            <a:pPr marL="0" indent="0">
              <a:buNone/>
            </a:pPr>
            <a:r>
              <a:rPr lang="en-US" altLang="zh-CN" dirty="0"/>
              <a:t>	</a:t>
            </a:r>
          </a:p>
          <a:p>
            <a:pPr marL="0" indent="0">
              <a:buNone/>
            </a:pPr>
            <a:endParaRPr lang="en-US" altLang="zh-CN" dirty="0"/>
          </a:p>
          <a:p>
            <a:pPr>
              <a:lnSpc>
                <a:spcPct val="150000"/>
              </a:lnSpc>
            </a:pPr>
            <a:r>
              <a:rPr lang="en-US" altLang="zh-CN" dirty="0"/>
              <a:t>C4.5</a:t>
            </a:r>
            <a:r>
              <a:rPr lang="en-US" altLang="zh-CN" sz="2400" dirty="0"/>
              <a:t> </a:t>
            </a:r>
            <a:r>
              <a:rPr lang="en-US" altLang="zh-CN" sz="1600" dirty="0"/>
              <a:t>[Quinlan, 1993]</a:t>
            </a:r>
            <a:r>
              <a:rPr lang="zh-CN" altLang="en-US" dirty="0"/>
              <a:t>使用了一个启发式：先从候选划分属性中找出信息增益高于平均水平的属性，再从中选取增益率最高的</a:t>
            </a:r>
            <a:endParaRPr lang="en-US" altLang="zh-CN" dirty="0"/>
          </a:p>
          <a:p>
            <a:pPr latinLnBrk="1"/>
            <a:r>
              <a:rPr lang="en-US" altLang="zh-CN" dirty="0"/>
              <a:t>C5.0: </a:t>
            </a:r>
            <a:r>
              <a:rPr lang="zh-CN" altLang="en-US" dirty="0"/>
              <a:t>决策树</a:t>
            </a:r>
            <a:r>
              <a:rPr lang="en-US" altLang="zh-CN" dirty="0"/>
              <a:t>C4.5</a:t>
            </a:r>
            <a:r>
              <a:rPr lang="zh-CN" altLang="en-US" dirty="0"/>
              <a:t>的商用算法，在内存管理等方面，给出了改进。比如在商用软件</a:t>
            </a:r>
            <a:r>
              <a:rPr lang="en-US" altLang="zh-CN" dirty="0"/>
              <a:t>SPSS</a:t>
            </a:r>
            <a:r>
              <a:rPr lang="zh-CN" altLang="en-US" dirty="0"/>
              <a:t>中，就有该算法。</a:t>
            </a:r>
          </a:p>
          <a:p>
            <a:pPr>
              <a:lnSpc>
                <a:spcPct val="150000"/>
              </a:lnSpc>
            </a:pPr>
            <a:endParaRPr lang="en-US" altLang="zh-CN" dirty="0"/>
          </a:p>
        </p:txBody>
      </p:sp>
    </p:spTree>
    <p:extLst>
      <p:ext uri="{BB962C8B-B14F-4D97-AF65-F5344CB8AC3E}">
        <p14:creationId xmlns:p14="http://schemas.microsoft.com/office/powerpoint/2010/main" val="41126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基尼指数</a:t>
            </a:r>
          </a:p>
        </p:txBody>
      </p:sp>
      <p:sp>
        <p:nvSpPr>
          <p:cNvPr id="3" name="内容占位符 2"/>
          <p:cNvSpPr>
            <a:spLocks noGrp="1"/>
          </p:cNvSpPr>
          <p:nvPr>
            <p:ph idx="1"/>
          </p:nvPr>
        </p:nvSpPr>
        <p:spPr/>
        <p:txBody>
          <a:bodyPr>
            <a:normAutofit/>
          </a:bodyPr>
          <a:lstStyle/>
          <a:p>
            <a:r>
              <a:rPr lang="zh-CN" altLang="en-US" dirty="0"/>
              <a:t>数据集  的纯度可用“基尼值”来度量</a:t>
            </a:r>
            <a:endParaRPr lang="en-US" altLang="zh-CN" dirty="0"/>
          </a:p>
          <a:p>
            <a:pPr marL="0" indent="0">
              <a:buNone/>
            </a:pPr>
            <a:r>
              <a:rPr lang="en-US" altLang="zh-CN" dirty="0"/>
              <a:t>	</a:t>
            </a:r>
          </a:p>
          <a:p>
            <a:endParaRPr lang="en-US" altLang="zh-CN" dirty="0"/>
          </a:p>
          <a:p>
            <a:endParaRPr lang="en-US" altLang="zh-CN" dirty="0"/>
          </a:p>
          <a:p>
            <a:pPr marL="0" indent="0">
              <a:buNone/>
            </a:pPr>
            <a:r>
              <a:rPr lang="en-US" altLang="zh-CN" dirty="0"/>
              <a:t>             </a:t>
            </a:r>
            <a:r>
              <a:rPr lang="zh-CN" altLang="en-US" dirty="0">
                <a:solidFill>
                  <a:srgbClr val="C00000"/>
                </a:solidFill>
              </a:rPr>
              <a:t>越小，数据集</a:t>
            </a:r>
            <a:r>
              <a:rPr lang="en-US" altLang="zh-CN" dirty="0">
                <a:solidFill>
                  <a:srgbClr val="C00000"/>
                </a:solidFill>
              </a:rPr>
              <a:t>  </a:t>
            </a:r>
            <a:r>
              <a:rPr lang="zh-CN" altLang="en-US" dirty="0">
                <a:solidFill>
                  <a:srgbClr val="C00000"/>
                </a:solidFill>
              </a:rPr>
              <a:t>的纯度越高</a:t>
            </a:r>
            <a:endParaRPr lang="en-US" altLang="zh-CN" dirty="0">
              <a:solidFill>
                <a:srgbClr val="C00000"/>
              </a:solidFill>
            </a:endParaRPr>
          </a:p>
          <a:p>
            <a:r>
              <a:rPr lang="zh-CN" altLang="en-US" dirty="0"/>
              <a:t>属性</a:t>
            </a:r>
            <a:r>
              <a:rPr lang="en-US" altLang="zh-CN" dirty="0"/>
              <a:t>  </a:t>
            </a:r>
            <a:r>
              <a:rPr lang="zh-CN" altLang="en-US" dirty="0"/>
              <a:t>的基尼指数定义为：</a:t>
            </a:r>
            <a:endParaRPr lang="en-US" altLang="zh-CN" dirty="0"/>
          </a:p>
          <a:p>
            <a:pPr marL="0" indent="0">
              <a:buNone/>
            </a:pPr>
            <a:endParaRPr lang="en-US" altLang="zh-CN" dirty="0"/>
          </a:p>
          <a:p>
            <a:r>
              <a:rPr lang="zh-CN" altLang="en-US" dirty="0">
                <a:solidFill>
                  <a:srgbClr val="C00000"/>
                </a:solidFill>
              </a:rPr>
              <a:t>应选择那个使划分后基尼指数最小的属性作为最优划分属性</a:t>
            </a:r>
            <a:r>
              <a:rPr lang="zh-CN" altLang="en-US" dirty="0"/>
              <a:t>，即</a:t>
            </a:r>
            <a:endParaRPr lang="en-US" altLang="zh-CN" dirty="0"/>
          </a:p>
          <a:p>
            <a:endParaRPr lang="en-US" altLang="zh-CN" dirty="0"/>
          </a:p>
          <a:p>
            <a:endParaRPr lang="en-US" altLang="zh-CN" dirty="0"/>
          </a:p>
          <a:p>
            <a:r>
              <a:rPr lang="en-US" altLang="zh-CN" dirty="0"/>
              <a:t>CART</a:t>
            </a:r>
            <a:r>
              <a:rPr lang="en-US" altLang="zh-CN" sz="2000" dirty="0"/>
              <a:t> </a:t>
            </a:r>
            <a:r>
              <a:rPr lang="en-US" altLang="zh-CN" sz="1600" dirty="0"/>
              <a:t>[</a:t>
            </a:r>
            <a:r>
              <a:rPr lang="en-US" altLang="zh-CN" sz="1600" dirty="0" err="1"/>
              <a:t>Breiman</a:t>
            </a:r>
            <a:r>
              <a:rPr lang="en-US" altLang="zh-CN" sz="1600" dirty="0"/>
              <a:t> et al., 1984]</a:t>
            </a:r>
            <a:r>
              <a:rPr lang="zh-CN" altLang="en-US" dirty="0"/>
              <a:t>采用“基尼指数”来选择划分属性</a:t>
            </a:r>
          </a:p>
        </p:txBody>
      </p:sp>
      <p:graphicFrame>
        <p:nvGraphicFramePr>
          <p:cNvPr id="4" name="对象 3"/>
          <p:cNvGraphicFramePr>
            <a:graphicFrameLocks noChangeAspect="1"/>
          </p:cNvGraphicFramePr>
          <p:nvPr>
            <p:extLst>
              <p:ext uri="{D42A27DB-BD31-4B8C-83A1-F6EECF244321}">
                <p14:modId xmlns:p14="http://schemas.microsoft.com/office/powerpoint/2010/main" val="1673442776"/>
              </p:ext>
            </p:extLst>
          </p:nvPr>
        </p:nvGraphicFramePr>
        <p:xfrm>
          <a:off x="1073150" y="1693863"/>
          <a:ext cx="2481263" cy="808037"/>
        </p:xfrm>
        <a:graphic>
          <a:graphicData uri="http://schemas.openxmlformats.org/presentationml/2006/ole">
            <mc:AlternateContent xmlns:mc="http://schemas.openxmlformats.org/markup-compatibility/2006">
              <mc:Choice xmlns:v="urn:schemas-microsoft-com:vml" Requires="v">
                <p:oleObj name="Formula" r:id="rId2" imgW="1557360" imgH="506880" progId="Equation.Ribbit">
                  <p:embed/>
                </p:oleObj>
              </mc:Choice>
              <mc:Fallback>
                <p:oleObj name="Formula" r:id="rId2" imgW="1557360" imgH="506880" progId="Equation.Ribbit">
                  <p:embed/>
                  <p:pic>
                    <p:nvPicPr>
                      <p:cNvPr id="0" name=""/>
                      <p:cNvPicPr/>
                      <p:nvPr/>
                    </p:nvPicPr>
                    <p:blipFill>
                      <a:blip r:embed="rId3"/>
                      <a:stretch>
                        <a:fillRect/>
                      </a:stretch>
                    </p:blipFill>
                    <p:spPr>
                      <a:xfrm>
                        <a:off x="1073150" y="1693863"/>
                        <a:ext cx="2481263" cy="80803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964762407"/>
              </p:ext>
            </p:extLst>
          </p:nvPr>
        </p:nvGraphicFramePr>
        <p:xfrm>
          <a:off x="3749675" y="1693863"/>
          <a:ext cx="1341438" cy="809625"/>
        </p:xfrm>
        <a:graphic>
          <a:graphicData uri="http://schemas.openxmlformats.org/presentationml/2006/ole">
            <mc:AlternateContent xmlns:mc="http://schemas.openxmlformats.org/markup-compatibility/2006">
              <mc:Choice xmlns:v="urn:schemas-microsoft-com:vml" Requires="v">
                <p:oleObj name="Formula" r:id="rId4" imgW="795240" imgH="480240" progId="Equation.Ribbit">
                  <p:embed/>
                </p:oleObj>
              </mc:Choice>
              <mc:Fallback>
                <p:oleObj name="Formula" r:id="rId4" imgW="795240" imgH="480240" progId="Equation.Ribbit">
                  <p:embed/>
                  <p:pic>
                    <p:nvPicPr>
                      <p:cNvPr id="0" name=""/>
                      <p:cNvPicPr/>
                      <p:nvPr/>
                    </p:nvPicPr>
                    <p:blipFill>
                      <a:blip r:embed="rId5"/>
                      <a:stretch>
                        <a:fillRect/>
                      </a:stretch>
                    </p:blipFill>
                    <p:spPr>
                      <a:xfrm>
                        <a:off x="3749675" y="1693863"/>
                        <a:ext cx="1341438" cy="8096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335286346"/>
              </p:ext>
            </p:extLst>
          </p:nvPr>
        </p:nvGraphicFramePr>
        <p:xfrm>
          <a:off x="2273300" y="3670300"/>
          <a:ext cx="4949825" cy="501650"/>
        </p:xfrm>
        <a:graphic>
          <a:graphicData uri="http://schemas.openxmlformats.org/presentationml/2006/ole">
            <mc:AlternateContent xmlns:mc="http://schemas.openxmlformats.org/markup-compatibility/2006">
              <mc:Choice xmlns:v="urn:schemas-microsoft-com:vml" Requires="v">
                <p:oleObj name="Formula" r:id="rId6" imgW="2475360" imgH="250200" progId="Equation.Ribbit">
                  <p:embed/>
                </p:oleObj>
              </mc:Choice>
              <mc:Fallback>
                <p:oleObj name="Formula" r:id="rId6" imgW="2475360" imgH="250200" progId="Equation.Ribbit">
                  <p:embed/>
                  <p:pic>
                    <p:nvPicPr>
                      <p:cNvPr id="0" name=""/>
                      <p:cNvPicPr/>
                      <p:nvPr/>
                    </p:nvPicPr>
                    <p:blipFill>
                      <a:blip r:embed="rId7"/>
                      <a:stretch>
                        <a:fillRect/>
                      </a:stretch>
                    </p:blipFill>
                    <p:spPr>
                      <a:xfrm>
                        <a:off x="2273300" y="3670300"/>
                        <a:ext cx="4949825" cy="50165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48625856"/>
              </p:ext>
            </p:extLst>
          </p:nvPr>
        </p:nvGraphicFramePr>
        <p:xfrm>
          <a:off x="2851150" y="4714875"/>
          <a:ext cx="3844925" cy="536575"/>
        </p:xfrm>
        <a:graphic>
          <a:graphicData uri="http://schemas.openxmlformats.org/presentationml/2006/ole">
            <mc:AlternateContent xmlns:mc="http://schemas.openxmlformats.org/markup-compatibility/2006">
              <mc:Choice xmlns:v="urn:schemas-microsoft-com:vml" Requires="v">
                <p:oleObj name="Formula" r:id="rId8" imgW="1910160" imgH="265680" progId="Equation.Ribbit">
                  <p:embed/>
                </p:oleObj>
              </mc:Choice>
              <mc:Fallback>
                <p:oleObj name="Formula" r:id="rId8" imgW="1910160" imgH="265680" progId="Equation.Ribbit">
                  <p:embed/>
                  <p:pic>
                    <p:nvPicPr>
                      <p:cNvPr id="0" name=""/>
                      <p:cNvPicPr/>
                      <p:nvPr/>
                    </p:nvPicPr>
                    <p:blipFill>
                      <a:blip r:embed="rId9"/>
                      <a:stretch>
                        <a:fillRect/>
                      </a:stretch>
                    </p:blipFill>
                    <p:spPr>
                      <a:xfrm>
                        <a:off x="2851150" y="4714875"/>
                        <a:ext cx="3844925" cy="536575"/>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07826560"/>
              </p:ext>
            </p:extLst>
          </p:nvPr>
        </p:nvGraphicFramePr>
        <p:xfrm>
          <a:off x="754063" y="2949575"/>
          <a:ext cx="828675" cy="284163"/>
        </p:xfrm>
        <a:graphic>
          <a:graphicData uri="http://schemas.openxmlformats.org/presentationml/2006/ole">
            <mc:AlternateContent xmlns:mc="http://schemas.openxmlformats.org/markup-compatibility/2006">
              <mc:Choice xmlns:v="urn:schemas-microsoft-com:vml" Requires="v">
                <p:oleObj name="Formula" r:id="rId10" imgW="515880" imgH="177840" progId="Equation.Ribbit">
                  <p:embed/>
                </p:oleObj>
              </mc:Choice>
              <mc:Fallback>
                <p:oleObj name="Formula" r:id="rId10" imgW="515880" imgH="177840" progId="Equation.Ribbit">
                  <p:embed/>
                  <p:pic>
                    <p:nvPicPr>
                      <p:cNvPr id="0" name=""/>
                      <p:cNvPicPr/>
                      <p:nvPr/>
                    </p:nvPicPr>
                    <p:blipFill>
                      <a:blip r:embed="rId11"/>
                      <a:stretch>
                        <a:fillRect/>
                      </a:stretch>
                    </p:blipFill>
                    <p:spPr>
                      <a:xfrm>
                        <a:off x="754063" y="2949575"/>
                        <a:ext cx="828675" cy="284163"/>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709157786"/>
              </p:ext>
            </p:extLst>
          </p:nvPr>
        </p:nvGraphicFramePr>
        <p:xfrm>
          <a:off x="1546583" y="1247775"/>
          <a:ext cx="200025" cy="268288"/>
        </p:xfrm>
        <a:graphic>
          <a:graphicData uri="http://schemas.openxmlformats.org/presentationml/2006/ole">
            <mc:AlternateContent xmlns:mc="http://schemas.openxmlformats.org/markup-compatibility/2006">
              <mc:Choice xmlns:v="urn:schemas-microsoft-com:vml" Requires="v">
                <p:oleObj name="Formula" r:id="rId12" imgW="124560" imgH="166680" progId="Equation.Ribbit">
                  <p:embed/>
                </p:oleObj>
              </mc:Choice>
              <mc:Fallback>
                <p:oleObj name="Formula" r:id="rId12" imgW="124560" imgH="166680" progId="Equation.Ribbit">
                  <p:embed/>
                  <p:pic>
                    <p:nvPicPr>
                      <p:cNvPr id="0" name=""/>
                      <p:cNvPicPr/>
                      <p:nvPr/>
                    </p:nvPicPr>
                    <p:blipFill>
                      <a:blip r:embed="rId13"/>
                      <a:stretch>
                        <a:fillRect/>
                      </a:stretch>
                    </p:blipFill>
                    <p:spPr>
                      <a:xfrm>
                        <a:off x="1546583" y="1247775"/>
                        <a:ext cx="200025" cy="268288"/>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530355828"/>
              </p:ext>
            </p:extLst>
          </p:nvPr>
        </p:nvGraphicFramePr>
        <p:xfrm>
          <a:off x="3291246" y="2965450"/>
          <a:ext cx="200025" cy="268288"/>
        </p:xfrm>
        <a:graphic>
          <a:graphicData uri="http://schemas.openxmlformats.org/presentationml/2006/ole">
            <mc:AlternateContent xmlns:mc="http://schemas.openxmlformats.org/markup-compatibility/2006">
              <mc:Choice xmlns:v="urn:schemas-microsoft-com:vml" Requires="v">
                <p:oleObj name="Formula" r:id="rId14" imgW="124560" imgH="166680" progId="Equation.Ribbit">
                  <p:embed/>
                </p:oleObj>
              </mc:Choice>
              <mc:Fallback>
                <p:oleObj name="Formula" r:id="rId14" imgW="124560" imgH="166680" progId="Equation.Ribbit">
                  <p:embed/>
                  <p:pic>
                    <p:nvPicPr>
                      <p:cNvPr id="0" name=""/>
                      <p:cNvPicPr/>
                      <p:nvPr/>
                    </p:nvPicPr>
                    <p:blipFill>
                      <a:blip r:embed="rId13"/>
                      <a:stretch>
                        <a:fillRect/>
                      </a:stretch>
                    </p:blipFill>
                    <p:spPr>
                      <a:xfrm>
                        <a:off x="3291246" y="2965450"/>
                        <a:ext cx="200025" cy="268288"/>
                      </a:xfrm>
                      <a:prstGeom prst="rect">
                        <a:avLst/>
                      </a:prstGeom>
                    </p:spPr>
                  </p:pic>
                </p:oleObj>
              </mc:Fallback>
            </mc:AlternateContent>
          </a:graphicData>
        </a:graphic>
      </p:graphicFrame>
      <p:sp>
        <p:nvSpPr>
          <p:cNvPr id="12" name="Rectangle 3"/>
          <p:cNvSpPr>
            <a:spLocks noChangeArrowheads="1"/>
          </p:cNvSpPr>
          <p:nvPr/>
        </p:nvSpPr>
        <p:spPr bwMode="auto">
          <a:xfrm>
            <a:off x="5883557" y="1506681"/>
            <a:ext cx="2822011" cy="1231056"/>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nSpc>
                <a:spcPts val="3200"/>
              </a:lnSpc>
              <a:buNone/>
            </a:pPr>
            <a:r>
              <a:rPr lang="zh-CN" altLang="en-US" sz="2200" dirty="0">
                <a:latin typeface="幼圆" panose="02010509060101010101" pitchFamily="49" charset="-122"/>
                <a:ea typeface="幼圆" panose="02010509060101010101" pitchFamily="49" charset="-122"/>
              </a:rPr>
              <a:t>反映了从</a:t>
            </a:r>
            <a:r>
              <a:rPr lang="en-US" altLang="zh-CN" sz="2200" dirty="0">
                <a:latin typeface="幼圆" panose="02010509060101010101" pitchFamily="49" charset="-122"/>
                <a:ea typeface="幼圆" panose="02010509060101010101" pitchFamily="49" charset="-122"/>
              </a:rPr>
              <a:t>  </a:t>
            </a:r>
            <a:r>
              <a:rPr lang="zh-CN" altLang="en-US" sz="2200" dirty="0">
                <a:latin typeface="幼圆" panose="02010509060101010101" pitchFamily="49" charset="-122"/>
                <a:ea typeface="幼圆" panose="02010509060101010101" pitchFamily="49" charset="-122"/>
              </a:rPr>
              <a:t>中随机抽取两个样本，其类别标记不一致的概率</a:t>
            </a:r>
            <a:endParaRPr lang="zh-CN" altLang="en-US" sz="2200" i="0" dirty="0">
              <a:latin typeface="幼圆" panose="02010509060101010101" pitchFamily="49" charset="-122"/>
              <a:ea typeface="幼圆" panose="02010509060101010101" pitchFamily="49" charset="-122"/>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3812870188"/>
              </p:ext>
            </p:extLst>
          </p:nvPr>
        </p:nvGraphicFramePr>
        <p:xfrm>
          <a:off x="7145338" y="1638300"/>
          <a:ext cx="198437" cy="271463"/>
        </p:xfrm>
        <a:graphic>
          <a:graphicData uri="http://schemas.openxmlformats.org/presentationml/2006/ole">
            <mc:AlternateContent xmlns:mc="http://schemas.openxmlformats.org/markup-compatibility/2006">
              <mc:Choice xmlns:v="urn:schemas-microsoft-com:vml" Requires="v">
                <p:oleObj name="Formula" r:id="rId15" imgW="124560" imgH="166680" progId="Equation.Ribbit">
                  <p:embed/>
                </p:oleObj>
              </mc:Choice>
              <mc:Fallback>
                <p:oleObj name="Formula" r:id="rId15" imgW="124560" imgH="166680" progId="Equation.Ribbit">
                  <p:embed/>
                  <p:pic>
                    <p:nvPicPr>
                      <p:cNvPr id="0" name=""/>
                      <p:cNvPicPr/>
                      <p:nvPr/>
                    </p:nvPicPr>
                    <p:blipFill>
                      <a:blip r:embed="rId13"/>
                      <a:stretch>
                        <a:fillRect/>
                      </a:stretch>
                    </p:blipFill>
                    <p:spPr>
                      <a:xfrm>
                        <a:off x="7145338" y="1638300"/>
                        <a:ext cx="198437" cy="271463"/>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4047385846"/>
              </p:ext>
            </p:extLst>
          </p:nvPr>
        </p:nvGraphicFramePr>
        <p:xfrm>
          <a:off x="1252538" y="3379788"/>
          <a:ext cx="190500" cy="304800"/>
        </p:xfrm>
        <a:graphic>
          <a:graphicData uri="http://schemas.openxmlformats.org/presentationml/2006/ole">
            <mc:AlternateContent xmlns:mc="http://schemas.openxmlformats.org/markup-compatibility/2006">
              <mc:Choice xmlns:v="urn:schemas-microsoft-com:vml" Requires="v">
                <p:oleObj name="Formula" r:id="rId16" imgW="80280" imgH="129600" progId="Equation.Ribbit">
                  <p:embed/>
                </p:oleObj>
              </mc:Choice>
              <mc:Fallback>
                <p:oleObj name="Formula" r:id="rId16" imgW="80280" imgH="129600" progId="Equation.Ribbit">
                  <p:embed/>
                  <p:pic>
                    <p:nvPicPr>
                      <p:cNvPr id="0" name=""/>
                      <p:cNvPicPr/>
                      <p:nvPr/>
                    </p:nvPicPr>
                    <p:blipFill>
                      <a:blip r:embed="rId17"/>
                      <a:stretch>
                        <a:fillRect/>
                      </a:stretch>
                    </p:blipFill>
                    <p:spPr>
                      <a:xfrm>
                        <a:off x="1252538" y="3379788"/>
                        <a:ext cx="190500" cy="304800"/>
                      </a:xfrm>
                      <a:prstGeom prst="rect">
                        <a:avLst/>
                      </a:prstGeom>
                    </p:spPr>
                  </p:pic>
                </p:oleObj>
              </mc:Fallback>
            </mc:AlternateContent>
          </a:graphicData>
        </a:graphic>
      </p:graphicFrame>
    </p:spTree>
    <p:extLst>
      <p:ext uri="{BB962C8B-B14F-4D97-AF65-F5344CB8AC3E}">
        <p14:creationId xmlns:p14="http://schemas.microsoft.com/office/powerpoint/2010/main" val="135447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0350" y="42864"/>
            <a:ext cx="7886700" cy="777874"/>
          </a:xfrm>
        </p:spPr>
        <p:txBody>
          <a:bodyPr/>
          <a:lstStyle/>
          <a:p>
            <a:r>
              <a:rPr lang="zh-CN" altLang="en-US" dirty="0"/>
              <a:t>数据集</a:t>
            </a:r>
          </a:p>
        </p:txBody>
      </p:sp>
      <p:pic>
        <p:nvPicPr>
          <p:cNvPr id="2" name="图片 1">
            <a:extLst>
              <a:ext uri="{FF2B5EF4-FFF2-40B4-BE49-F238E27FC236}">
                <a16:creationId xmlns:a16="http://schemas.microsoft.com/office/drawing/2014/main" id="{25EFCAB0-329A-E8DF-F957-B502D396CDCE}"/>
              </a:ext>
            </a:extLst>
          </p:cNvPr>
          <p:cNvPicPr>
            <a:picLocks noChangeAspect="1"/>
          </p:cNvPicPr>
          <p:nvPr/>
        </p:nvPicPr>
        <p:blipFill>
          <a:blip r:embed="rId2"/>
          <a:stretch>
            <a:fillRect/>
          </a:stretch>
        </p:blipFill>
        <p:spPr>
          <a:xfrm>
            <a:off x="709738" y="1219951"/>
            <a:ext cx="6292641" cy="4418097"/>
          </a:xfrm>
          <a:prstGeom prst="rect">
            <a:avLst/>
          </a:prstGeom>
        </p:spPr>
      </p:pic>
    </p:spTree>
    <p:extLst>
      <p:ext uri="{BB962C8B-B14F-4D97-AF65-F5344CB8AC3E}">
        <p14:creationId xmlns:p14="http://schemas.microsoft.com/office/powerpoint/2010/main" val="3794346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6C372D6-8B12-A0D3-592D-8F000CB8C015}"/>
              </a:ext>
            </a:extLst>
          </p:cNvPr>
          <p:cNvSpPr txBox="1"/>
          <p:nvPr/>
        </p:nvSpPr>
        <p:spPr>
          <a:xfrm>
            <a:off x="649703" y="1020964"/>
            <a:ext cx="7423485" cy="3766865"/>
          </a:xfrm>
          <a:prstGeom prst="rect">
            <a:avLst/>
          </a:prstGeom>
          <a:noFill/>
        </p:spPr>
        <p:txBody>
          <a:bodyPr wrap="square">
            <a:spAutoFit/>
          </a:bodyPr>
          <a:lstStyle/>
          <a:p>
            <a:pPr>
              <a:lnSpc>
                <a:spcPct val="150000"/>
              </a:lnSpc>
            </a:pPr>
            <a:r>
              <a:rPr lang="zh-CN" altLang="en-US" dirty="0">
                <a:solidFill>
                  <a:schemeClr val="tx1">
                    <a:lumMod val="95000"/>
                    <a:lumOff val="5000"/>
                  </a:schemeClr>
                </a:solidFill>
                <a:latin typeface="楷体" panose="02010609060101010101" pitchFamily="49" charset="-122"/>
                <a:ea typeface="楷体" panose="02010609060101010101" pitchFamily="49" charset="-122"/>
              </a:rPr>
              <a:t>假如我们选择的训练集为以下编号的数据：</a:t>
            </a:r>
            <a:endParaRPr lang="en-US" altLang="zh-CN" dirty="0">
              <a:solidFill>
                <a:schemeClr val="tx1">
                  <a:lumMod val="95000"/>
                  <a:lumOff val="5000"/>
                </a:schemeClr>
              </a:solidFill>
              <a:latin typeface="楷体" panose="02010609060101010101" pitchFamily="49" charset="-122"/>
              <a:ea typeface="楷体" panose="02010609060101010101" pitchFamily="49" charset="-122"/>
            </a:endParaRPr>
          </a:p>
          <a:p>
            <a:pPr>
              <a:lnSpc>
                <a:spcPct val="150000"/>
              </a:lnSpc>
            </a:pPr>
            <a:r>
              <a:rPr lang="zh-CN" altLang="en-US" b="1" dirty="0">
                <a:solidFill>
                  <a:srgbClr val="C00000"/>
                </a:solidFill>
                <a:latin typeface="楷体" panose="02010609060101010101" pitchFamily="49" charset="-122"/>
                <a:ea typeface="楷体" panose="02010609060101010101" pitchFamily="49" charset="-122"/>
              </a:rPr>
              <a:t>[</a:t>
            </a:r>
            <a:r>
              <a:rPr lang="en-US" altLang="zh-CN" b="1" dirty="0">
                <a:solidFill>
                  <a:srgbClr val="C00000"/>
                </a:solidFill>
                <a:latin typeface="楷体" panose="02010609060101010101" pitchFamily="49" charset="-122"/>
                <a:ea typeface="楷体" panose="02010609060101010101" pitchFamily="49" charset="-122"/>
              </a:rPr>
              <a:t>1</a:t>
            </a:r>
            <a:r>
              <a:rPr lang="zh-CN" altLang="en-US" b="1" dirty="0">
                <a:solidFill>
                  <a:srgbClr val="C00000"/>
                </a:solidFill>
                <a:latin typeface="楷体" panose="02010609060101010101" pitchFamily="49" charset="-122"/>
                <a:ea typeface="楷体" panose="02010609060101010101" pitchFamily="49" charset="-122"/>
              </a:rPr>
              <a:t>, </a:t>
            </a:r>
            <a:r>
              <a:rPr lang="en-US" altLang="zh-CN" b="1" dirty="0">
                <a:solidFill>
                  <a:srgbClr val="C00000"/>
                </a:solidFill>
                <a:latin typeface="楷体" panose="02010609060101010101" pitchFamily="49" charset="-122"/>
                <a:ea typeface="楷体" panose="02010609060101010101" pitchFamily="49" charset="-122"/>
              </a:rPr>
              <a:t>2</a:t>
            </a:r>
            <a:r>
              <a:rPr lang="zh-CN" altLang="en-US" b="1" dirty="0">
                <a:solidFill>
                  <a:srgbClr val="C00000"/>
                </a:solidFill>
                <a:latin typeface="楷体" panose="02010609060101010101" pitchFamily="49" charset="-122"/>
                <a:ea typeface="楷体" panose="02010609060101010101" pitchFamily="49" charset="-122"/>
              </a:rPr>
              <a:t>, </a:t>
            </a:r>
            <a:r>
              <a:rPr lang="en-US" altLang="zh-CN" b="1" dirty="0">
                <a:solidFill>
                  <a:srgbClr val="C00000"/>
                </a:solidFill>
                <a:latin typeface="楷体" panose="02010609060101010101" pitchFamily="49" charset="-122"/>
                <a:ea typeface="楷体" panose="02010609060101010101" pitchFamily="49" charset="-122"/>
              </a:rPr>
              <a:t>3</a:t>
            </a:r>
            <a:r>
              <a:rPr lang="zh-CN" altLang="en-US" b="1" dirty="0">
                <a:solidFill>
                  <a:srgbClr val="C00000"/>
                </a:solidFill>
                <a:latin typeface="楷体" panose="02010609060101010101" pitchFamily="49" charset="-122"/>
                <a:ea typeface="楷体" panose="02010609060101010101" pitchFamily="49" charset="-122"/>
              </a:rPr>
              <a:t>, </a:t>
            </a:r>
            <a:r>
              <a:rPr lang="en-US" altLang="zh-CN" b="1" dirty="0">
                <a:solidFill>
                  <a:srgbClr val="C00000"/>
                </a:solidFill>
                <a:latin typeface="楷体" panose="02010609060101010101" pitchFamily="49" charset="-122"/>
                <a:ea typeface="楷体" panose="02010609060101010101" pitchFamily="49" charset="-122"/>
              </a:rPr>
              <a:t>4</a:t>
            </a:r>
            <a:r>
              <a:rPr lang="zh-CN" altLang="en-US" b="1" dirty="0">
                <a:solidFill>
                  <a:srgbClr val="C00000"/>
                </a:solidFill>
                <a:latin typeface="楷体" panose="02010609060101010101" pitchFamily="49" charset="-122"/>
                <a:ea typeface="楷体" panose="02010609060101010101" pitchFamily="49" charset="-122"/>
              </a:rPr>
              <a:t>, </a:t>
            </a:r>
            <a:r>
              <a:rPr lang="en-US" altLang="zh-CN" b="1" dirty="0">
                <a:solidFill>
                  <a:srgbClr val="C00000"/>
                </a:solidFill>
                <a:latin typeface="楷体" panose="02010609060101010101" pitchFamily="49" charset="-122"/>
                <a:ea typeface="楷体" panose="02010609060101010101" pitchFamily="49" charset="-122"/>
              </a:rPr>
              <a:t>6</a:t>
            </a:r>
            <a:r>
              <a:rPr lang="zh-CN" altLang="en-US" b="1" dirty="0">
                <a:solidFill>
                  <a:srgbClr val="C00000"/>
                </a:solidFill>
                <a:latin typeface="楷体" panose="02010609060101010101" pitchFamily="49" charset="-122"/>
                <a:ea typeface="楷体" panose="02010609060101010101" pitchFamily="49" charset="-122"/>
              </a:rPr>
              <a:t>, </a:t>
            </a:r>
            <a:r>
              <a:rPr lang="en-US" altLang="zh-CN" b="1" dirty="0">
                <a:solidFill>
                  <a:srgbClr val="C00000"/>
                </a:solidFill>
                <a:latin typeface="楷体" panose="02010609060101010101" pitchFamily="49" charset="-122"/>
                <a:ea typeface="楷体" panose="02010609060101010101" pitchFamily="49" charset="-122"/>
              </a:rPr>
              <a:t>7</a:t>
            </a:r>
            <a:r>
              <a:rPr lang="zh-CN" altLang="en-US" b="1" dirty="0">
                <a:solidFill>
                  <a:srgbClr val="C00000"/>
                </a:solidFill>
                <a:latin typeface="楷体" panose="02010609060101010101" pitchFamily="49" charset="-122"/>
                <a:ea typeface="楷体" panose="02010609060101010101" pitchFamily="49" charset="-122"/>
              </a:rPr>
              <a:t>, </a:t>
            </a:r>
            <a:r>
              <a:rPr lang="en-US" altLang="zh-CN" b="1" dirty="0">
                <a:solidFill>
                  <a:srgbClr val="C00000"/>
                </a:solidFill>
                <a:latin typeface="楷体" panose="02010609060101010101" pitchFamily="49" charset="-122"/>
                <a:ea typeface="楷体" panose="02010609060101010101" pitchFamily="49" charset="-122"/>
              </a:rPr>
              <a:t>10</a:t>
            </a:r>
            <a:r>
              <a:rPr lang="zh-CN" altLang="en-US" b="1" dirty="0">
                <a:solidFill>
                  <a:srgbClr val="C00000"/>
                </a:solidFill>
                <a:latin typeface="楷体" panose="02010609060101010101" pitchFamily="49" charset="-122"/>
                <a:ea typeface="楷体" panose="02010609060101010101" pitchFamily="49" charset="-122"/>
              </a:rPr>
              <a:t>, 1</a:t>
            </a:r>
            <a:r>
              <a:rPr lang="en-US" altLang="zh-CN" b="1" dirty="0">
                <a:solidFill>
                  <a:srgbClr val="C00000"/>
                </a:solidFill>
                <a:latin typeface="楷体" panose="02010609060101010101" pitchFamily="49" charset="-122"/>
                <a:ea typeface="楷体" panose="02010609060101010101" pitchFamily="49" charset="-122"/>
              </a:rPr>
              <a:t>4</a:t>
            </a:r>
            <a:r>
              <a:rPr lang="zh-CN" altLang="en-US" b="1" dirty="0">
                <a:solidFill>
                  <a:srgbClr val="C00000"/>
                </a:solidFill>
                <a:latin typeface="楷体" panose="02010609060101010101" pitchFamily="49" charset="-122"/>
                <a:ea typeface="楷体" panose="02010609060101010101" pitchFamily="49" charset="-122"/>
              </a:rPr>
              <a:t>, 1</a:t>
            </a:r>
            <a:r>
              <a:rPr lang="en-US" altLang="zh-CN" b="1" dirty="0">
                <a:solidFill>
                  <a:srgbClr val="C00000"/>
                </a:solidFill>
                <a:latin typeface="楷体" panose="02010609060101010101" pitchFamily="49" charset="-122"/>
                <a:ea typeface="楷体" panose="02010609060101010101" pitchFamily="49" charset="-122"/>
              </a:rPr>
              <a:t>5</a:t>
            </a:r>
            <a:r>
              <a:rPr lang="zh-CN" altLang="en-US" b="1" dirty="0">
                <a:solidFill>
                  <a:srgbClr val="C00000"/>
                </a:solidFill>
                <a:latin typeface="楷体" panose="02010609060101010101" pitchFamily="49" charset="-122"/>
                <a:ea typeface="楷体" panose="02010609060101010101" pitchFamily="49" charset="-122"/>
              </a:rPr>
              <a:t>, 1</a:t>
            </a:r>
            <a:r>
              <a:rPr lang="en-US" altLang="zh-CN" b="1" dirty="0">
                <a:solidFill>
                  <a:srgbClr val="C00000"/>
                </a:solidFill>
                <a:latin typeface="楷体" panose="02010609060101010101" pitchFamily="49" charset="-122"/>
                <a:ea typeface="楷体" panose="02010609060101010101" pitchFamily="49" charset="-122"/>
              </a:rPr>
              <a:t>6</a:t>
            </a:r>
            <a:r>
              <a:rPr lang="zh-CN" altLang="en-US" b="1" dirty="0">
                <a:solidFill>
                  <a:srgbClr val="C00000"/>
                </a:solidFill>
                <a:latin typeface="楷体" panose="02010609060101010101" pitchFamily="49" charset="-122"/>
                <a:ea typeface="楷体" panose="02010609060101010101" pitchFamily="49" charset="-122"/>
              </a:rPr>
              <a:t>, 1</a:t>
            </a:r>
            <a:r>
              <a:rPr lang="en-US" altLang="zh-CN" b="1" dirty="0">
                <a:solidFill>
                  <a:srgbClr val="C00000"/>
                </a:solidFill>
                <a:latin typeface="楷体" panose="02010609060101010101" pitchFamily="49" charset="-122"/>
                <a:ea typeface="楷体" panose="02010609060101010101" pitchFamily="49" charset="-122"/>
              </a:rPr>
              <a:t>7</a:t>
            </a:r>
            <a:r>
              <a:rPr lang="zh-CN" altLang="en-US" b="1" dirty="0">
                <a:solidFill>
                  <a:srgbClr val="C00000"/>
                </a:solidFill>
                <a:latin typeface="楷体" panose="02010609060101010101" pitchFamily="49" charset="-122"/>
                <a:ea typeface="楷体" panose="02010609060101010101" pitchFamily="49" charset="-122"/>
              </a:rPr>
              <a:t>]</a:t>
            </a:r>
            <a:endParaRPr lang="en-US" altLang="zh-CN" b="1" dirty="0">
              <a:solidFill>
                <a:srgbClr val="C00000"/>
              </a:solidFill>
              <a:latin typeface="楷体" panose="02010609060101010101" pitchFamily="49" charset="-122"/>
              <a:ea typeface="楷体" panose="02010609060101010101" pitchFamily="49" charset="-122"/>
            </a:endParaRPr>
          </a:p>
          <a:p>
            <a:pPr>
              <a:lnSpc>
                <a:spcPct val="150000"/>
              </a:lnSpc>
            </a:pPr>
            <a:r>
              <a:rPr lang="zh-CN" altLang="en-US" dirty="0">
                <a:solidFill>
                  <a:schemeClr val="tx1">
                    <a:lumMod val="95000"/>
                    <a:lumOff val="5000"/>
                  </a:schemeClr>
                </a:solidFill>
                <a:latin typeface="楷体" panose="02010609060101010101" pitchFamily="49" charset="-122"/>
                <a:ea typeface="楷体" panose="02010609060101010101" pitchFamily="49" charset="-122"/>
              </a:rPr>
              <a:t>我们以对色泽的基尼指数计算为例：</a:t>
            </a:r>
            <a:endParaRPr lang="en-US" altLang="zh-CN" dirty="0">
              <a:solidFill>
                <a:schemeClr val="tx1">
                  <a:lumMod val="95000"/>
                  <a:lumOff val="5000"/>
                </a:schemeClr>
              </a:solidFill>
              <a:latin typeface="楷体" panose="02010609060101010101" pitchFamily="49" charset="-122"/>
              <a:ea typeface="楷体" panose="02010609060101010101" pitchFamily="49" charset="-122"/>
            </a:endParaRPr>
          </a:p>
          <a:p>
            <a:pPr>
              <a:lnSpc>
                <a:spcPct val="150000"/>
              </a:lnSpc>
            </a:pPr>
            <a:r>
              <a:rPr lang="zh-CN" altLang="en-US" dirty="0">
                <a:solidFill>
                  <a:schemeClr val="tx1">
                    <a:lumMod val="95000"/>
                    <a:lumOff val="5000"/>
                  </a:schemeClr>
                </a:solidFill>
                <a:latin typeface="楷体" panose="02010609060101010101" pitchFamily="49" charset="-122"/>
                <a:ea typeface="楷体" panose="02010609060101010101" pitchFamily="49" charset="-122"/>
              </a:rPr>
              <a:t>色泽属性中对应的特征有：</a:t>
            </a:r>
            <a:r>
              <a:rPr lang="zh-CN" altLang="en-US" b="1" dirty="0">
                <a:solidFill>
                  <a:srgbClr val="C00000"/>
                </a:solidFill>
                <a:latin typeface="楷体" panose="02010609060101010101" pitchFamily="49" charset="-122"/>
                <a:ea typeface="楷体" panose="02010609060101010101" pitchFamily="49" charset="-122"/>
              </a:rPr>
              <a:t>青绿，乌黑，浅白</a:t>
            </a:r>
            <a:endParaRPr lang="en-US" altLang="zh-CN" b="1" dirty="0">
              <a:solidFill>
                <a:srgbClr val="C00000"/>
              </a:solidFill>
              <a:latin typeface="楷体" panose="02010609060101010101" pitchFamily="49" charset="-122"/>
              <a:ea typeface="楷体" panose="02010609060101010101" pitchFamily="49" charset="-122"/>
            </a:endParaRPr>
          </a:p>
          <a:p>
            <a:pPr>
              <a:lnSpc>
                <a:spcPct val="150000"/>
              </a:lnSpc>
            </a:pPr>
            <a:r>
              <a:rPr lang="zh-CN" altLang="en-US" dirty="0">
                <a:solidFill>
                  <a:schemeClr val="tx1">
                    <a:lumMod val="95000"/>
                    <a:lumOff val="5000"/>
                  </a:schemeClr>
                </a:solidFill>
                <a:latin typeface="楷体" panose="02010609060101010101" pitchFamily="49" charset="-122"/>
                <a:ea typeface="楷体" panose="02010609060101010101" pitchFamily="49" charset="-122"/>
              </a:rPr>
              <a:t>在训练集中：</a:t>
            </a:r>
            <a:endParaRPr lang="en-US" altLang="zh-CN" dirty="0">
              <a:solidFill>
                <a:schemeClr val="tx1">
                  <a:lumMod val="95000"/>
                  <a:lumOff val="5000"/>
                </a:schemeClr>
              </a:solidFill>
              <a:latin typeface="楷体" panose="02010609060101010101" pitchFamily="49" charset="-122"/>
              <a:ea typeface="楷体" panose="02010609060101010101" pitchFamily="49" charset="-122"/>
            </a:endParaRPr>
          </a:p>
          <a:p>
            <a:pPr marL="285750" indent="-285750">
              <a:lnSpc>
                <a:spcPct val="150000"/>
              </a:lnSpc>
              <a:buFont typeface="Wingdings" panose="05000000000000000000" pitchFamily="2" charset="2"/>
              <a:buChar char="l"/>
            </a:pPr>
            <a:r>
              <a:rPr lang="zh-CN" altLang="en-US" b="1" dirty="0">
                <a:solidFill>
                  <a:srgbClr val="002060"/>
                </a:solidFill>
                <a:latin typeface="楷体" panose="02010609060101010101" pitchFamily="49" charset="-122"/>
                <a:ea typeface="楷体" panose="02010609060101010101" pitchFamily="49" charset="-122"/>
              </a:rPr>
              <a:t>青绿的个数为5个，其中是好瓜的有3个</a:t>
            </a:r>
            <a:endParaRPr lang="en-US" altLang="zh-CN" b="1" dirty="0">
              <a:solidFill>
                <a:srgbClr val="002060"/>
              </a:solidFill>
              <a:latin typeface="楷体" panose="02010609060101010101" pitchFamily="49" charset="-122"/>
              <a:ea typeface="楷体" panose="02010609060101010101" pitchFamily="49" charset="-122"/>
            </a:endParaRPr>
          </a:p>
          <a:p>
            <a:pPr marL="285750" indent="-285750">
              <a:lnSpc>
                <a:spcPct val="150000"/>
              </a:lnSpc>
              <a:buFont typeface="Wingdings" panose="05000000000000000000" pitchFamily="2" charset="2"/>
              <a:buChar char="l"/>
            </a:pPr>
            <a:r>
              <a:rPr lang="zh-CN" altLang="en-US" b="1" dirty="0">
                <a:solidFill>
                  <a:srgbClr val="002060"/>
                </a:solidFill>
                <a:latin typeface="楷体" panose="02010609060101010101" pitchFamily="49" charset="-122"/>
                <a:ea typeface="楷体" panose="02010609060101010101" pitchFamily="49" charset="-122"/>
              </a:rPr>
              <a:t>乌黑的个数为4个，其中是好瓜的有</a:t>
            </a:r>
            <a:r>
              <a:rPr lang="en-US" altLang="zh-CN" b="1" dirty="0">
                <a:solidFill>
                  <a:srgbClr val="002060"/>
                </a:solidFill>
                <a:latin typeface="楷体" panose="02010609060101010101" pitchFamily="49" charset="-122"/>
                <a:ea typeface="楷体" panose="02010609060101010101" pitchFamily="49" charset="-122"/>
              </a:rPr>
              <a:t>3</a:t>
            </a:r>
            <a:r>
              <a:rPr lang="zh-CN" altLang="en-US" b="1" dirty="0">
                <a:solidFill>
                  <a:srgbClr val="002060"/>
                </a:solidFill>
                <a:latin typeface="楷体" panose="02010609060101010101" pitchFamily="49" charset="-122"/>
                <a:ea typeface="楷体" panose="02010609060101010101" pitchFamily="49" charset="-122"/>
              </a:rPr>
              <a:t>个</a:t>
            </a:r>
            <a:endParaRPr lang="en-US" altLang="zh-CN" b="1" dirty="0">
              <a:solidFill>
                <a:srgbClr val="002060"/>
              </a:solidFill>
              <a:latin typeface="楷体" panose="02010609060101010101" pitchFamily="49" charset="-122"/>
              <a:ea typeface="楷体" panose="02010609060101010101" pitchFamily="49" charset="-122"/>
            </a:endParaRPr>
          </a:p>
          <a:p>
            <a:pPr marL="285750" indent="-285750">
              <a:lnSpc>
                <a:spcPct val="150000"/>
              </a:lnSpc>
              <a:buFont typeface="Wingdings" panose="05000000000000000000" pitchFamily="2" charset="2"/>
              <a:buChar char="l"/>
            </a:pPr>
            <a:r>
              <a:rPr lang="zh-CN" altLang="en-US" b="1" dirty="0">
                <a:solidFill>
                  <a:srgbClr val="002060"/>
                </a:solidFill>
                <a:latin typeface="楷体" panose="02010609060101010101" pitchFamily="49" charset="-122"/>
                <a:ea typeface="楷体" panose="02010609060101010101" pitchFamily="49" charset="-122"/>
              </a:rPr>
              <a:t>浅白的个数为2个，其中是好瓜的有0个</a:t>
            </a:r>
            <a:endParaRPr lang="en-US" altLang="zh-CN" b="1" dirty="0">
              <a:solidFill>
                <a:srgbClr val="002060"/>
              </a:solidFill>
              <a:latin typeface="楷体" panose="02010609060101010101" pitchFamily="49" charset="-122"/>
              <a:ea typeface="楷体" panose="02010609060101010101" pitchFamily="49" charset="-122"/>
            </a:endParaRPr>
          </a:p>
          <a:p>
            <a:pPr>
              <a:lnSpc>
                <a:spcPct val="150000"/>
              </a:lnSpc>
            </a:pPr>
            <a:r>
              <a:rPr lang="zh-CN" altLang="en-US" dirty="0">
                <a:solidFill>
                  <a:schemeClr val="tx1">
                    <a:lumMod val="95000"/>
                    <a:lumOff val="5000"/>
                  </a:schemeClr>
                </a:solidFill>
                <a:latin typeface="楷体" panose="02010609060101010101" pitchFamily="49" charset="-122"/>
                <a:ea typeface="楷体" panose="02010609060101010101" pitchFamily="49" charset="-122"/>
              </a:rPr>
              <a:t>据此，由基尼指数公式，我们可以计算D中的Gini（D，色泽） </a:t>
            </a:r>
          </a:p>
        </p:txBody>
      </p:sp>
      <p:sp>
        <p:nvSpPr>
          <p:cNvPr id="6" name="文本框 5">
            <a:extLst>
              <a:ext uri="{FF2B5EF4-FFF2-40B4-BE49-F238E27FC236}">
                <a16:creationId xmlns:a16="http://schemas.microsoft.com/office/drawing/2014/main" id="{D6E23559-DDDC-D46E-5BB3-0B38A33869AE}"/>
              </a:ext>
            </a:extLst>
          </p:cNvPr>
          <p:cNvSpPr txBox="1"/>
          <p:nvPr/>
        </p:nvSpPr>
        <p:spPr>
          <a:xfrm>
            <a:off x="360947" y="403219"/>
            <a:ext cx="6533148" cy="442878"/>
          </a:xfrm>
          <a:prstGeom prst="rect">
            <a:avLst/>
          </a:prstGeom>
          <a:noFill/>
        </p:spPr>
        <p:txBody>
          <a:bodyPr wrap="square">
            <a:spAutoFit/>
          </a:bodyPr>
          <a:lstStyle/>
          <a:p>
            <a:pPr>
              <a:lnSpc>
                <a:spcPct val="150000"/>
              </a:lnSpc>
            </a:pPr>
            <a:r>
              <a:rPr lang="zh-CN" altLang="en-US" b="1" dirty="0">
                <a:solidFill>
                  <a:schemeClr val="accent6">
                    <a:lumMod val="90000"/>
                    <a:lumOff val="10000"/>
                  </a:schemeClr>
                </a:solidFill>
                <a:latin typeface="仿宋_GB2312" panose="02010609030101010101" pitchFamily="49" charset="-122"/>
                <a:ea typeface="仿宋_GB2312" panose="02010609030101010101" pitchFamily="49" charset="-122"/>
              </a:rPr>
              <a:t>我们来模拟一下第一次根据基尼指数选择划分属性的过程：</a:t>
            </a:r>
            <a:endParaRPr lang="en-US" altLang="zh-CN" b="1" dirty="0">
              <a:solidFill>
                <a:schemeClr val="accent6">
                  <a:lumMod val="90000"/>
                  <a:lumOff val="10000"/>
                </a:schemeClr>
              </a:solidFill>
              <a:latin typeface="仿宋_GB2312" panose="02010609030101010101" pitchFamily="49" charset="-122"/>
              <a:ea typeface="仿宋_GB2312" panose="02010609030101010101" pitchFamily="49" charset="-122"/>
            </a:endParaRPr>
          </a:p>
        </p:txBody>
      </p:sp>
      <p:pic>
        <p:nvPicPr>
          <p:cNvPr id="7" name="图片 6">
            <a:extLst>
              <a:ext uri="{FF2B5EF4-FFF2-40B4-BE49-F238E27FC236}">
                <a16:creationId xmlns:a16="http://schemas.microsoft.com/office/drawing/2014/main" id="{67DE37A8-FAED-1E76-6B61-0D7A3307A92A}"/>
              </a:ext>
            </a:extLst>
          </p:cNvPr>
          <p:cNvPicPr>
            <a:picLocks noChangeAspect="1"/>
          </p:cNvPicPr>
          <p:nvPr/>
        </p:nvPicPr>
        <p:blipFill>
          <a:blip r:embed="rId2"/>
          <a:stretch>
            <a:fillRect/>
          </a:stretch>
        </p:blipFill>
        <p:spPr>
          <a:xfrm>
            <a:off x="5086160" y="846097"/>
            <a:ext cx="4294461" cy="3015164"/>
          </a:xfrm>
          <a:prstGeom prst="rect">
            <a:avLst/>
          </a:prstGeom>
        </p:spPr>
      </p:pic>
      <p:sp>
        <p:nvSpPr>
          <p:cNvPr id="8" name="矩形 7">
            <a:extLst>
              <a:ext uri="{FF2B5EF4-FFF2-40B4-BE49-F238E27FC236}">
                <a16:creationId xmlns:a16="http://schemas.microsoft.com/office/drawing/2014/main" id="{031459DE-B88B-FD35-EE0A-C1411163C189}"/>
              </a:ext>
            </a:extLst>
          </p:cNvPr>
          <p:cNvSpPr/>
          <p:nvPr/>
        </p:nvSpPr>
        <p:spPr>
          <a:xfrm>
            <a:off x="5305926" y="1159657"/>
            <a:ext cx="3922295" cy="57751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5BDC581-C21F-46BD-778E-AA646BD64095}"/>
              </a:ext>
            </a:extLst>
          </p:cNvPr>
          <p:cNvSpPr/>
          <p:nvPr/>
        </p:nvSpPr>
        <p:spPr>
          <a:xfrm>
            <a:off x="5305925" y="1875866"/>
            <a:ext cx="3922295" cy="30418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2AE6BAD-611A-EE52-8288-71AB169AD224}"/>
              </a:ext>
            </a:extLst>
          </p:cNvPr>
          <p:cNvSpPr/>
          <p:nvPr/>
        </p:nvSpPr>
        <p:spPr>
          <a:xfrm>
            <a:off x="5305925" y="2547170"/>
            <a:ext cx="3922295" cy="19603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B7ED993-6EDA-82DE-01CE-0DCCFDB4F5F4}"/>
              </a:ext>
            </a:extLst>
          </p:cNvPr>
          <p:cNvSpPr/>
          <p:nvPr/>
        </p:nvSpPr>
        <p:spPr>
          <a:xfrm>
            <a:off x="5305925" y="3186078"/>
            <a:ext cx="3922295" cy="57751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687FA251-E9F2-5B7A-31C2-7B57521F4E3B}"/>
              </a:ext>
            </a:extLst>
          </p:cNvPr>
          <p:cNvPicPr>
            <a:picLocks noChangeAspect="1"/>
          </p:cNvPicPr>
          <p:nvPr/>
        </p:nvPicPr>
        <p:blipFill>
          <a:blip r:embed="rId3"/>
          <a:stretch>
            <a:fillRect/>
          </a:stretch>
        </p:blipFill>
        <p:spPr>
          <a:xfrm>
            <a:off x="2637630" y="4971266"/>
            <a:ext cx="5676190" cy="657143"/>
          </a:xfrm>
          <a:prstGeom prst="rect">
            <a:avLst/>
          </a:prstGeom>
        </p:spPr>
      </p:pic>
      <p:sp>
        <p:nvSpPr>
          <p:cNvPr id="13" name="文本框 12">
            <a:extLst>
              <a:ext uri="{FF2B5EF4-FFF2-40B4-BE49-F238E27FC236}">
                <a16:creationId xmlns:a16="http://schemas.microsoft.com/office/drawing/2014/main" id="{E0DF53F1-6E2E-CA4C-49E6-A5770C572213}"/>
              </a:ext>
            </a:extLst>
          </p:cNvPr>
          <p:cNvSpPr txBox="1"/>
          <p:nvPr/>
        </p:nvSpPr>
        <p:spPr>
          <a:xfrm>
            <a:off x="830178" y="5154948"/>
            <a:ext cx="2129589" cy="369332"/>
          </a:xfrm>
          <a:prstGeom prst="rect">
            <a:avLst/>
          </a:prstGeom>
          <a:noFill/>
        </p:spPr>
        <p:txBody>
          <a:bodyPr wrap="square">
            <a:spAutoFit/>
          </a:bodyPr>
          <a:lstStyle/>
          <a:p>
            <a:r>
              <a:rPr lang="zh-CN" altLang="en-US" dirty="0">
                <a:solidFill>
                  <a:schemeClr val="tx1">
                    <a:lumMod val="95000"/>
                    <a:lumOff val="5000"/>
                  </a:schemeClr>
                </a:solidFill>
                <a:latin typeface="楷体" panose="02010609060101010101" pitchFamily="49" charset="-122"/>
                <a:ea typeface="楷体" panose="02010609060101010101" pitchFamily="49" charset="-122"/>
              </a:rPr>
              <a:t>Gini（D，色泽）</a:t>
            </a:r>
            <a:r>
              <a:rPr lang="en-US" altLang="zh-CN" dirty="0">
                <a:solidFill>
                  <a:schemeClr val="tx1">
                    <a:lumMod val="95000"/>
                    <a:lumOff val="5000"/>
                  </a:schemeClr>
                </a:solidFill>
                <a:latin typeface="楷体" panose="02010609060101010101" pitchFamily="49" charset="-122"/>
                <a:ea typeface="楷体" panose="02010609060101010101" pitchFamily="49" charset="-122"/>
              </a:rPr>
              <a:t>=</a:t>
            </a:r>
            <a:r>
              <a:rPr lang="zh-CN" altLang="en-US" dirty="0">
                <a:solidFill>
                  <a:schemeClr val="tx1">
                    <a:lumMod val="95000"/>
                    <a:lumOff val="5000"/>
                  </a:schemeClr>
                </a:solidFill>
                <a:latin typeface="楷体" panose="02010609060101010101" pitchFamily="49" charset="-122"/>
                <a:ea typeface="楷体" panose="02010609060101010101" pitchFamily="49" charset="-122"/>
              </a:rPr>
              <a:t> </a:t>
            </a:r>
            <a:endParaRPr lang="zh-CN" altLang="en-US" dirty="0"/>
          </a:p>
        </p:txBody>
      </p:sp>
      <p:pic>
        <p:nvPicPr>
          <p:cNvPr id="14" name="图片 13">
            <a:extLst>
              <a:ext uri="{FF2B5EF4-FFF2-40B4-BE49-F238E27FC236}">
                <a16:creationId xmlns:a16="http://schemas.microsoft.com/office/drawing/2014/main" id="{F5B4A404-2772-AC56-8C47-CD98AA1B8C1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323350" y="5940495"/>
            <a:ext cx="4038095" cy="514286"/>
          </a:xfrm>
          <a:prstGeom prst="rect">
            <a:avLst/>
          </a:prstGeom>
        </p:spPr>
      </p:pic>
      <p:pic>
        <p:nvPicPr>
          <p:cNvPr id="17" name="图片 16">
            <a:extLst>
              <a:ext uri="{FF2B5EF4-FFF2-40B4-BE49-F238E27FC236}">
                <a16:creationId xmlns:a16="http://schemas.microsoft.com/office/drawing/2014/main" id="{15958427-4816-7713-F688-6523337BEE0E}"/>
              </a:ext>
            </a:extLst>
          </p:cNvPr>
          <p:cNvPicPr>
            <a:picLocks noChangeAspect="1"/>
          </p:cNvPicPr>
          <p:nvPr/>
        </p:nvPicPr>
        <p:blipFill>
          <a:blip r:embed="rId6">
            <a:duotone>
              <a:prstClr val="black"/>
              <a:schemeClr val="accent2">
                <a:tint val="45000"/>
                <a:satMod val="400000"/>
              </a:schemeClr>
            </a:duotone>
          </a:blip>
          <a:stretch>
            <a:fillRect/>
          </a:stretch>
        </p:blipFill>
        <p:spPr>
          <a:xfrm>
            <a:off x="4961439" y="5940495"/>
            <a:ext cx="1028571" cy="400000"/>
          </a:xfrm>
          <a:prstGeom prst="rect">
            <a:avLst/>
          </a:prstGeom>
        </p:spPr>
      </p:pic>
      <p:pic>
        <p:nvPicPr>
          <p:cNvPr id="19" name="图片 18">
            <a:extLst>
              <a:ext uri="{FF2B5EF4-FFF2-40B4-BE49-F238E27FC236}">
                <a16:creationId xmlns:a16="http://schemas.microsoft.com/office/drawing/2014/main" id="{640BA896-598C-EDF1-CF87-C475539AE062}"/>
              </a:ext>
            </a:extLst>
          </p:cNvPr>
          <p:cNvPicPr>
            <a:picLocks noChangeAspect="1"/>
          </p:cNvPicPr>
          <p:nvPr/>
        </p:nvPicPr>
        <p:blipFill>
          <a:blip r:embed="rId7">
            <a:duotone>
              <a:prstClr val="black"/>
              <a:schemeClr val="accent2">
                <a:tint val="45000"/>
                <a:satMod val="400000"/>
              </a:schemeClr>
            </a:duotone>
          </a:blip>
          <a:stretch>
            <a:fillRect/>
          </a:stretch>
        </p:blipFill>
        <p:spPr>
          <a:xfrm>
            <a:off x="5990010" y="5829442"/>
            <a:ext cx="1019048" cy="695238"/>
          </a:xfrm>
          <a:prstGeom prst="rect">
            <a:avLst/>
          </a:prstGeom>
        </p:spPr>
      </p:pic>
    </p:spTree>
    <p:extLst>
      <p:ext uri="{BB962C8B-B14F-4D97-AF65-F5344CB8AC3E}">
        <p14:creationId xmlns:p14="http://schemas.microsoft.com/office/powerpoint/2010/main" val="681342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42A295F7-AF10-4A71-A9F4-BE3BC341B107}"/>
              </a:ext>
            </a:extLst>
          </p:cNvPr>
          <p:cNvSpPr>
            <a:spLocks noChangeArrowheads="1"/>
          </p:cNvSpPr>
          <p:nvPr/>
        </p:nvSpPr>
        <p:spPr bwMode="auto">
          <a:xfrm>
            <a:off x="283647" y="932082"/>
            <a:ext cx="4288353"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ea typeface="-apple-system"/>
              </a:rPr>
              <a:t>将训练集的各项属性的基尼指数计算得出后：</a:t>
            </a:r>
            <a:endParaRPr kumimoji="0" lang="en-US" altLang="zh-CN" sz="16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600" b="0" i="0" u="none" strike="noStrike" cap="none" normalizeH="0" baseline="0" dirty="0">
                <a:ln>
                  <a:noFill/>
                </a:ln>
                <a:solidFill>
                  <a:schemeClr val="tx1"/>
                </a:solidFill>
                <a:effectLst/>
                <a:latin typeface="Arial" panose="020B0604020202020204" pitchFamily="34" charset="0"/>
              </a:rPr>
            </a:br>
            <a:r>
              <a:rPr kumimoji="0" lang="zh-CN" altLang="zh-CN" sz="1600" b="0" i="0" u="none" strike="noStrike" cap="none" normalizeH="0" baseline="0" dirty="0">
                <a:ln>
                  <a:noFill/>
                </a:ln>
                <a:solidFill>
                  <a:schemeClr val="tx1"/>
                </a:solidFill>
                <a:effectLst/>
                <a:latin typeface="Arial" panose="020B0604020202020204" pitchFamily="34" charset="0"/>
              </a:rPr>
              <a:t>       </a:t>
            </a:r>
            <a:br>
              <a:rPr kumimoji="0" lang="zh-CN" altLang="zh-CN" sz="1600" b="0" i="0" u="none" strike="noStrike" cap="none" normalizeH="0" baseline="0" dirty="0">
                <a:ln>
                  <a:noFill/>
                </a:ln>
                <a:solidFill>
                  <a:schemeClr val="tx1"/>
                </a:solidFill>
                <a:effectLst/>
                <a:latin typeface="Arial" panose="020B0604020202020204" pitchFamily="34" charset="0"/>
              </a:rPr>
            </a:br>
            <a:r>
              <a:rPr kumimoji="0" lang="zh-CN" altLang="zh-CN" sz="1600" b="0" i="0" u="none" strike="noStrike" cap="none" normalizeH="0" baseline="0" dirty="0">
                <a:ln>
                  <a:noFill/>
                </a:ln>
                <a:solidFill>
                  <a:schemeClr val="tx1"/>
                </a:solidFill>
                <a:effectLst/>
                <a:latin typeface="Arial" panose="020B0604020202020204" pitchFamily="34" charset="0"/>
                <a:ea typeface="-apple-system"/>
              </a:rPr>
              <a:t>最终数值最小的“脐部”作为最优划分属性。</a:t>
            </a:r>
            <a:r>
              <a:rPr kumimoji="0" lang="zh-CN" altLang="zh-CN" sz="1600" b="0" i="0" u="none" strike="noStrike" cap="none" normalizeH="0" baseline="0" dirty="0">
                <a:ln>
                  <a:noFill/>
                </a:ln>
                <a:solidFill>
                  <a:schemeClr val="tx1"/>
                </a:solidFill>
                <a:effectLst/>
                <a:latin typeface="Arial" panose="020B0604020202020204" pitchFamily="34" charset="0"/>
              </a:rPr>
              <a:t> </a:t>
            </a:r>
          </a:p>
        </p:txBody>
      </p:sp>
      <p:sp>
        <p:nvSpPr>
          <p:cNvPr id="4" name="AutoShape 2" descr="在这里插入图片描述">
            <a:extLst>
              <a:ext uri="{FF2B5EF4-FFF2-40B4-BE49-F238E27FC236}">
                <a16:creationId xmlns:a16="http://schemas.microsoft.com/office/drawing/2014/main" id="{BA88DCC8-C2E0-DE8E-A94E-BD46D5EF6636}"/>
              </a:ext>
            </a:extLst>
          </p:cNvPr>
          <p:cNvSpPr>
            <a:spLocks noChangeAspect="1" noChangeArrowheads="1"/>
          </p:cNvSpPr>
          <p:nvPr/>
        </p:nvSpPr>
        <p:spPr bwMode="auto">
          <a:xfrm>
            <a:off x="620295" y="176855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5E74AE45-2706-51E8-26BD-9F2818ED9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95" y="1440824"/>
            <a:ext cx="3942656" cy="2275724"/>
          </a:xfrm>
          <a:prstGeom prst="rect">
            <a:avLst/>
          </a:prstGeom>
        </p:spPr>
      </p:pic>
    </p:spTree>
    <p:extLst>
      <p:ext uri="{BB962C8B-B14F-4D97-AF65-F5344CB8AC3E}">
        <p14:creationId xmlns:p14="http://schemas.microsoft.com/office/powerpoint/2010/main" val="2215991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基本流程</a:t>
            </a:r>
          </a:p>
        </p:txBody>
      </p:sp>
      <p:sp>
        <p:nvSpPr>
          <p:cNvPr id="3" name="文本占位符 2"/>
          <p:cNvSpPr>
            <a:spLocks noGrp="1"/>
          </p:cNvSpPr>
          <p:nvPr>
            <p:ph type="body" sz="quarter" idx="13"/>
          </p:nvPr>
        </p:nvSpPr>
        <p:spPr/>
        <p:txBody>
          <a:bodyPr>
            <a:normAutofit lnSpcReduction="10000"/>
          </a:bodyPr>
          <a:lstStyle/>
          <a:p>
            <a:r>
              <a:rPr lang="zh-CN" altLang="en-US" dirty="0"/>
              <a:t>决策树基于树结构来进行预测</a:t>
            </a:r>
          </a:p>
        </p:txBody>
      </p:sp>
      <p:sp>
        <p:nvSpPr>
          <p:cNvPr id="5" name="圆角矩形 4"/>
          <p:cNvSpPr/>
          <p:nvPr/>
        </p:nvSpPr>
        <p:spPr>
          <a:xfrm>
            <a:off x="4196055" y="1822016"/>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6" name="圆角矩形 5"/>
          <p:cNvSpPr/>
          <p:nvPr/>
        </p:nvSpPr>
        <p:spPr>
          <a:xfrm>
            <a:off x="3466040" y="2836135"/>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7" name="圆角矩形 6"/>
          <p:cNvSpPr/>
          <p:nvPr/>
        </p:nvSpPr>
        <p:spPr>
          <a:xfrm>
            <a:off x="2736025" y="3850254"/>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敲声</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8" name="椭圆 7"/>
          <p:cNvSpPr/>
          <p:nvPr/>
        </p:nvSpPr>
        <p:spPr>
          <a:xfrm>
            <a:off x="2006010" y="4864372"/>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cxnSp>
        <p:nvCxnSpPr>
          <p:cNvPr id="9" name="直接连接符 8"/>
          <p:cNvCxnSpPr>
            <a:endCxn id="6" idx="0"/>
          </p:cNvCxnSpPr>
          <p:nvPr/>
        </p:nvCxnSpPr>
        <p:spPr>
          <a:xfrm flipH="1">
            <a:off x="4006040" y="2254016"/>
            <a:ext cx="540000" cy="582119"/>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a:endCxn id="7" idx="0"/>
          </p:cNvCxnSpPr>
          <p:nvPr/>
        </p:nvCxnSpPr>
        <p:spPr>
          <a:xfrm flipH="1">
            <a:off x="3276025" y="3268135"/>
            <a:ext cx="540000" cy="582119"/>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a:endCxn id="8" idx="0"/>
          </p:cNvCxnSpPr>
          <p:nvPr/>
        </p:nvCxnSpPr>
        <p:spPr>
          <a:xfrm flipH="1">
            <a:off x="2546010" y="4282254"/>
            <a:ext cx="540000" cy="582118"/>
          </a:xfrm>
          <a:prstGeom prst="line">
            <a:avLst/>
          </a:prstGeom>
        </p:spPr>
        <p:style>
          <a:lnRef idx="1">
            <a:schemeClr val="dk1"/>
          </a:lnRef>
          <a:fillRef idx="0">
            <a:schemeClr val="dk1"/>
          </a:fillRef>
          <a:effectRef idx="0">
            <a:schemeClr val="dk1"/>
          </a:effectRef>
          <a:fontRef idx="minor">
            <a:schemeClr val="tx1"/>
          </a:fontRef>
        </p:style>
      </p:cxnSp>
      <p:sp>
        <p:nvSpPr>
          <p:cNvPr id="12" name="文本框 19"/>
          <p:cNvSpPr txBox="1"/>
          <p:nvPr/>
        </p:nvSpPr>
        <p:spPr>
          <a:xfrm>
            <a:off x="3549724" y="2281957"/>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sp>
        <p:nvSpPr>
          <p:cNvPr id="13" name="文本框 20"/>
          <p:cNvSpPr txBox="1"/>
          <p:nvPr/>
        </p:nvSpPr>
        <p:spPr>
          <a:xfrm>
            <a:off x="2899694" y="3299469"/>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p>
        </p:txBody>
      </p:sp>
      <p:sp>
        <p:nvSpPr>
          <p:cNvPr id="14" name="文本框 21"/>
          <p:cNvSpPr txBox="1"/>
          <p:nvPr/>
        </p:nvSpPr>
        <p:spPr>
          <a:xfrm>
            <a:off x="2169679" y="4358863"/>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浊响</a:t>
            </a:r>
          </a:p>
        </p:txBody>
      </p:sp>
      <p:cxnSp>
        <p:nvCxnSpPr>
          <p:cNvPr id="15" name="直接连接符 14"/>
          <p:cNvCxnSpPr/>
          <p:nvPr/>
        </p:nvCxnSpPr>
        <p:spPr>
          <a:xfrm>
            <a:off x="4951556" y="2254016"/>
            <a:ext cx="559656" cy="582119"/>
          </a:xfrm>
          <a:prstGeom prst="line">
            <a:avLst/>
          </a:prstGeom>
        </p:spPr>
        <p:style>
          <a:lnRef idx="1">
            <a:schemeClr val="dk1"/>
          </a:lnRef>
          <a:fillRef idx="0">
            <a:schemeClr val="dk1"/>
          </a:fillRef>
          <a:effectRef idx="0">
            <a:schemeClr val="dk1"/>
          </a:effectRef>
          <a:fontRef idx="minor">
            <a:schemeClr val="tx1"/>
          </a:fontRef>
        </p:style>
      </p:cxnSp>
      <p:sp>
        <p:nvSpPr>
          <p:cNvPr id="16" name="文本框 25"/>
          <p:cNvSpPr txBox="1"/>
          <p:nvPr/>
        </p:nvSpPr>
        <p:spPr>
          <a:xfrm>
            <a:off x="5244253" y="2726056"/>
            <a:ext cx="723275"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17" name="文本框 26"/>
          <p:cNvSpPr txBox="1"/>
          <p:nvPr/>
        </p:nvSpPr>
        <p:spPr>
          <a:xfrm>
            <a:off x="5359668" y="2189624"/>
            <a:ext cx="492443"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cxnSp>
        <p:nvCxnSpPr>
          <p:cNvPr id="18" name="直接连接符 17"/>
          <p:cNvCxnSpPr/>
          <p:nvPr/>
        </p:nvCxnSpPr>
        <p:spPr>
          <a:xfrm>
            <a:off x="4186741" y="3273240"/>
            <a:ext cx="559656" cy="582119"/>
          </a:xfrm>
          <a:prstGeom prst="line">
            <a:avLst/>
          </a:prstGeom>
        </p:spPr>
        <p:style>
          <a:lnRef idx="1">
            <a:schemeClr val="dk1"/>
          </a:lnRef>
          <a:fillRef idx="0">
            <a:schemeClr val="dk1"/>
          </a:fillRef>
          <a:effectRef idx="0">
            <a:schemeClr val="dk1"/>
          </a:effectRef>
          <a:fontRef idx="minor">
            <a:schemeClr val="tx1"/>
          </a:fontRef>
        </p:style>
      </p:cxnSp>
      <p:sp>
        <p:nvSpPr>
          <p:cNvPr id="19" name="文本框 28"/>
          <p:cNvSpPr txBox="1"/>
          <p:nvPr/>
        </p:nvSpPr>
        <p:spPr>
          <a:xfrm>
            <a:off x="4479438" y="3745280"/>
            <a:ext cx="723275"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20" name="文本框 29"/>
          <p:cNvSpPr txBox="1"/>
          <p:nvPr/>
        </p:nvSpPr>
        <p:spPr>
          <a:xfrm>
            <a:off x="4594853" y="3208848"/>
            <a:ext cx="492443"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cxnSp>
        <p:nvCxnSpPr>
          <p:cNvPr id="21" name="直接连接符 20"/>
          <p:cNvCxnSpPr/>
          <p:nvPr/>
        </p:nvCxnSpPr>
        <p:spPr>
          <a:xfrm>
            <a:off x="3453285" y="4289691"/>
            <a:ext cx="559656" cy="582119"/>
          </a:xfrm>
          <a:prstGeom prst="line">
            <a:avLst/>
          </a:prstGeom>
        </p:spPr>
        <p:style>
          <a:lnRef idx="1">
            <a:schemeClr val="dk1"/>
          </a:lnRef>
          <a:fillRef idx="0">
            <a:schemeClr val="dk1"/>
          </a:fillRef>
          <a:effectRef idx="0">
            <a:schemeClr val="dk1"/>
          </a:effectRef>
          <a:fontRef idx="minor">
            <a:schemeClr val="tx1"/>
          </a:fontRef>
        </p:style>
      </p:cxnSp>
      <p:sp>
        <p:nvSpPr>
          <p:cNvPr id="22" name="文本框 31"/>
          <p:cNvSpPr txBox="1"/>
          <p:nvPr/>
        </p:nvSpPr>
        <p:spPr>
          <a:xfrm>
            <a:off x="3745982" y="4761731"/>
            <a:ext cx="723275"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23" name="文本框 32"/>
          <p:cNvSpPr txBox="1"/>
          <p:nvPr/>
        </p:nvSpPr>
        <p:spPr>
          <a:xfrm>
            <a:off x="3861397" y="4225299"/>
            <a:ext cx="492443"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Tree>
    <p:extLst>
      <p:ext uri="{BB962C8B-B14F-4D97-AF65-F5344CB8AC3E}">
        <p14:creationId xmlns:p14="http://schemas.microsoft.com/office/powerpoint/2010/main" val="2309502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p:cNvSpPr>
            <a:spLocks noGrp="1"/>
          </p:cNvSpPr>
          <p:nvPr>
            <p:ph idx="1"/>
          </p:nvPr>
        </p:nvSpPr>
        <p:spPr>
          <a:xfrm>
            <a:off x="413148" y="2240651"/>
            <a:ext cx="2428875" cy="117359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marL="0">
              <a:lnSpc>
                <a:spcPct val="150000"/>
              </a:lnSpc>
              <a:spcBef>
                <a:spcPts val="1800"/>
              </a:spcBef>
              <a:buFont typeface="Arial" panose="020B0604020202020204" pitchFamily="34" charset="0"/>
              <a:buNone/>
            </a:pPr>
            <a:r>
              <a:rPr altLang="en-US" sz="2400" dirty="0">
                <a:solidFill>
                  <a:srgbClr val="C00000"/>
                </a:solidFill>
                <a:latin typeface="Century Schoolbook" panose="02040604050505020304" pitchFamily="18" charset="0"/>
                <a:ea typeface="Microsoft YaHei UI" panose="020B0503020204020204" pitchFamily="34" charset="-122"/>
              </a:rPr>
              <a:t>信息增益率</a:t>
            </a:r>
            <a:br>
              <a:rPr altLang="en-US" sz="2400" dirty="0">
                <a:solidFill>
                  <a:srgbClr val="C00000"/>
                </a:solidFill>
                <a:latin typeface="Century Schoolbook" panose="02040604050505020304" pitchFamily="18" charset="0"/>
                <a:ea typeface="Microsoft YaHei UI" panose="020B0503020204020204" pitchFamily="34" charset="-122"/>
              </a:rPr>
            </a:br>
            <a:endParaRPr altLang="en-US" sz="2400" dirty="0">
              <a:solidFill>
                <a:srgbClr val="C00000"/>
              </a:solidFill>
              <a:latin typeface="Century Schoolbook" panose="02040604050505020304" pitchFamily="18" charset="0"/>
              <a:ea typeface="Microsoft YaHei UI" panose="020B0503020204020204" pitchFamily="34" charset="-122"/>
            </a:endParaRPr>
          </a:p>
        </p:txBody>
      </p:sp>
      <p:pic>
        <p:nvPicPr>
          <p:cNvPr id="19459"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96879" y="950119"/>
            <a:ext cx="5028009" cy="179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2907" y="3031331"/>
            <a:ext cx="3693319"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80272" y="3030141"/>
            <a:ext cx="4595813" cy="81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图片 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148" y="4533901"/>
            <a:ext cx="2597944" cy="954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图片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11092" y="4533901"/>
            <a:ext cx="5717381" cy="954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内容占位符 2"/>
          <p:cNvSpPr txBox="1">
            <a:spLocks/>
          </p:cNvSpPr>
          <p:nvPr/>
        </p:nvSpPr>
        <p:spPr bwMode="auto">
          <a:xfrm>
            <a:off x="467916" y="3845719"/>
            <a:ext cx="5068934" cy="91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800"/>
              </a:spcBef>
              <a:buClr>
                <a:schemeClr val="accent1"/>
              </a:buClr>
              <a:buFont typeface="Arial" panose="020B0604020202020204" pitchFamily="34" charset="0"/>
              <a:buChar char="•"/>
              <a:defRPr sz="2000">
                <a:solidFill>
                  <a:schemeClr val="tx1"/>
                </a:solidFill>
                <a:latin typeface="Century Schoolbook" panose="02040604050505020304" pitchFamily="18" charset="0"/>
                <a:ea typeface="Microsoft YaHei UI" panose="020B0503020204020204" pitchFamily="34" charset="-122"/>
              </a:defRPr>
            </a:lvl1pPr>
            <a:lvl2pPr indent="-228600">
              <a:lnSpc>
                <a:spcPct val="90000"/>
              </a:lnSpc>
              <a:spcBef>
                <a:spcPts val="1000"/>
              </a:spcBef>
              <a:buClr>
                <a:schemeClr val="accent1"/>
              </a:buClr>
              <a:buFont typeface="Arial" panose="020B0604020202020204" pitchFamily="34" charset="0"/>
              <a:buChar char="•"/>
              <a:defRPr>
                <a:solidFill>
                  <a:schemeClr val="tx1"/>
                </a:solidFill>
                <a:latin typeface="Century Schoolbook" panose="02040604050505020304" pitchFamily="18" charset="0"/>
                <a:ea typeface="Microsoft YaHei UI" panose="020B0503020204020204" pitchFamily="34" charset="-122"/>
              </a:defRPr>
            </a:lvl2pPr>
            <a:lvl3pPr marL="685800" indent="-182563">
              <a:lnSpc>
                <a:spcPct val="90000"/>
              </a:lnSpc>
              <a:spcBef>
                <a:spcPts val="800"/>
              </a:spcBef>
              <a:buClr>
                <a:schemeClr val="accent1"/>
              </a:buClr>
              <a:buFont typeface="Arial" panose="020B0604020202020204" pitchFamily="34" charset="0"/>
              <a:buChar char="•"/>
              <a:defRPr sz="1600">
                <a:solidFill>
                  <a:schemeClr val="tx1"/>
                </a:solidFill>
                <a:latin typeface="Century Schoolbook" panose="02040604050505020304" pitchFamily="18" charset="0"/>
                <a:ea typeface="Microsoft YaHei UI" panose="020B0503020204020204" pitchFamily="34" charset="-122"/>
              </a:defRPr>
            </a:lvl3pPr>
            <a:lvl4pPr marL="9144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4pPr>
            <a:lvl5pPr marL="1143000" indent="-182563">
              <a:lnSpc>
                <a:spcPct val="90000"/>
              </a:lnSpc>
              <a:spcBef>
                <a:spcPts val="800"/>
              </a:spcBef>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5pPr>
            <a:lvl6pPr marL="16002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6pPr>
            <a:lvl7pPr marL="20574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7pPr>
            <a:lvl8pPr marL="25146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8pPr>
            <a:lvl9pPr marL="29718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solidFill>
                  <a:schemeClr val="tx1"/>
                </a:solidFill>
                <a:latin typeface="Century Schoolbook" panose="02040604050505020304" pitchFamily="18" charset="0"/>
                <a:ea typeface="Microsoft YaHei UI" panose="020B0503020204020204" pitchFamily="34" charset="-122"/>
              </a:defRPr>
            </a:lvl9pPr>
          </a:lstStyle>
          <a:p>
            <a:pPr eaLnBrk="1" hangingPunct="1">
              <a:lnSpc>
                <a:spcPct val="150000"/>
              </a:lnSpc>
              <a:buFont typeface="Arial" panose="020B0604020202020204" pitchFamily="34" charset="0"/>
              <a:buNone/>
            </a:pPr>
            <a:r>
              <a:rPr lang="en-US" altLang="zh-CN" sz="2400" dirty="0">
                <a:solidFill>
                  <a:srgbClr val="C00000"/>
                </a:solidFill>
              </a:rPr>
              <a:t>GINI</a:t>
            </a:r>
            <a:r>
              <a:rPr lang="zh-CN" altLang="en-US" sz="2400" dirty="0">
                <a:solidFill>
                  <a:srgbClr val="C00000"/>
                </a:solidFill>
              </a:rPr>
              <a:t>不纯度：计算量小</a:t>
            </a:r>
            <a:br>
              <a:rPr lang="zh-CN" altLang="en-US" sz="2400" dirty="0">
                <a:solidFill>
                  <a:srgbClr val="C00000"/>
                </a:solidFill>
              </a:rPr>
            </a:br>
            <a:endParaRPr lang="zh-CN" altLang="en-US" sz="2400" dirty="0">
              <a:solidFill>
                <a:srgbClr val="C00000"/>
              </a:solidFill>
            </a:endParaRPr>
          </a:p>
        </p:txBody>
      </p:sp>
      <p:sp>
        <p:nvSpPr>
          <p:cNvPr id="19465" name="内容占位符 2"/>
          <p:cNvSpPr txBox="1">
            <a:spLocks/>
          </p:cNvSpPr>
          <p:nvPr/>
        </p:nvSpPr>
        <p:spPr bwMode="auto">
          <a:xfrm>
            <a:off x="462403" y="1033356"/>
            <a:ext cx="24288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nSpc>
                <a:spcPct val="150000"/>
              </a:lnSpc>
              <a:spcBef>
                <a:spcPts val="1800"/>
              </a:spcBef>
              <a:buClr>
                <a:schemeClr val="accent1"/>
              </a:buClr>
              <a:buFont typeface="Arial" panose="020B0604020202020204" pitchFamily="34" charset="0"/>
              <a:buNone/>
              <a:defRPr sz="2400">
                <a:solidFill>
                  <a:srgbClr val="C00000"/>
                </a:solidFill>
                <a:latin typeface="Century Schoolbook" panose="02040604050505020304" pitchFamily="18" charset="0"/>
                <a:ea typeface="Microsoft YaHei UI" panose="020B0503020204020204" pitchFamily="34" charset="-122"/>
              </a:defRPr>
            </a:lvl1pPr>
            <a:lvl2pPr indent="-228600">
              <a:lnSpc>
                <a:spcPct val="90000"/>
              </a:lnSpc>
              <a:spcBef>
                <a:spcPts val="1000"/>
              </a:spcBef>
              <a:buClr>
                <a:schemeClr val="accent1"/>
              </a:buClr>
              <a:buFont typeface="Arial" panose="020B0604020202020204" pitchFamily="34" charset="0"/>
              <a:buChar char="•"/>
              <a:defRPr>
                <a:latin typeface="Century Schoolbook" panose="02040604050505020304" pitchFamily="18" charset="0"/>
                <a:ea typeface="Microsoft YaHei UI" panose="020B0503020204020204" pitchFamily="34" charset="-122"/>
              </a:defRPr>
            </a:lvl2pPr>
            <a:lvl3pPr marL="685800" indent="-182563">
              <a:lnSpc>
                <a:spcPct val="90000"/>
              </a:lnSpc>
              <a:spcBef>
                <a:spcPts val="800"/>
              </a:spcBef>
              <a:buClr>
                <a:schemeClr val="accent1"/>
              </a:buClr>
              <a:buFont typeface="Arial" panose="020B0604020202020204" pitchFamily="34" charset="0"/>
              <a:buChar char="•"/>
              <a:defRPr sz="1600">
                <a:latin typeface="Century Schoolbook" panose="02040604050505020304" pitchFamily="18" charset="0"/>
                <a:ea typeface="Microsoft YaHei UI" panose="020B0503020204020204" pitchFamily="34" charset="-122"/>
              </a:defRPr>
            </a:lvl3pPr>
            <a:lvl4pPr marL="914400" indent="-182563">
              <a:lnSpc>
                <a:spcPct val="90000"/>
              </a:lnSpc>
              <a:spcBef>
                <a:spcPts val="800"/>
              </a:spcBef>
              <a:buClr>
                <a:schemeClr val="accent1"/>
              </a:buClr>
              <a:buFont typeface="Arial" panose="020B0604020202020204" pitchFamily="34" charset="0"/>
              <a:buChar char="•"/>
              <a:defRPr sz="1400">
                <a:latin typeface="Century Schoolbook" panose="02040604050505020304" pitchFamily="18" charset="0"/>
                <a:ea typeface="Microsoft YaHei UI" panose="020B0503020204020204" pitchFamily="34" charset="-122"/>
              </a:defRPr>
            </a:lvl4pPr>
            <a:lvl5pPr marL="1143000" indent="-182563">
              <a:lnSpc>
                <a:spcPct val="90000"/>
              </a:lnSpc>
              <a:spcBef>
                <a:spcPts val="800"/>
              </a:spcBef>
              <a:buClr>
                <a:schemeClr val="accent1"/>
              </a:buClr>
              <a:buFont typeface="Arial" panose="020B0604020202020204" pitchFamily="34" charset="0"/>
              <a:buChar char="•"/>
              <a:defRPr sz="1400">
                <a:latin typeface="Century Schoolbook" panose="02040604050505020304" pitchFamily="18" charset="0"/>
                <a:ea typeface="Microsoft YaHei UI" panose="020B0503020204020204" pitchFamily="34" charset="-122"/>
              </a:defRPr>
            </a:lvl5pPr>
            <a:lvl6pPr marL="16002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latin typeface="Century Schoolbook" panose="02040604050505020304" pitchFamily="18" charset="0"/>
                <a:ea typeface="Microsoft YaHei UI" panose="020B0503020204020204" pitchFamily="34" charset="-122"/>
              </a:defRPr>
            </a:lvl6pPr>
            <a:lvl7pPr marL="20574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latin typeface="Century Schoolbook" panose="02040604050505020304" pitchFamily="18" charset="0"/>
                <a:ea typeface="Microsoft YaHei UI" panose="020B0503020204020204" pitchFamily="34" charset="-122"/>
              </a:defRPr>
            </a:lvl7pPr>
            <a:lvl8pPr marL="25146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latin typeface="Century Schoolbook" panose="02040604050505020304" pitchFamily="18" charset="0"/>
                <a:ea typeface="Microsoft YaHei UI" panose="020B0503020204020204" pitchFamily="34" charset="-122"/>
              </a:defRPr>
            </a:lvl8pPr>
            <a:lvl9pPr marL="2971800" indent="-182563" eaLnBrk="0" fontAlgn="base" hangingPunct="0">
              <a:lnSpc>
                <a:spcPct val="90000"/>
              </a:lnSpc>
              <a:spcBef>
                <a:spcPts val="800"/>
              </a:spcBef>
              <a:spcAft>
                <a:spcPct val="0"/>
              </a:spcAft>
              <a:buClr>
                <a:schemeClr val="accent1"/>
              </a:buClr>
              <a:buFont typeface="Arial" panose="020B0604020202020204" pitchFamily="34" charset="0"/>
              <a:buChar char="•"/>
              <a:defRPr sz="1400">
                <a:latin typeface="Century Schoolbook" panose="02040604050505020304" pitchFamily="18" charset="0"/>
                <a:ea typeface="Microsoft YaHei UI" panose="020B0503020204020204" pitchFamily="34" charset="-122"/>
              </a:defRPr>
            </a:lvl9pPr>
          </a:lstStyle>
          <a:p>
            <a:r>
              <a:rPr lang="zh-CN" altLang="en-US" dirty="0"/>
              <a:t>信息增益</a:t>
            </a:r>
            <a:br>
              <a:rPr lang="zh-CN" altLang="en-US" dirty="0"/>
            </a:br>
            <a:endParaRPr lang="zh-CN" altLang="en-US" dirty="0"/>
          </a:p>
        </p:txBody>
      </p:sp>
      <p:sp>
        <p:nvSpPr>
          <p:cNvPr id="10" name="标题 1"/>
          <p:cNvSpPr>
            <a:spLocks noGrp="1"/>
          </p:cNvSpPr>
          <p:nvPr>
            <p:ph type="title"/>
          </p:nvPr>
        </p:nvSpPr>
        <p:spPr>
          <a:xfrm>
            <a:off x="260350" y="42864"/>
            <a:ext cx="7886700" cy="777874"/>
          </a:xfrm>
        </p:spPr>
        <p:txBody>
          <a:bodyPr/>
          <a:lstStyle/>
          <a:p>
            <a:r>
              <a:rPr lang="zh-CN" altLang="en-US" dirty="0"/>
              <a:t>公式小结</a:t>
            </a:r>
          </a:p>
        </p:txBody>
      </p:sp>
    </p:spTree>
    <p:extLst>
      <p:ext uri="{BB962C8B-B14F-4D97-AF65-F5344CB8AC3E}">
        <p14:creationId xmlns:p14="http://schemas.microsoft.com/office/powerpoint/2010/main" val="1175876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p:txBody>
          <a:bodyPr/>
          <a:lstStyle/>
          <a:p>
            <a:r>
              <a:rPr lang="zh-CN" altLang="en-US" dirty="0">
                <a:solidFill>
                  <a:schemeClr val="bg1">
                    <a:lumMod val="85000"/>
                  </a:schemeClr>
                </a:solidFill>
              </a:rPr>
              <a:t>基本流程</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划分选择</a:t>
            </a:r>
            <a:endParaRPr lang="en-US" altLang="zh-CN" dirty="0">
              <a:solidFill>
                <a:schemeClr val="bg1">
                  <a:lumMod val="85000"/>
                </a:schemeClr>
              </a:solidFill>
            </a:endParaRPr>
          </a:p>
          <a:p>
            <a:pPr marL="0" indent="0">
              <a:buNone/>
            </a:pPr>
            <a:endParaRPr lang="en-US" altLang="zh-CN" dirty="0"/>
          </a:p>
          <a:p>
            <a:r>
              <a:rPr lang="zh-CN" altLang="en-US" dirty="0"/>
              <a:t>剪枝处理</a:t>
            </a:r>
            <a:endParaRPr lang="en-US" altLang="zh-CN" dirty="0"/>
          </a:p>
          <a:p>
            <a:endParaRPr lang="en-US" altLang="zh-CN" dirty="0"/>
          </a:p>
          <a:p>
            <a:r>
              <a:rPr lang="zh-CN" altLang="en-US" dirty="0">
                <a:solidFill>
                  <a:schemeClr val="bg1">
                    <a:lumMod val="85000"/>
                  </a:schemeClr>
                </a:solidFill>
              </a:rPr>
              <a:t>连续与缺失值</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多变量决策树</a:t>
            </a:r>
            <a:endParaRPr lang="en-US" altLang="zh-CN" dirty="0">
              <a:solidFill>
                <a:schemeClr val="bg1">
                  <a:lumMod val="85000"/>
                </a:schemeClr>
              </a:solidFill>
            </a:endParaRPr>
          </a:p>
          <a:p>
            <a:pPr marL="0" indent="0">
              <a:buNone/>
            </a:pPr>
            <a:endParaRPr lang="zh-CN" altLang="en-US" dirty="0"/>
          </a:p>
        </p:txBody>
      </p:sp>
    </p:spTree>
    <p:extLst>
      <p:ext uri="{BB962C8B-B14F-4D97-AF65-F5344CB8AC3E}">
        <p14:creationId xmlns:p14="http://schemas.microsoft.com/office/powerpoint/2010/main" val="3042842439"/>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p>
        </p:txBody>
      </p:sp>
      <p:sp>
        <p:nvSpPr>
          <p:cNvPr id="3" name="内容占位符 2"/>
          <p:cNvSpPr>
            <a:spLocks noGrp="1"/>
          </p:cNvSpPr>
          <p:nvPr>
            <p:ph idx="1"/>
          </p:nvPr>
        </p:nvSpPr>
        <p:spPr/>
        <p:txBody>
          <a:bodyPr/>
          <a:lstStyle/>
          <a:p>
            <a:r>
              <a:rPr lang="zh-CN" altLang="en-US" dirty="0"/>
              <a:t>为什么剪枝</a:t>
            </a:r>
            <a:endParaRPr lang="en-US" altLang="zh-CN" dirty="0"/>
          </a:p>
          <a:p>
            <a:pPr lvl="1"/>
            <a:r>
              <a:rPr lang="zh-CN" altLang="en-US" dirty="0"/>
              <a:t>“剪枝”是决策树学习算法</a:t>
            </a:r>
            <a:r>
              <a:rPr lang="zh-CN" altLang="en-US" dirty="0">
                <a:solidFill>
                  <a:srgbClr val="C00000"/>
                </a:solidFill>
              </a:rPr>
              <a:t>对付“过拟合”</a:t>
            </a:r>
            <a:r>
              <a:rPr lang="zh-CN" altLang="en-US" dirty="0"/>
              <a:t>的主要手段</a:t>
            </a:r>
            <a:endParaRPr lang="en-US" altLang="zh-CN" dirty="0"/>
          </a:p>
          <a:p>
            <a:pPr lvl="1"/>
            <a:r>
              <a:rPr lang="zh-CN" altLang="en-US" dirty="0"/>
              <a:t>可通过“剪枝”来一定程度避免因决策分支过多，以致于把训练集自身的一些特点当做所有数据都具有的一般性质而导致的过拟合</a:t>
            </a:r>
            <a:endParaRPr lang="en-US" altLang="zh-CN" dirty="0"/>
          </a:p>
          <a:p>
            <a:pPr marL="0" indent="0">
              <a:buNone/>
            </a:pPr>
            <a:endParaRPr lang="en-US" altLang="zh-CN" dirty="0"/>
          </a:p>
          <a:p>
            <a:r>
              <a:rPr lang="en-US" altLang="zh-CN" dirty="0"/>
              <a:t> </a:t>
            </a:r>
            <a:r>
              <a:rPr lang="zh-CN" altLang="en-US" dirty="0"/>
              <a:t>剪枝的基本策略</a:t>
            </a:r>
            <a:endParaRPr lang="en-US" altLang="zh-CN" dirty="0"/>
          </a:p>
          <a:p>
            <a:pPr lvl="1"/>
            <a:r>
              <a:rPr lang="zh-CN" altLang="en-US" dirty="0"/>
              <a:t>预剪枝</a:t>
            </a:r>
            <a:endParaRPr lang="en-US" altLang="zh-CN" dirty="0"/>
          </a:p>
          <a:p>
            <a:pPr lvl="1"/>
            <a:r>
              <a:rPr lang="zh-CN" altLang="en-US" dirty="0"/>
              <a:t>后剪枝</a:t>
            </a:r>
            <a:endParaRPr lang="en-US" altLang="zh-CN" dirty="0"/>
          </a:p>
          <a:p>
            <a:pPr marL="325800" lvl="1" indent="0">
              <a:buNone/>
            </a:pPr>
            <a:endParaRPr lang="en-US" altLang="zh-CN" dirty="0"/>
          </a:p>
          <a:p>
            <a:r>
              <a:rPr lang="zh-CN" altLang="en-US" dirty="0"/>
              <a:t>判断决策树泛化性能是否提升的方法</a:t>
            </a:r>
            <a:endParaRPr lang="en-US" altLang="zh-CN" dirty="0"/>
          </a:p>
          <a:p>
            <a:pPr lvl="1"/>
            <a:r>
              <a:rPr lang="zh-CN" altLang="en-US" dirty="0">
                <a:solidFill>
                  <a:srgbClr val="C00000"/>
                </a:solidFill>
              </a:rPr>
              <a:t>留出法</a:t>
            </a:r>
            <a:r>
              <a:rPr lang="zh-CN" altLang="en-US" dirty="0"/>
              <a:t>：预留一部分数据用作“验证集”以进行性能评估</a:t>
            </a:r>
            <a:endParaRPr lang="en-US" altLang="zh-CN" dirty="0"/>
          </a:p>
          <a:p>
            <a:pPr marL="325800" lvl="1" indent="0">
              <a:buNone/>
            </a:pPr>
            <a:endParaRPr lang="zh-CN" altLang="en-US" dirty="0"/>
          </a:p>
        </p:txBody>
      </p:sp>
    </p:spTree>
    <p:extLst>
      <p:ext uri="{BB962C8B-B14F-4D97-AF65-F5344CB8AC3E}">
        <p14:creationId xmlns:p14="http://schemas.microsoft.com/office/powerpoint/2010/main" val="231225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p>
        </p:txBody>
      </p:sp>
      <p:sp>
        <p:nvSpPr>
          <p:cNvPr id="3" name="文本占位符 2"/>
          <p:cNvSpPr>
            <a:spLocks noGrp="1"/>
          </p:cNvSpPr>
          <p:nvPr>
            <p:ph type="body" sz="quarter" idx="13"/>
          </p:nvPr>
        </p:nvSpPr>
        <p:spPr/>
        <p:txBody>
          <a:bodyPr>
            <a:normAutofit lnSpcReduction="10000"/>
          </a:bodyPr>
          <a:lstStyle/>
          <a:p>
            <a:r>
              <a:rPr lang="zh-CN" altLang="en-US" dirty="0"/>
              <a:t>数据集</a:t>
            </a:r>
          </a:p>
        </p:txBody>
      </p:sp>
      <p:pic>
        <p:nvPicPr>
          <p:cNvPr id="5" name="内容占位符 3"/>
          <p:cNvPicPr>
            <a:picLocks noGrp="1" noChangeAspect="1"/>
          </p:cNvPicPr>
          <p:nvPr>
            <p:ph sz="quarter" idx="14"/>
          </p:nvPr>
        </p:nvPicPr>
        <p:blipFill>
          <a:blip r:embed="rId2"/>
          <a:stretch>
            <a:fillRect/>
          </a:stretch>
        </p:blipFill>
        <p:spPr>
          <a:xfrm>
            <a:off x="2506456" y="1738992"/>
            <a:ext cx="5489415" cy="4343400"/>
          </a:xfrm>
          <a:prstGeom prst="rect">
            <a:avLst/>
          </a:prstGeom>
        </p:spPr>
      </p:pic>
      <p:sp>
        <p:nvSpPr>
          <p:cNvPr id="8" name="左大括号 7"/>
          <p:cNvSpPr/>
          <p:nvPr/>
        </p:nvSpPr>
        <p:spPr>
          <a:xfrm>
            <a:off x="2311584" y="1873771"/>
            <a:ext cx="194872" cy="2375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左大括号 8"/>
          <p:cNvSpPr/>
          <p:nvPr/>
        </p:nvSpPr>
        <p:spPr>
          <a:xfrm>
            <a:off x="2311584" y="4324663"/>
            <a:ext cx="194872" cy="17488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Rectangle 3"/>
          <p:cNvSpPr>
            <a:spLocks noChangeArrowheads="1"/>
          </p:cNvSpPr>
          <p:nvPr/>
        </p:nvSpPr>
        <p:spPr bwMode="auto">
          <a:xfrm>
            <a:off x="773893" y="2681328"/>
            <a:ext cx="1122114" cy="663744"/>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2200" i="0" dirty="0">
                <a:latin typeface="幼圆" panose="02010509060101010101" pitchFamily="49" charset="-122"/>
                <a:ea typeface="幼圆" panose="02010509060101010101" pitchFamily="49" charset="-122"/>
              </a:rPr>
              <a:t>训练集</a:t>
            </a:r>
          </a:p>
        </p:txBody>
      </p:sp>
      <p:sp>
        <p:nvSpPr>
          <p:cNvPr id="12" name="Rectangle 3"/>
          <p:cNvSpPr>
            <a:spLocks noChangeArrowheads="1"/>
          </p:cNvSpPr>
          <p:nvPr/>
        </p:nvSpPr>
        <p:spPr bwMode="auto">
          <a:xfrm>
            <a:off x="794302" y="4867217"/>
            <a:ext cx="1122114" cy="663744"/>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2200" dirty="0">
                <a:latin typeface="幼圆" panose="02010509060101010101" pitchFamily="49" charset="-122"/>
                <a:ea typeface="幼圆" panose="02010509060101010101" pitchFamily="49" charset="-122"/>
              </a:rPr>
              <a:t>验证集</a:t>
            </a:r>
            <a:endParaRPr lang="zh-CN" altLang="en-US" sz="2200" i="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6796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p>
        </p:txBody>
      </p:sp>
      <p:sp>
        <p:nvSpPr>
          <p:cNvPr id="3" name="文本占位符 2"/>
          <p:cNvSpPr>
            <a:spLocks noGrp="1"/>
          </p:cNvSpPr>
          <p:nvPr>
            <p:ph type="body" sz="quarter" idx="13"/>
          </p:nvPr>
        </p:nvSpPr>
        <p:spPr/>
        <p:txBody>
          <a:bodyPr>
            <a:normAutofit lnSpcReduction="10000"/>
          </a:bodyPr>
          <a:lstStyle/>
          <a:p>
            <a:r>
              <a:rPr lang="zh-CN" altLang="en-US" dirty="0"/>
              <a:t>未剪枝决策树</a:t>
            </a:r>
            <a:endParaRPr lang="en-US" altLang="zh-CN" dirty="0"/>
          </a:p>
          <a:p>
            <a:endParaRPr lang="zh-CN" altLang="en-US" dirty="0"/>
          </a:p>
        </p:txBody>
      </p:sp>
      <p:grpSp>
        <p:nvGrpSpPr>
          <p:cNvPr id="5" name="组合 4"/>
          <p:cNvGrpSpPr/>
          <p:nvPr/>
        </p:nvGrpSpPr>
        <p:grpSpPr>
          <a:xfrm>
            <a:off x="330652" y="1478054"/>
            <a:ext cx="8479450" cy="4732069"/>
            <a:chOff x="1926459" y="2007290"/>
            <a:chExt cx="8479450" cy="4732069"/>
          </a:xfrm>
        </p:grpSpPr>
        <p:grpSp>
          <p:nvGrpSpPr>
            <p:cNvPr id="6" name="组合 5"/>
            <p:cNvGrpSpPr/>
            <p:nvPr/>
          </p:nvGrpSpPr>
          <p:grpSpPr>
            <a:xfrm>
              <a:off x="4423852" y="6307359"/>
              <a:ext cx="3582444" cy="432000"/>
              <a:chOff x="2341355" y="4320514"/>
              <a:chExt cx="3582444" cy="432000"/>
            </a:xfrm>
          </p:grpSpPr>
          <p:sp>
            <p:nvSpPr>
              <p:cNvPr id="56" name="椭圆 55"/>
              <p:cNvSpPr/>
              <p:nvPr/>
            </p:nvSpPr>
            <p:spPr>
              <a:xfrm>
                <a:off x="2341355"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sp>
            <p:nvSpPr>
              <p:cNvPr id="57" name="椭圆 56"/>
              <p:cNvSpPr/>
              <p:nvPr/>
            </p:nvSpPr>
            <p:spPr>
              <a:xfrm>
                <a:off x="3592577"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sp>
            <p:nvSpPr>
              <p:cNvPr id="58" name="椭圆 57"/>
              <p:cNvSpPr/>
              <p:nvPr/>
            </p:nvSpPr>
            <p:spPr>
              <a:xfrm>
                <a:off x="4843799"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grpSp>
        <p:cxnSp>
          <p:nvCxnSpPr>
            <p:cNvPr id="7" name="直接连接符 6"/>
            <p:cNvCxnSpPr>
              <a:endCxn id="56" idx="0"/>
            </p:cNvCxnSpPr>
            <p:nvPr/>
          </p:nvCxnSpPr>
          <p:spPr>
            <a:xfrm flipH="1">
              <a:off x="4963852" y="5508978"/>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8" name="文本框 11"/>
            <p:cNvSpPr txBox="1"/>
            <p:nvPr/>
          </p:nvSpPr>
          <p:spPr>
            <a:xfrm>
              <a:off x="6164461" y="581886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清晰</a:t>
              </a:r>
            </a:p>
          </p:txBody>
        </p:sp>
        <p:cxnSp>
          <p:nvCxnSpPr>
            <p:cNvPr id="9" name="直接连接符 8"/>
            <p:cNvCxnSpPr>
              <a:endCxn id="58" idx="0"/>
            </p:cNvCxnSpPr>
            <p:nvPr/>
          </p:nvCxnSpPr>
          <p:spPr>
            <a:xfrm>
              <a:off x="6215074" y="5508978"/>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a:stCxn id="11" idx="2"/>
              <a:endCxn id="57" idx="0"/>
            </p:cNvCxnSpPr>
            <p:nvPr/>
          </p:nvCxnSpPr>
          <p:spPr>
            <a:xfrm>
              <a:off x="6215074" y="5699638"/>
              <a:ext cx="0" cy="607721"/>
            </a:xfrm>
            <a:prstGeom prst="line">
              <a:avLst/>
            </a:prstGeom>
          </p:spPr>
          <p:style>
            <a:lnRef idx="1">
              <a:schemeClr val="dk1"/>
            </a:lnRef>
            <a:fillRef idx="0">
              <a:schemeClr val="dk1"/>
            </a:fillRef>
            <a:effectRef idx="0">
              <a:schemeClr val="dk1"/>
            </a:effectRef>
            <a:fontRef idx="minor">
              <a:schemeClr val="tx1"/>
            </a:fontRef>
          </p:style>
        </p:cxnSp>
        <p:sp>
          <p:nvSpPr>
            <p:cNvPr id="11" name="圆角矩形 10"/>
            <p:cNvSpPr/>
            <p:nvPr/>
          </p:nvSpPr>
          <p:spPr>
            <a:xfrm>
              <a:off x="5675074" y="5267638"/>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纹理</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12" name="文本框 20"/>
            <p:cNvSpPr txBox="1"/>
            <p:nvPr/>
          </p:nvSpPr>
          <p:spPr>
            <a:xfrm>
              <a:off x="7089965" y="581886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模糊</a:t>
              </a:r>
            </a:p>
          </p:txBody>
        </p:sp>
        <p:sp>
          <p:nvSpPr>
            <p:cNvPr id="13" name="文本框 21"/>
            <p:cNvSpPr txBox="1"/>
            <p:nvPr/>
          </p:nvSpPr>
          <p:spPr>
            <a:xfrm>
              <a:off x="4737145" y="581886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稍糊</a:t>
              </a:r>
            </a:p>
          </p:txBody>
        </p:sp>
        <p:sp>
          <p:nvSpPr>
            <p:cNvPr id="14" name="椭圆 13"/>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sp>
          <p:nvSpPr>
            <p:cNvPr id="15" name="椭圆 14"/>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cxnSp>
          <p:nvCxnSpPr>
            <p:cNvPr id="16" name="直接连接符 15"/>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7" name="文本框 26"/>
            <p:cNvSpPr txBox="1"/>
            <p:nvPr/>
          </p:nvSpPr>
          <p:spPr>
            <a:xfrm>
              <a:off x="6164461"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p>
          </p:txBody>
        </p:sp>
        <p:cxnSp>
          <p:nvCxnSpPr>
            <p:cNvPr id="18" name="直接连接符 17"/>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20" name="文本框 29"/>
            <p:cNvSpPr txBox="1"/>
            <p:nvPr/>
          </p:nvSpPr>
          <p:spPr>
            <a:xfrm>
              <a:off x="708996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p>
          </p:txBody>
        </p:sp>
        <p:sp>
          <p:nvSpPr>
            <p:cNvPr id="21" name="文本框 30"/>
            <p:cNvSpPr txBox="1"/>
            <p:nvPr/>
          </p:nvSpPr>
          <p:spPr>
            <a:xfrm>
              <a:off x="473714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sp>
          <p:nvSpPr>
            <p:cNvPr id="22" name="圆角矩形 21"/>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23" name="椭圆 22"/>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sp>
          <p:nvSpPr>
            <p:cNvPr id="24" name="椭圆 23"/>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cxnSp>
          <p:nvCxnSpPr>
            <p:cNvPr id="25" name="直接连接符 24"/>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6" name="文本框 35"/>
            <p:cNvSpPr txBox="1"/>
            <p:nvPr/>
          </p:nvSpPr>
          <p:spPr>
            <a:xfrm>
              <a:off x="7404189"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p>
          </p:txBody>
        </p:sp>
        <p:cxnSp>
          <p:nvCxnSpPr>
            <p:cNvPr id="27" name="直接连接符 26"/>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9" name="文本框 38"/>
            <p:cNvSpPr txBox="1"/>
            <p:nvPr/>
          </p:nvSpPr>
          <p:spPr>
            <a:xfrm>
              <a:off x="832969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p>
          </p:txBody>
        </p:sp>
        <p:sp>
          <p:nvSpPr>
            <p:cNvPr id="30" name="文本框 39"/>
            <p:cNvSpPr txBox="1"/>
            <p:nvPr/>
          </p:nvSpPr>
          <p:spPr>
            <a:xfrm>
              <a:off x="597687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p>
          </p:txBody>
        </p:sp>
        <p:sp>
          <p:nvSpPr>
            <p:cNvPr id="31" name="圆角矩形 30"/>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32" name="椭圆 31"/>
            <p:cNvSpPr/>
            <p:nvPr/>
          </p:nvSpPr>
          <p:spPr>
            <a:xfrm>
              <a:off x="3155103"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sp>
          <p:nvSpPr>
            <p:cNvPr id="33" name="椭圆 32"/>
            <p:cNvSpPr/>
            <p:nvPr/>
          </p:nvSpPr>
          <p:spPr>
            <a:xfrm>
              <a:off x="4383747"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sp>
          <p:nvSpPr>
            <p:cNvPr id="34" name="椭圆 33"/>
            <p:cNvSpPr/>
            <p:nvPr/>
          </p:nvSpPr>
          <p:spPr>
            <a:xfrm>
              <a:off x="1926459"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cxnSp>
          <p:nvCxnSpPr>
            <p:cNvPr id="35" name="直接连接符 34"/>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6" name="文本框 45"/>
            <p:cNvSpPr txBox="1"/>
            <p:nvPr/>
          </p:nvSpPr>
          <p:spPr>
            <a:xfrm>
              <a:off x="3667181"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p>
          </p:txBody>
        </p:sp>
        <p:cxnSp>
          <p:nvCxnSpPr>
            <p:cNvPr id="37" name="直接连接符 36"/>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39" name="文本框 48"/>
            <p:cNvSpPr txBox="1"/>
            <p:nvPr/>
          </p:nvSpPr>
          <p:spPr>
            <a:xfrm>
              <a:off x="459268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p>
          </p:txBody>
        </p:sp>
        <p:sp>
          <p:nvSpPr>
            <p:cNvPr id="40" name="文本框 49"/>
            <p:cNvSpPr txBox="1"/>
            <p:nvPr/>
          </p:nvSpPr>
          <p:spPr>
            <a:xfrm>
              <a:off x="223986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sp>
          <p:nvSpPr>
            <p:cNvPr id="41" name="圆角矩形 40"/>
            <p:cNvSpPr/>
            <p:nvPr/>
          </p:nvSpPr>
          <p:spPr>
            <a:xfrm>
              <a:off x="3161197" y="3176234"/>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42" name="椭圆 41"/>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cxnSp>
          <p:nvCxnSpPr>
            <p:cNvPr id="43" name="直接连接符 42"/>
            <p:cNvCxnSpPr>
              <a:stCxn id="46" idx="2"/>
              <a:endCxn id="31"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a:endCxn id="42"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p:cNvCxnSpPr>
              <a:endCxn id="41"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6" name="圆角矩形 45"/>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47" name="文本框 63"/>
            <p:cNvSpPr txBox="1"/>
            <p:nvPr/>
          </p:nvSpPr>
          <p:spPr>
            <a:xfrm>
              <a:off x="874589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p>
          </p:txBody>
        </p:sp>
        <p:sp>
          <p:nvSpPr>
            <p:cNvPr id="48" name="文本框 64"/>
            <p:cNvSpPr txBox="1"/>
            <p:nvPr/>
          </p:nvSpPr>
          <p:spPr>
            <a:xfrm>
              <a:off x="611041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p>
          </p:txBody>
        </p:sp>
        <p:sp>
          <p:nvSpPr>
            <p:cNvPr id="49" name="文本框 65"/>
            <p:cNvSpPr txBox="1"/>
            <p:nvPr/>
          </p:nvSpPr>
          <p:spPr>
            <a:xfrm>
              <a:off x="3868758"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p>
          </p:txBody>
        </p:sp>
        <p:sp>
          <p:nvSpPr>
            <p:cNvPr id="50" name="椭圆 49"/>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1</a:t>
              </a:r>
              <a:endParaRPr lang="zh-CN" altLang="en-US" dirty="0">
                <a:solidFill>
                  <a:schemeClr val="tx1"/>
                </a:solidFill>
                <a:latin typeface="Times "/>
              </a:endParaRPr>
            </a:p>
          </p:txBody>
        </p:sp>
        <p:sp>
          <p:nvSpPr>
            <p:cNvPr id="51" name="椭圆 50"/>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2</a:t>
              </a:r>
              <a:endParaRPr lang="zh-CN" altLang="en-US" dirty="0">
                <a:solidFill>
                  <a:schemeClr val="tx1"/>
                </a:solidFill>
                <a:latin typeface="Times "/>
              </a:endParaRPr>
            </a:p>
          </p:txBody>
        </p:sp>
        <p:sp>
          <p:nvSpPr>
            <p:cNvPr id="52" name="椭圆 51"/>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3</a:t>
              </a:r>
              <a:endParaRPr lang="zh-CN" altLang="en-US" dirty="0">
                <a:solidFill>
                  <a:schemeClr val="tx1"/>
                </a:solidFill>
                <a:latin typeface="Times "/>
              </a:endParaRPr>
            </a:p>
          </p:txBody>
        </p:sp>
        <p:sp>
          <p:nvSpPr>
            <p:cNvPr id="53" name="椭圆 52"/>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4</a:t>
              </a:r>
              <a:endParaRPr lang="zh-CN" altLang="en-US" dirty="0">
                <a:solidFill>
                  <a:schemeClr val="tx1"/>
                </a:solidFill>
                <a:latin typeface="Times "/>
              </a:endParaRPr>
            </a:p>
          </p:txBody>
        </p:sp>
        <p:sp>
          <p:nvSpPr>
            <p:cNvPr id="54" name="椭圆 53"/>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5</a:t>
              </a:r>
              <a:endParaRPr lang="zh-CN" altLang="en-US" dirty="0">
                <a:solidFill>
                  <a:schemeClr val="tx1"/>
                </a:solidFill>
                <a:latin typeface="Times "/>
              </a:endParaRPr>
            </a:p>
          </p:txBody>
        </p:sp>
        <p:sp>
          <p:nvSpPr>
            <p:cNvPr id="55" name="椭圆 54"/>
            <p:cNvSpPr/>
            <p:nvPr/>
          </p:nvSpPr>
          <p:spPr>
            <a:xfrm>
              <a:off x="5531825" y="5058169"/>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6</a:t>
              </a:r>
              <a:endParaRPr lang="zh-CN" altLang="en-US" dirty="0">
                <a:solidFill>
                  <a:schemeClr val="tx1"/>
                </a:solidFill>
                <a:latin typeface="Times "/>
              </a:endParaRPr>
            </a:p>
          </p:txBody>
        </p:sp>
      </p:grpSp>
    </p:spTree>
    <p:extLst>
      <p:ext uri="{BB962C8B-B14F-4D97-AF65-F5344CB8AC3E}">
        <p14:creationId xmlns:p14="http://schemas.microsoft.com/office/powerpoint/2010/main" val="2669302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预剪枝</a:t>
            </a:r>
          </a:p>
        </p:txBody>
      </p:sp>
      <p:sp>
        <p:nvSpPr>
          <p:cNvPr id="3" name="内容占位符 2"/>
          <p:cNvSpPr>
            <a:spLocks noGrp="1"/>
          </p:cNvSpPr>
          <p:nvPr>
            <p:ph idx="1"/>
          </p:nvPr>
        </p:nvSpPr>
        <p:spPr/>
        <p:txBody>
          <a:bodyPr/>
          <a:lstStyle/>
          <a:p>
            <a:pPr>
              <a:lnSpc>
                <a:spcPct val="150000"/>
              </a:lnSpc>
            </a:pPr>
            <a:r>
              <a:rPr lang="zh-CN" altLang="en-US" dirty="0"/>
              <a:t>决策树生成过程中，</a:t>
            </a:r>
            <a:r>
              <a:rPr lang="zh-CN" altLang="en-US" dirty="0">
                <a:solidFill>
                  <a:srgbClr val="C00000"/>
                </a:solidFill>
              </a:rPr>
              <a:t>对每个结点在划分前先进行估计</a:t>
            </a:r>
            <a:r>
              <a:rPr lang="zh-CN" altLang="en-US" dirty="0"/>
              <a:t>，若当前结点的划分不能带来决策树泛化性能提升，则停止划分并将当前结点记为叶结点，其</a:t>
            </a:r>
            <a:r>
              <a:rPr lang="zh-CN" altLang="en-US" dirty="0">
                <a:solidFill>
                  <a:srgbClr val="FF0000"/>
                </a:solidFill>
              </a:rPr>
              <a:t>类别标记为训练样例数最多的类别</a:t>
            </a:r>
            <a:endParaRPr lang="en-US" altLang="zh-CN" dirty="0">
              <a:solidFill>
                <a:srgbClr val="FF0000"/>
              </a:solidFill>
            </a:endParaRPr>
          </a:p>
          <a:p>
            <a:pPr marL="0" indent="0">
              <a:lnSpc>
                <a:spcPct val="150000"/>
              </a:lnSpc>
              <a:buNone/>
            </a:pPr>
            <a:endParaRPr lang="en-US" altLang="zh-CN" dirty="0"/>
          </a:p>
          <a:p>
            <a:pPr>
              <a:lnSpc>
                <a:spcPct val="150000"/>
              </a:lnSpc>
            </a:pPr>
            <a:r>
              <a:rPr lang="zh-CN" altLang="en-US" dirty="0"/>
              <a:t>针对上述数据集，基于信息增益准则，选取属性“脐部”划分训练集。分别计算划分前（即直接将该结点作为叶结点）及划分后的验证集精度，判断是否需要划分。若划分后能提高验证集精度，则划分，对划分后的属性，执行同样判断；否则，不划分</a:t>
            </a:r>
          </a:p>
          <a:p>
            <a:pPr marL="0" indent="0">
              <a:lnSpc>
                <a:spcPct val="150000"/>
              </a:lnSpc>
              <a:buNone/>
            </a:pPr>
            <a:endParaRPr lang="en-US" altLang="zh-CN" dirty="0"/>
          </a:p>
          <a:p>
            <a:pPr>
              <a:lnSpc>
                <a:spcPct val="150000"/>
              </a:lnSpc>
            </a:pPr>
            <a:endParaRPr lang="zh-CN" altLang="en-US" dirty="0"/>
          </a:p>
        </p:txBody>
      </p:sp>
    </p:spTree>
    <p:extLst>
      <p:ext uri="{BB962C8B-B14F-4D97-AF65-F5344CB8AC3E}">
        <p14:creationId xmlns:p14="http://schemas.microsoft.com/office/powerpoint/2010/main" val="263698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预剪枝</a:t>
            </a:r>
          </a:p>
        </p:txBody>
      </p:sp>
      <p:pic>
        <p:nvPicPr>
          <p:cNvPr id="34" name="内容占位符 33"/>
          <p:cNvPicPr>
            <a:picLocks noGrp="1" noChangeAspect="1"/>
          </p:cNvPicPr>
          <p:nvPr>
            <p:ph idx="1"/>
          </p:nvPr>
        </p:nvPicPr>
        <p:blipFill>
          <a:blip r:embed="rId2"/>
          <a:stretch>
            <a:fillRect/>
          </a:stretch>
        </p:blipFill>
        <p:spPr>
          <a:xfrm>
            <a:off x="617177" y="3630278"/>
            <a:ext cx="4487272" cy="1542196"/>
          </a:xfrm>
          <a:prstGeom prst="rect">
            <a:avLst/>
          </a:prstGeom>
        </p:spPr>
      </p:pic>
      <p:sp>
        <p:nvSpPr>
          <p:cNvPr id="13" name="圆角矩形 12"/>
          <p:cNvSpPr/>
          <p:nvPr/>
        </p:nvSpPr>
        <p:spPr>
          <a:xfrm>
            <a:off x="3465503" y="2950438"/>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14" name="椭圆 13"/>
          <p:cNvSpPr/>
          <p:nvPr/>
        </p:nvSpPr>
        <p:spPr>
          <a:xfrm>
            <a:off x="3310765" y="2784283"/>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1</a:t>
            </a:r>
            <a:endParaRPr lang="zh-CN" altLang="en-US" dirty="0">
              <a:solidFill>
                <a:schemeClr val="tx1"/>
              </a:solidFill>
              <a:latin typeface="Times "/>
            </a:endParaRPr>
          </a:p>
        </p:txBody>
      </p:sp>
      <p:sp>
        <p:nvSpPr>
          <p:cNvPr id="18" name="文本框 17"/>
          <p:cNvSpPr txBox="1"/>
          <p:nvPr/>
        </p:nvSpPr>
        <p:spPr>
          <a:xfrm>
            <a:off x="5687371" y="2950438"/>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“脐部</a:t>
            </a:r>
            <a:r>
              <a:rPr lang="en-US" altLang="zh-CN" dirty="0">
                <a:solidFill>
                  <a:srgbClr val="FF0000"/>
                </a:solidFill>
                <a:latin typeface="Times "/>
                <a:ea typeface="楷体" panose="02010609060101010101" pitchFamily="49" charset="-122"/>
              </a:rPr>
              <a:t>=?</a:t>
            </a:r>
            <a:r>
              <a:rPr lang="zh-CN" altLang="en-US" dirty="0">
                <a:solidFill>
                  <a:srgbClr val="FF0000"/>
                </a:solidFill>
                <a:latin typeface="Times "/>
                <a:ea typeface="楷体" panose="02010609060101010101" pitchFamily="49" charset="-122"/>
              </a:rPr>
              <a:t>”</a:t>
            </a:r>
          </a:p>
        </p:txBody>
      </p:sp>
      <p:sp>
        <p:nvSpPr>
          <p:cNvPr id="19" name="文本框 19"/>
          <p:cNvSpPr txBox="1"/>
          <p:nvPr/>
        </p:nvSpPr>
        <p:spPr>
          <a:xfrm>
            <a:off x="7557252" y="2599292"/>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验证集精度</a:t>
            </a:r>
          </a:p>
        </p:txBody>
      </p:sp>
      <p:sp>
        <p:nvSpPr>
          <p:cNvPr id="20" name="文本框 20"/>
          <p:cNvSpPr txBox="1"/>
          <p:nvPr/>
        </p:nvSpPr>
        <p:spPr>
          <a:xfrm>
            <a:off x="6891223" y="2934370"/>
            <a:ext cx="1685077"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划分前</a:t>
            </a:r>
            <a:r>
              <a:rPr lang="en-US" altLang="zh-CN" dirty="0">
                <a:solidFill>
                  <a:srgbClr val="FF0000"/>
                </a:solidFill>
                <a:latin typeface="Times "/>
                <a:ea typeface="楷体" panose="02010609060101010101" pitchFamily="49" charset="-122"/>
              </a:rPr>
              <a:t>: 42.9%</a:t>
            </a:r>
          </a:p>
        </p:txBody>
      </p:sp>
      <p:cxnSp>
        <p:nvCxnSpPr>
          <p:cNvPr id="22" name="直接箭头连接符 21"/>
          <p:cNvCxnSpPr/>
          <p:nvPr/>
        </p:nvCxnSpPr>
        <p:spPr>
          <a:xfrm flipH="1">
            <a:off x="4693982" y="3166438"/>
            <a:ext cx="1121812" cy="0"/>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5381469" y="901270"/>
            <a:ext cx="3514611" cy="1477328"/>
          </a:xfrm>
          <a:prstGeom prst="rect">
            <a:avLst/>
          </a:prstGeom>
          <a:noFill/>
        </p:spPr>
        <p:txBody>
          <a:bodyPr wrap="square" rtlCol="0">
            <a:spAutoFit/>
          </a:bodyPr>
          <a:lstStyle/>
          <a:p>
            <a:r>
              <a:rPr lang="zh-CN" altLang="en-US" dirty="0"/>
              <a:t>结点</a:t>
            </a:r>
            <a:r>
              <a:rPr lang="en-US" altLang="zh-CN" dirty="0"/>
              <a:t>1</a:t>
            </a:r>
            <a:r>
              <a:rPr lang="zh-CN" altLang="en-US" dirty="0"/>
              <a:t>：若不划分，则将其标记为叶结点，类别标记为训练样例中最多的类别，即好瓜。验证集中，        被分类正确，得到验证集精度为</a:t>
            </a:r>
            <a:r>
              <a:rPr lang="en-US" altLang="zh-CN" dirty="0"/>
              <a:t>  </a:t>
            </a:r>
            <a:endParaRPr lang="zh-CN" altLang="en-US" dirty="0"/>
          </a:p>
        </p:txBody>
      </p:sp>
      <p:sp>
        <p:nvSpPr>
          <p:cNvPr id="11" name="左大括号 10"/>
          <p:cNvSpPr/>
          <p:nvPr/>
        </p:nvSpPr>
        <p:spPr>
          <a:xfrm>
            <a:off x="433155" y="3663703"/>
            <a:ext cx="194872" cy="15087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Rectangle 3"/>
          <p:cNvSpPr>
            <a:spLocks noChangeArrowheads="1"/>
          </p:cNvSpPr>
          <p:nvPr/>
        </p:nvSpPr>
        <p:spPr bwMode="auto">
          <a:xfrm>
            <a:off x="63463" y="3742547"/>
            <a:ext cx="335042" cy="1253978"/>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1600" dirty="0">
                <a:latin typeface="幼圆" panose="02010509060101010101" pitchFamily="49" charset="-122"/>
                <a:ea typeface="幼圆" panose="02010509060101010101" pitchFamily="49" charset="-122"/>
              </a:rPr>
              <a:t>验证集</a:t>
            </a:r>
            <a:endParaRPr lang="zh-CN" altLang="en-US" sz="1600" i="0" dirty="0">
              <a:latin typeface="幼圆" panose="02010509060101010101" pitchFamily="49" charset="-122"/>
              <a:ea typeface="幼圆" panose="02010509060101010101" pitchFamily="49"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717205335"/>
              </p:ext>
            </p:extLst>
          </p:nvPr>
        </p:nvGraphicFramePr>
        <p:xfrm>
          <a:off x="5815013" y="1787525"/>
          <a:ext cx="788987" cy="279400"/>
        </p:xfrm>
        <a:graphic>
          <a:graphicData uri="http://schemas.openxmlformats.org/presentationml/2006/ole">
            <mc:AlternateContent xmlns:mc="http://schemas.openxmlformats.org/markup-compatibility/2006">
              <mc:Choice xmlns:v="urn:schemas-microsoft-com:vml" Requires="v">
                <p:oleObj name="Formula" r:id="rId3" imgW="497880" imgH="177840" progId="Equation.Ribbit">
                  <p:embed/>
                </p:oleObj>
              </mc:Choice>
              <mc:Fallback>
                <p:oleObj name="Formula" r:id="rId3" imgW="497880" imgH="177840" progId="Equation.Ribbit">
                  <p:embed/>
                  <p:pic>
                    <p:nvPicPr>
                      <p:cNvPr id="0" name=""/>
                      <p:cNvPicPr/>
                      <p:nvPr/>
                    </p:nvPicPr>
                    <p:blipFill>
                      <a:blip r:embed="rId4"/>
                      <a:stretch>
                        <a:fillRect/>
                      </a:stretch>
                    </p:blipFill>
                    <p:spPr>
                      <a:xfrm>
                        <a:off x="5815013" y="1787525"/>
                        <a:ext cx="788987" cy="279400"/>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1522686481"/>
              </p:ext>
            </p:extLst>
          </p:nvPr>
        </p:nvGraphicFramePr>
        <p:xfrm>
          <a:off x="6634163" y="2055813"/>
          <a:ext cx="1879600" cy="323850"/>
        </p:xfrm>
        <a:graphic>
          <a:graphicData uri="http://schemas.openxmlformats.org/presentationml/2006/ole">
            <mc:AlternateContent xmlns:mc="http://schemas.openxmlformats.org/markup-compatibility/2006">
              <mc:Choice xmlns:v="urn:schemas-microsoft-com:vml" Requires="v">
                <p:oleObj name="Formula" r:id="rId5" imgW="1196640" imgH="203400" progId="Equation.Ribbit">
                  <p:embed/>
                </p:oleObj>
              </mc:Choice>
              <mc:Fallback>
                <p:oleObj name="Formula" r:id="rId5" imgW="1196640" imgH="203400" progId="Equation.Ribbit">
                  <p:embed/>
                  <p:pic>
                    <p:nvPicPr>
                      <p:cNvPr id="0" name=""/>
                      <p:cNvPicPr/>
                      <p:nvPr/>
                    </p:nvPicPr>
                    <p:blipFill>
                      <a:blip r:embed="rId6"/>
                      <a:stretch>
                        <a:fillRect/>
                      </a:stretch>
                    </p:blipFill>
                    <p:spPr>
                      <a:xfrm>
                        <a:off x="6634163" y="2055813"/>
                        <a:ext cx="1879600" cy="323850"/>
                      </a:xfrm>
                      <a:prstGeom prst="rect">
                        <a:avLst/>
                      </a:prstGeom>
                    </p:spPr>
                  </p:pic>
                </p:oleObj>
              </mc:Fallback>
            </mc:AlternateContent>
          </a:graphicData>
        </a:graphic>
      </p:graphicFrame>
      <p:pic>
        <p:nvPicPr>
          <p:cNvPr id="5" name="图片 4">
            <a:extLst>
              <a:ext uri="{FF2B5EF4-FFF2-40B4-BE49-F238E27FC236}">
                <a16:creationId xmlns:a16="http://schemas.microsoft.com/office/drawing/2014/main" id="{FAC21C12-A723-46F2-5EC5-4850902C01F2}"/>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saturation sat="400000"/>
                    </a14:imgEffect>
                  </a14:imgLayer>
                </a14:imgProps>
              </a:ext>
            </a:extLst>
          </a:blip>
          <a:stretch>
            <a:fillRect/>
          </a:stretch>
        </p:blipFill>
        <p:spPr>
          <a:xfrm>
            <a:off x="679870" y="842438"/>
            <a:ext cx="4314286" cy="2000000"/>
          </a:xfrm>
          <a:prstGeom prst="rect">
            <a:avLst/>
          </a:prstGeom>
        </p:spPr>
      </p:pic>
      <p:sp>
        <p:nvSpPr>
          <p:cNvPr id="6" name="Rectangle 3">
            <a:extLst>
              <a:ext uri="{FF2B5EF4-FFF2-40B4-BE49-F238E27FC236}">
                <a16:creationId xmlns:a16="http://schemas.microsoft.com/office/drawing/2014/main" id="{2D5AFF34-EC87-9392-909F-599831027C91}"/>
              </a:ext>
            </a:extLst>
          </p:cNvPr>
          <p:cNvSpPr>
            <a:spLocks noChangeArrowheads="1"/>
          </p:cNvSpPr>
          <p:nvPr/>
        </p:nvSpPr>
        <p:spPr bwMode="auto">
          <a:xfrm>
            <a:off x="215407" y="1300236"/>
            <a:ext cx="335042" cy="1253978"/>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1600" dirty="0">
                <a:latin typeface="幼圆" panose="02010509060101010101" pitchFamily="49" charset="-122"/>
                <a:ea typeface="幼圆" panose="02010509060101010101" pitchFamily="49" charset="-122"/>
              </a:rPr>
              <a:t>训练集</a:t>
            </a:r>
            <a:endParaRPr lang="zh-CN" altLang="en-US" sz="1600" i="0" dirty="0">
              <a:latin typeface="幼圆" panose="02010509060101010101" pitchFamily="49" charset="-122"/>
              <a:ea typeface="幼圆" panose="02010509060101010101" pitchFamily="49" charset="-122"/>
            </a:endParaRPr>
          </a:p>
        </p:txBody>
      </p:sp>
      <p:sp>
        <p:nvSpPr>
          <p:cNvPr id="7" name="左大括号 6">
            <a:extLst>
              <a:ext uri="{FF2B5EF4-FFF2-40B4-BE49-F238E27FC236}">
                <a16:creationId xmlns:a16="http://schemas.microsoft.com/office/drawing/2014/main" id="{89E68328-870F-6922-8A7D-EA71C5A8D766}"/>
              </a:ext>
            </a:extLst>
          </p:cNvPr>
          <p:cNvSpPr/>
          <p:nvPr/>
        </p:nvSpPr>
        <p:spPr>
          <a:xfrm>
            <a:off x="582434" y="1018513"/>
            <a:ext cx="194872" cy="18239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093613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预剪枝</a:t>
            </a:r>
          </a:p>
        </p:txBody>
      </p:sp>
      <p:graphicFrame>
        <p:nvGraphicFramePr>
          <p:cNvPr id="24" name="内容占位符 23"/>
          <p:cNvGraphicFramePr>
            <a:graphicFrameLocks noGrp="1" noChangeAspect="1"/>
          </p:cNvGraphicFramePr>
          <p:nvPr>
            <p:ph idx="1"/>
            <p:extLst>
              <p:ext uri="{D42A27DB-BD31-4B8C-83A1-F6EECF244321}">
                <p14:modId xmlns:p14="http://schemas.microsoft.com/office/powerpoint/2010/main" val="1253960750"/>
              </p:ext>
            </p:extLst>
          </p:nvPr>
        </p:nvGraphicFramePr>
        <p:xfrm>
          <a:off x="8105775" y="1257300"/>
          <a:ext cx="134938" cy="274638"/>
        </p:xfrm>
        <a:graphic>
          <a:graphicData uri="http://schemas.openxmlformats.org/presentationml/2006/ole">
            <mc:AlternateContent xmlns:mc="http://schemas.openxmlformats.org/markup-compatibility/2006">
              <mc:Choice xmlns:v="urn:schemas-microsoft-com:vml" Requires="v">
                <p:oleObj name="Formula" r:id="rId2" imgW="76320" imgH="155160" progId="Equation.Ribbit">
                  <p:embed/>
                </p:oleObj>
              </mc:Choice>
              <mc:Fallback>
                <p:oleObj name="Formula" r:id="rId2" imgW="76320" imgH="155160" progId="Equation.Ribbit">
                  <p:embed/>
                  <p:pic>
                    <p:nvPicPr>
                      <p:cNvPr id="0" name=""/>
                      <p:cNvPicPr/>
                      <p:nvPr/>
                    </p:nvPicPr>
                    <p:blipFill>
                      <a:blip r:embed="rId3"/>
                      <a:stretch>
                        <a:fillRect/>
                      </a:stretch>
                    </p:blipFill>
                    <p:spPr>
                      <a:xfrm>
                        <a:off x="8105775" y="1257300"/>
                        <a:ext cx="134938" cy="274638"/>
                      </a:xfrm>
                      <a:prstGeom prst="rect">
                        <a:avLst/>
                      </a:prstGeom>
                    </p:spPr>
                  </p:pic>
                </p:oleObj>
              </mc:Fallback>
            </mc:AlternateContent>
          </a:graphicData>
        </a:graphic>
      </p:graphicFrame>
      <p:sp>
        <p:nvSpPr>
          <p:cNvPr id="4" name="椭圆 3"/>
          <p:cNvSpPr/>
          <p:nvPr/>
        </p:nvSpPr>
        <p:spPr>
          <a:xfrm>
            <a:off x="3459409" y="400825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sp>
        <p:nvSpPr>
          <p:cNvPr id="5" name="椭圆 4"/>
          <p:cNvSpPr/>
          <p:nvPr/>
        </p:nvSpPr>
        <p:spPr>
          <a:xfrm>
            <a:off x="5642790" y="400825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sp>
        <p:nvSpPr>
          <p:cNvPr id="6" name="椭圆 5"/>
          <p:cNvSpPr/>
          <p:nvPr/>
        </p:nvSpPr>
        <p:spPr>
          <a:xfrm>
            <a:off x="1531521" y="400825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cxnSp>
        <p:nvCxnSpPr>
          <p:cNvPr id="7" name="直接连接符 6"/>
          <p:cNvCxnSpPr>
            <a:endCxn id="6" idx="0"/>
          </p:cNvCxnSpPr>
          <p:nvPr/>
        </p:nvCxnSpPr>
        <p:spPr>
          <a:xfrm flipH="1">
            <a:off x="2071521" y="3194128"/>
            <a:ext cx="1955683" cy="814131"/>
          </a:xfrm>
          <a:prstGeom prst="line">
            <a:avLst/>
          </a:prstGeom>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3971487" y="350401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p>
        </p:txBody>
      </p:sp>
      <p:cxnSp>
        <p:nvCxnSpPr>
          <p:cNvPr id="9" name="直接连接符 8"/>
          <p:cNvCxnSpPr>
            <a:endCxn id="5" idx="0"/>
          </p:cNvCxnSpPr>
          <p:nvPr/>
        </p:nvCxnSpPr>
        <p:spPr>
          <a:xfrm>
            <a:off x="4022100" y="3194128"/>
            <a:ext cx="2160690" cy="814131"/>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4022100" y="3384788"/>
            <a:ext cx="0" cy="607721"/>
          </a:xfrm>
          <a:prstGeom prst="line">
            <a:avLst/>
          </a:prstGeom>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5596235" y="350401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p>
        </p:txBody>
      </p:sp>
      <p:sp>
        <p:nvSpPr>
          <p:cNvPr id="12" name="文本框 11"/>
          <p:cNvSpPr txBox="1"/>
          <p:nvPr/>
        </p:nvSpPr>
        <p:spPr>
          <a:xfrm>
            <a:off x="2008131" y="350401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p>
        </p:txBody>
      </p:sp>
      <p:sp>
        <p:nvSpPr>
          <p:cNvPr id="13" name="圆角矩形 12"/>
          <p:cNvSpPr/>
          <p:nvPr/>
        </p:nvSpPr>
        <p:spPr>
          <a:xfrm>
            <a:off x="3465503" y="2950438"/>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14" name="椭圆 13"/>
          <p:cNvSpPr/>
          <p:nvPr/>
        </p:nvSpPr>
        <p:spPr>
          <a:xfrm>
            <a:off x="3310765" y="2784283"/>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1</a:t>
            </a:r>
            <a:endParaRPr lang="zh-CN" altLang="en-US" dirty="0">
              <a:solidFill>
                <a:schemeClr val="tx1"/>
              </a:solidFill>
              <a:latin typeface="Times "/>
            </a:endParaRPr>
          </a:p>
        </p:txBody>
      </p:sp>
      <p:sp>
        <p:nvSpPr>
          <p:cNvPr id="15" name="椭圆 14"/>
          <p:cNvSpPr/>
          <p:nvPr/>
        </p:nvSpPr>
        <p:spPr>
          <a:xfrm>
            <a:off x="1430541" y="3864259"/>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2</a:t>
            </a:r>
            <a:endParaRPr lang="zh-CN" altLang="en-US" dirty="0">
              <a:solidFill>
                <a:schemeClr val="tx1"/>
              </a:solidFill>
              <a:latin typeface="Times "/>
            </a:endParaRPr>
          </a:p>
        </p:txBody>
      </p:sp>
      <p:sp>
        <p:nvSpPr>
          <p:cNvPr id="16" name="椭圆 15"/>
          <p:cNvSpPr/>
          <p:nvPr/>
        </p:nvSpPr>
        <p:spPr>
          <a:xfrm>
            <a:off x="3342390" y="3848509"/>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3</a:t>
            </a:r>
            <a:endParaRPr lang="zh-CN" altLang="en-US" dirty="0">
              <a:solidFill>
                <a:schemeClr val="tx1"/>
              </a:solidFill>
              <a:latin typeface="Times "/>
            </a:endParaRPr>
          </a:p>
        </p:txBody>
      </p:sp>
      <p:sp>
        <p:nvSpPr>
          <p:cNvPr id="17" name="椭圆 16"/>
          <p:cNvSpPr/>
          <p:nvPr/>
        </p:nvSpPr>
        <p:spPr>
          <a:xfrm>
            <a:off x="5459469" y="387933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4</a:t>
            </a:r>
            <a:endParaRPr lang="zh-CN" altLang="en-US" dirty="0">
              <a:solidFill>
                <a:schemeClr val="tx1"/>
              </a:solidFill>
              <a:latin typeface="Times "/>
            </a:endParaRPr>
          </a:p>
        </p:txBody>
      </p:sp>
      <p:sp>
        <p:nvSpPr>
          <p:cNvPr id="18" name="文本框 17"/>
          <p:cNvSpPr txBox="1"/>
          <p:nvPr/>
        </p:nvSpPr>
        <p:spPr>
          <a:xfrm>
            <a:off x="5687371" y="2950438"/>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“脐部</a:t>
            </a:r>
            <a:r>
              <a:rPr lang="en-US" altLang="zh-CN" dirty="0">
                <a:solidFill>
                  <a:srgbClr val="FF0000"/>
                </a:solidFill>
                <a:latin typeface="Times "/>
                <a:ea typeface="楷体" panose="02010609060101010101" pitchFamily="49" charset="-122"/>
              </a:rPr>
              <a:t>=?</a:t>
            </a:r>
            <a:r>
              <a:rPr lang="zh-CN" altLang="en-US" dirty="0">
                <a:solidFill>
                  <a:srgbClr val="FF0000"/>
                </a:solidFill>
                <a:latin typeface="Times "/>
                <a:ea typeface="楷体" panose="02010609060101010101" pitchFamily="49" charset="-122"/>
              </a:rPr>
              <a:t>”</a:t>
            </a:r>
          </a:p>
        </p:txBody>
      </p:sp>
      <p:sp>
        <p:nvSpPr>
          <p:cNvPr id="19" name="文本框 19"/>
          <p:cNvSpPr txBox="1"/>
          <p:nvPr/>
        </p:nvSpPr>
        <p:spPr>
          <a:xfrm>
            <a:off x="7557252" y="2599292"/>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验证集精度</a:t>
            </a:r>
          </a:p>
        </p:txBody>
      </p:sp>
      <p:sp>
        <p:nvSpPr>
          <p:cNvPr id="20" name="文本框 20"/>
          <p:cNvSpPr txBox="1"/>
          <p:nvPr/>
        </p:nvSpPr>
        <p:spPr>
          <a:xfrm>
            <a:off x="6891223" y="2934370"/>
            <a:ext cx="1685077" cy="646331"/>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划分前</a:t>
            </a:r>
            <a:r>
              <a:rPr lang="en-US" altLang="zh-CN" dirty="0">
                <a:solidFill>
                  <a:srgbClr val="FF0000"/>
                </a:solidFill>
                <a:latin typeface="Times "/>
                <a:ea typeface="楷体" panose="02010609060101010101" pitchFamily="49" charset="-122"/>
              </a:rPr>
              <a:t>: 42.9%</a:t>
            </a:r>
          </a:p>
          <a:p>
            <a:r>
              <a:rPr lang="zh-CN" altLang="en-US" dirty="0">
                <a:solidFill>
                  <a:srgbClr val="FF0000"/>
                </a:solidFill>
                <a:latin typeface="Times "/>
                <a:ea typeface="楷体" panose="02010609060101010101" pitchFamily="49" charset="-122"/>
              </a:rPr>
              <a:t>划分后</a:t>
            </a:r>
            <a:r>
              <a:rPr lang="en-US" altLang="zh-CN" dirty="0">
                <a:solidFill>
                  <a:srgbClr val="FF0000"/>
                </a:solidFill>
                <a:latin typeface="Times "/>
                <a:ea typeface="楷体" panose="02010609060101010101" pitchFamily="49" charset="-122"/>
              </a:rPr>
              <a:t>: 71.4%</a:t>
            </a:r>
            <a:endParaRPr lang="zh-CN" altLang="en-US" dirty="0">
              <a:solidFill>
                <a:srgbClr val="FF0000"/>
              </a:solidFill>
              <a:latin typeface="Times "/>
              <a:ea typeface="楷体" panose="02010609060101010101" pitchFamily="49" charset="-122"/>
            </a:endParaRPr>
          </a:p>
        </p:txBody>
      </p:sp>
      <p:sp>
        <p:nvSpPr>
          <p:cNvPr id="21" name="文本框 21"/>
          <p:cNvSpPr txBox="1"/>
          <p:nvPr/>
        </p:nvSpPr>
        <p:spPr>
          <a:xfrm>
            <a:off x="6445274" y="3479595"/>
            <a:ext cx="2031325"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预剪枝决策</a:t>
            </a:r>
            <a:r>
              <a:rPr lang="en-US" altLang="zh-CN" dirty="0">
                <a:solidFill>
                  <a:srgbClr val="FF0000"/>
                </a:solidFill>
                <a:latin typeface="Times "/>
                <a:ea typeface="楷体" panose="02010609060101010101" pitchFamily="49" charset="-122"/>
              </a:rPr>
              <a:t>: </a:t>
            </a:r>
            <a:r>
              <a:rPr lang="zh-CN" altLang="en-US" dirty="0">
                <a:solidFill>
                  <a:srgbClr val="FF0000"/>
                </a:solidFill>
                <a:latin typeface="Times "/>
                <a:ea typeface="楷体" panose="02010609060101010101" pitchFamily="49" charset="-122"/>
              </a:rPr>
              <a:t>划分</a:t>
            </a:r>
          </a:p>
        </p:txBody>
      </p:sp>
      <p:cxnSp>
        <p:nvCxnSpPr>
          <p:cNvPr id="22" name="直接箭头连接符 21"/>
          <p:cNvCxnSpPr/>
          <p:nvPr/>
        </p:nvCxnSpPr>
        <p:spPr>
          <a:xfrm flipH="1">
            <a:off x="4693982" y="3166438"/>
            <a:ext cx="1121812" cy="0"/>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5381469" y="901270"/>
            <a:ext cx="3702570" cy="2031325"/>
          </a:xfrm>
          <a:prstGeom prst="rect">
            <a:avLst/>
          </a:prstGeom>
          <a:noFill/>
        </p:spPr>
        <p:txBody>
          <a:bodyPr wrap="square" rtlCol="0">
            <a:spAutoFit/>
          </a:bodyPr>
          <a:lstStyle/>
          <a:p>
            <a:r>
              <a:rPr lang="zh-CN" altLang="en-US" dirty="0"/>
              <a:t>结点</a:t>
            </a:r>
            <a:r>
              <a:rPr lang="en-US" altLang="zh-CN" dirty="0"/>
              <a:t>1</a:t>
            </a:r>
            <a:r>
              <a:rPr lang="zh-CN" altLang="en-US" dirty="0"/>
              <a:t>：若划分，根据结点    ，</a:t>
            </a:r>
            <a:endParaRPr lang="en-US" altLang="zh-CN" dirty="0"/>
          </a:p>
          <a:p>
            <a:r>
              <a:rPr lang="en-US" altLang="zh-CN" dirty="0"/>
              <a:t>    </a:t>
            </a:r>
            <a:r>
              <a:rPr lang="zh-CN" altLang="en-US" dirty="0"/>
              <a:t>，</a:t>
            </a:r>
            <a:r>
              <a:rPr lang="en-US" altLang="zh-CN" dirty="0"/>
              <a:t>   </a:t>
            </a:r>
            <a:r>
              <a:rPr lang="zh-CN" altLang="en-US" dirty="0"/>
              <a:t>的训练样例，将这</a:t>
            </a:r>
            <a:r>
              <a:rPr lang="en-US" altLang="zh-CN" dirty="0"/>
              <a:t>  </a:t>
            </a:r>
            <a:r>
              <a:rPr lang="zh-CN" altLang="en-US" dirty="0"/>
              <a:t>个结点分别标记为“好瓜”、“好瓜”、“坏瓜”。此时，验证集中编号为 </a:t>
            </a:r>
            <a:endParaRPr lang="en-US" altLang="zh-CN" dirty="0"/>
          </a:p>
          <a:p>
            <a:r>
              <a:rPr lang="zh-CN" altLang="en-US" dirty="0"/>
              <a:t>                   的样例被划分正确，验证集精度为</a:t>
            </a:r>
            <a:endParaRPr lang="en-US" altLang="zh-CN" dirty="0"/>
          </a:p>
          <a:p>
            <a:endParaRPr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1657478926"/>
              </p:ext>
            </p:extLst>
          </p:nvPr>
        </p:nvGraphicFramePr>
        <p:xfrm>
          <a:off x="8186738" y="963613"/>
          <a:ext cx="233362" cy="271462"/>
        </p:xfrm>
        <a:graphic>
          <a:graphicData uri="http://schemas.openxmlformats.org/presentationml/2006/ole">
            <mc:AlternateContent xmlns:mc="http://schemas.openxmlformats.org/markup-compatibility/2006">
              <mc:Choice xmlns:v="urn:schemas-microsoft-com:vml" Requires="v">
                <p:oleObj name="Formula" r:id="rId4" imgW="147600" imgH="172800" progId="Equation.Ribbit">
                  <p:embed/>
                </p:oleObj>
              </mc:Choice>
              <mc:Fallback>
                <p:oleObj name="Formula" r:id="rId4" imgW="147600" imgH="172800" progId="Equation.Ribbit">
                  <p:embed/>
                  <p:pic>
                    <p:nvPicPr>
                      <p:cNvPr id="0" name=""/>
                      <p:cNvPicPr/>
                      <p:nvPr/>
                    </p:nvPicPr>
                    <p:blipFill>
                      <a:blip r:embed="rId5"/>
                      <a:stretch>
                        <a:fillRect/>
                      </a:stretch>
                    </p:blipFill>
                    <p:spPr>
                      <a:xfrm>
                        <a:off x="8186738" y="963613"/>
                        <a:ext cx="233362" cy="271462"/>
                      </a:xfrm>
                      <a:prstGeom prst="rect">
                        <a:avLst/>
                      </a:prstGeom>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4000535056"/>
              </p:ext>
            </p:extLst>
          </p:nvPr>
        </p:nvGraphicFramePr>
        <p:xfrm>
          <a:off x="5486400" y="1238250"/>
          <a:ext cx="233363" cy="271463"/>
        </p:xfrm>
        <a:graphic>
          <a:graphicData uri="http://schemas.openxmlformats.org/presentationml/2006/ole">
            <mc:AlternateContent xmlns:mc="http://schemas.openxmlformats.org/markup-compatibility/2006">
              <mc:Choice xmlns:v="urn:schemas-microsoft-com:vml" Requires="v">
                <p:oleObj name="Formula" r:id="rId6" imgW="147600" imgH="172800" progId="Equation.Ribbit">
                  <p:embed/>
                </p:oleObj>
              </mc:Choice>
              <mc:Fallback>
                <p:oleObj name="Formula" r:id="rId6" imgW="147600" imgH="172800" progId="Equation.Ribbit">
                  <p:embed/>
                  <p:pic>
                    <p:nvPicPr>
                      <p:cNvPr id="0" name=""/>
                      <p:cNvPicPr/>
                      <p:nvPr/>
                    </p:nvPicPr>
                    <p:blipFill>
                      <a:blip r:embed="rId7"/>
                      <a:stretch>
                        <a:fillRect/>
                      </a:stretch>
                    </p:blipFill>
                    <p:spPr>
                      <a:xfrm>
                        <a:off x="5486400" y="1238250"/>
                        <a:ext cx="233363" cy="271463"/>
                      </a:xfrm>
                      <a:prstGeom prst="rect">
                        <a:avLst/>
                      </a:prstGeom>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1757896057"/>
              </p:ext>
            </p:extLst>
          </p:nvPr>
        </p:nvGraphicFramePr>
        <p:xfrm>
          <a:off x="5975350" y="1246188"/>
          <a:ext cx="231775" cy="271462"/>
        </p:xfrm>
        <a:graphic>
          <a:graphicData uri="http://schemas.openxmlformats.org/presentationml/2006/ole">
            <mc:AlternateContent xmlns:mc="http://schemas.openxmlformats.org/markup-compatibility/2006">
              <mc:Choice xmlns:v="urn:schemas-microsoft-com:vml" Requires="v">
                <p:oleObj name="Formula" r:id="rId8" imgW="147600" imgH="172800" progId="Equation.Ribbit">
                  <p:embed/>
                </p:oleObj>
              </mc:Choice>
              <mc:Fallback>
                <p:oleObj name="Formula" r:id="rId8" imgW="147600" imgH="172800" progId="Equation.Ribbit">
                  <p:embed/>
                  <p:pic>
                    <p:nvPicPr>
                      <p:cNvPr id="0" name=""/>
                      <p:cNvPicPr/>
                      <p:nvPr/>
                    </p:nvPicPr>
                    <p:blipFill>
                      <a:blip r:embed="rId9"/>
                      <a:stretch>
                        <a:fillRect/>
                      </a:stretch>
                    </p:blipFill>
                    <p:spPr>
                      <a:xfrm>
                        <a:off x="5975350" y="1246188"/>
                        <a:ext cx="231775" cy="271462"/>
                      </a:xfrm>
                      <a:prstGeom prst="rect">
                        <a:avLst/>
                      </a:prstGeom>
                    </p:spPr>
                  </p:pic>
                </p:oleObj>
              </mc:Fallback>
            </mc:AlternateContent>
          </a:graphicData>
        </a:graphic>
      </p:graphicFrame>
      <p:grpSp>
        <p:nvGrpSpPr>
          <p:cNvPr id="31" name="组合 30">
            <a:extLst>
              <a:ext uri="{FF2B5EF4-FFF2-40B4-BE49-F238E27FC236}">
                <a16:creationId xmlns:a16="http://schemas.microsoft.com/office/drawing/2014/main" id="{44715317-FF74-5EE7-0AE7-BDDD28C93E87}"/>
              </a:ext>
            </a:extLst>
          </p:cNvPr>
          <p:cNvGrpSpPr/>
          <p:nvPr/>
        </p:nvGrpSpPr>
        <p:grpSpPr>
          <a:xfrm>
            <a:off x="269477" y="4672297"/>
            <a:ext cx="5111992" cy="1558154"/>
            <a:chOff x="84052" y="868836"/>
            <a:chExt cx="5111992" cy="1558154"/>
          </a:xfrm>
        </p:grpSpPr>
        <p:pic>
          <p:nvPicPr>
            <p:cNvPr id="28" name="内容占位符 33"/>
            <p:cNvPicPr>
              <a:picLocks noChangeAspect="1"/>
            </p:cNvPicPr>
            <p:nvPr/>
          </p:nvPicPr>
          <p:blipFill>
            <a:blip r:embed="rId10"/>
            <a:stretch>
              <a:fillRect/>
            </a:stretch>
          </p:blipFill>
          <p:spPr>
            <a:xfrm>
              <a:off x="708772" y="868836"/>
              <a:ext cx="4487272" cy="1542196"/>
            </a:xfrm>
            <a:prstGeom prst="rect">
              <a:avLst/>
            </a:prstGeom>
          </p:spPr>
        </p:pic>
        <p:sp>
          <p:nvSpPr>
            <p:cNvPr id="29" name="左大括号 28"/>
            <p:cNvSpPr/>
            <p:nvPr/>
          </p:nvSpPr>
          <p:spPr>
            <a:xfrm>
              <a:off x="484998" y="918219"/>
              <a:ext cx="194872" cy="15087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Rectangle 3"/>
            <p:cNvSpPr>
              <a:spLocks noChangeArrowheads="1"/>
            </p:cNvSpPr>
            <p:nvPr/>
          </p:nvSpPr>
          <p:spPr bwMode="auto">
            <a:xfrm>
              <a:off x="84052" y="1062091"/>
              <a:ext cx="335042" cy="1253978"/>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1600" dirty="0">
                  <a:latin typeface="幼圆" panose="02010509060101010101" pitchFamily="49" charset="-122"/>
                  <a:ea typeface="幼圆" panose="02010509060101010101" pitchFamily="49" charset="-122"/>
                </a:rPr>
                <a:t>验证集</a:t>
              </a:r>
              <a:endParaRPr lang="zh-CN" altLang="en-US" sz="1600" i="0" dirty="0">
                <a:latin typeface="幼圆" panose="02010509060101010101" pitchFamily="49" charset="-122"/>
                <a:ea typeface="幼圆" panose="02010509060101010101" pitchFamily="49" charset="-122"/>
              </a:endParaRPr>
            </a:p>
          </p:txBody>
        </p:sp>
      </p:grpSp>
      <p:graphicFrame>
        <p:nvGraphicFramePr>
          <p:cNvPr id="25" name="对象 24"/>
          <p:cNvGraphicFramePr>
            <a:graphicFrameLocks noChangeAspect="1"/>
          </p:cNvGraphicFramePr>
          <p:nvPr>
            <p:extLst>
              <p:ext uri="{D42A27DB-BD31-4B8C-83A1-F6EECF244321}">
                <p14:modId xmlns:p14="http://schemas.microsoft.com/office/powerpoint/2010/main" val="1898572259"/>
              </p:ext>
            </p:extLst>
          </p:nvPr>
        </p:nvGraphicFramePr>
        <p:xfrm>
          <a:off x="5491163" y="2070100"/>
          <a:ext cx="1497012" cy="287338"/>
        </p:xfrm>
        <a:graphic>
          <a:graphicData uri="http://schemas.openxmlformats.org/presentationml/2006/ole">
            <mc:AlternateContent xmlns:mc="http://schemas.openxmlformats.org/markup-compatibility/2006">
              <mc:Choice xmlns:v="urn:schemas-microsoft-com:vml" Requires="v">
                <p:oleObj name="Formula" r:id="rId11" imgW="928440" imgH="177840" progId="Equation.Ribbit">
                  <p:embed/>
                </p:oleObj>
              </mc:Choice>
              <mc:Fallback>
                <p:oleObj name="Formula" r:id="rId11" imgW="928440" imgH="177840" progId="Equation.Ribbit">
                  <p:embed/>
                  <p:pic>
                    <p:nvPicPr>
                      <p:cNvPr id="0" name=""/>
                      <p:cNvPicPr/>
                      <p:nvPr/>
                    </p:nvPicPr>
                    <p:blipFill>
                      <a:blip r:embed="rId12"/>
                      <a:stretch>
                        <a:fillRect/>
                      </a:stretch>
                    </p:blipFill>
                    <p:spPr>
                      <a:xfrm>
                        <a:off x="5491163" y="2070100"/>
                        <a:ext cx="1497012" cy="287338"/>
                      </a:xfrm>
                      <a:prstGeom prst="rect">
                        <a:avLst/>
                      </a:prstGeom>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2667318857"/>
              </p:ext>
            </p:extLst>
          </p:nvPr>
        </p:nvGraphicFramePr>
        <p:xfrm>
          <a:off x="6902450" y="2332038"/>
          <a:ext cx="1879600" cy="323850"/>
        </p:xfrm>
        <a:graphic>
          <a:graphicData uri="http://schemas.openxmlformats.org/presentationml/2006/ole">
            <mc:AlternateContent xmlns:mc="http://schemas.openxmlformats.org/markup-compatibility/2006">
              <mc:Choice xmlns:v="urn:schemas-microsoft-com:vml" Requires="v">
                <p:oleObj name="Formula" r:id="rId13" imgW="1196640" imgH="203400" progId="Equation.Ribbit">
                  <p:embed/>
                </p:oleObj>
              </mc:Choice>
              <mc:Fallback>
                <p:oleObj name="Formula" r:id="rId13" imgW="1196640" imgH="203400" progId="Equation.Ribbit">
                  <p:embed/>
                  <p:pic>
                    <p:nvPicPr>
                      <p:cNvPr id="0" name=""/>
                      <p:cNvPicPr/>
                      <p:nvPr/>
                    </p:nvPicPr>
                    <p:blipFill>
                      <a:blip r:embed="rId14"/>
                      <a:stretch>
                        <a:fillRect/>
                      </a:stretch>
                    </p:blipFill>
                    <p:spPr>
                      <a:xfrm>
                        <a:off x="6902450" y="2332038"/>
                        <a:ext cx="1879600" cy="323850"/>
                      </a:xfrm>
                      <a:prstGeom prst="rect">
                        <a:avLst/>
                      </a:prstGeom>
                    </p:spPr>
                  </p:pic>
                </p:oleObj>
              </mc:Fallback>
            </mc:AlternateContent>
          </a:graphicData>
        </a:graphic>
      </p:graphicFrame>
      <p:grpSp>
        <p:nvGrpSpPr>
          <p:cNvPr id="27" name="组合 26">
            <a:extLst>
              <a:ext uri="{FF2B5EF4-FFF2-40B4-BE49-F238E27FC236}">
                <a16:creationId xmlns:a16="http://schemas.microsoft.com/office/drawing/2014/main" id="{3CCC2BD9-8A54-0857-BF80-7AA57227FD4B}"/>
              </a:ext>
            </a:extLst>
          </p:cNvPr>
          <p:cNvGrpSpPr/>
          <p:nvPr/>
        </p:nvGrpSpPr>
        <p:grpSpPr>
          <a:xfrm>
            <a:off x="233778" y="795493"/>
            <a:ext cx="4778749" cy="2000000"/>
            <a:chOff x="2877927" y="4611812"/>
            <a:chExt cx="4778749" cy="2000000"/>
          </a:xfrm>
        </p:grpSpPr>
        <p:pic>
          <p:nvPicPr>
            <p:cNvPr id="23" name="图片 22">
              <a:extLst>
                <a:ext uri="{FF2B5EF4-FFF2-40B4-BE49-F238E27FC236}">
                  <a16:creationId xmlns:a16="http://schemas.microsoft.com/office/drawing/2014/main" id="{AF662378-D0C0-B1B7-AE57-75BA9B70141F}"/>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50000"/>
                      </a14:imgEffect>
                      <a14:imgEffect>
                        <a14:saturation sat="400000"/>
                      </a14:imgEffect>
                    </a14:imgLayer>
                  </a14:imgProps>
                </a:ext>
              </a:extLst>
            </a:blip>
            <a:stretch>
              <a:fillRect/>
            </a:stretch>
          </p:blipFill>
          <p:spPr>
            <a:xfrm>
              <a:off x="3342390" y="4611812"/>
              <a:ext cx="4314286" cy="2000000"/>
            </a:xfrm>
            <a:prstGeom prst="rect">
              <a:avLst/>
            </a:prstGeom>
          </p:spPr>
        </p:pic>
        <p:sp>
          <p:nvSpPr>
            <p:cNvPr id="26" name="Rectangle 3">
              <a:extLst>
                <a:ext uri="{FF2B5EF4-FFF2-40B4-BE49-F238E27FC236}">
                  <a16:creationId xmlns:a16="http://schemas.microsoft.com/office/drawing/2014/main" id="{58073F1C-4658-8FEF-0C10-332A2827901E}"/>
                </a:ext>
              </a:extLst>
            </p:cNvPr>
            <p:cNvSpPr>
              <a:spLocks noChangeArrowheads="1"/>
            </p:cNvSpPr>
            <p:nvPr/>
          </p:nvSpPr>
          <p:spPr bwMode="auto">
            <a:xfrm>
              <a:off x="2877927" y="5069610"/>
              <a:ext cx="335042" cy="1253978"/>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1600" dirty="0">
                  <a:latin typeface="幼圆" panose="02010509060101010101" pitchFamily="49" charset="-122"/>
                  <a:ea typeface="幼圆" panose="02010509060101010101" pitchFamily="49" charset="-122"/>
                </a:rPr>
                <a:t>训练集</a:t>
              </a:r>
              <a:endParaRPr lang="zh-CN" altLang="en-US" sz="1600" i="0" dirty="0">
                <a:latin typeface="幼圆" panose="02010509060101010101" pitchFamily="49" charset="-122"/>
                <a:ea typeface="幼圆" panose="02010509060101010101" pitchFamily="49" charset="-122"/>
              </a:endParaRPr>
            </a:p>
          </p:txBody>
        </p:sp>
      </p:grpSp>
    </p:spTree>
    <p:extLst>
      <p:ext uri="{BB962C8B-B14F-4D97-AF65-F5344CB8AC3E}">
        <p14:creationId xmlns:p14="http://schemas.microsoft.com/office/powerpoint/2010/main" val="376910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P spid="11" grpId="0"/>
      <p:bldP spid="12" grpId="0"/>
      <p:bldP spid="15" grpId="0" animBg="1"/>
      <p:bldP spid="16" grpId="0"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6F5E007-A6CC-43FE-A323-906E5357F343}"/>
              </a:ext>
            </a:extLst>
          </p:cNvPr>
          <p:cNvGrpSpPr/>
          <p:nvPr/>
        </p:nvGrpSpPr>
        <p:grpSpPr>
          <a:xfrm>
            <a:off x="233778" y="3027896"/>
            <a:ext cx="5111992" cy="1558154"/>
            <a:chOff x="84052" y="868836"/>
            <a:chExt cx="5111992" cy="1558154"/>
          </a:xfrm>
        </p:grpSpPr>
        <p:pic>
          <p:nvPicPr>
            <p:cNvPr id="34" name="内容占位符 33">
              <a:extLst>
                <a:ext uri="{FF2B5EF4-FFF2-40B4-BE49-F238E27FC236}">
                  <a16:creationId xmlns:a16="http://schemas.microsoft.com/office/drawing/2014/main" id="{5E9C228D-8DD2-93B7-754C-90A04B520CE3}"/>
                </a:ext>
              </a:extLst>
            </p:cNvPr>
            <p:cNvPicPr>
              <a:picLocks noChangeAspect="1"/>
            </p:cNvPicPr>
            <p:nvPr/>
          </p:nvPicPr>
          <p:blipFill>
            <a:blip r:embed="rId2"/>
            <a:stretch>
              <a:fillRect/>
            </a:stretch>
          </p:blipFill>
          <p:spPr>
            <a:xfrm>
              <a:off x="708772" y="868836"/>
              <a:ext cx="4487272" cy="1542196"/>
            </a:xfrm>
            <a:prstGeom prst="rect">
              <a:avLst/>
            </a:prstGeom>
          </p:spPr>
        </p:pic>
        <p:sp>
          <p:nvSpPr>
            <p:cNvPr id="35" name="左大括号 34">
              <a:extLst>
                <a:ext uri="{FF2B5EF4-FFF2-40B4-BE49-F238E27FC236}">
                  <a16:creationId xmlns:a16="http://schemas.microsoft.com/office/drawing/2014/main" id="{96920441-0F0F-0042-D7D6-EFA23BBFA5B2}"/>
                </a:ext>
              </a:extLst>
            </p:cNvPr>
            <p:cNvSpPr/>
            <p:nvPr/>
          </p:nvSpPr>
          <p:spPr>
            <a:xfrm>
              <a:off x="484998" y="918219"/>
              <a:ext cx="194872" cy="15087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Rectangle 3">
              <a:extLst>
                <a:ext uri="{FF2B5EF4-FFF2-40B4-BE49-F238E27FC236}">
                  <a16:creationId xmlns:a16="http://schemas.microsoft.com/office/drawing/2014/main" id="{FAC3863D-8EA0-B01D-BB43-2462471C04F7}"/>
                </a:ext>
              </a:extLst>
            </p:cNvPr>
            <p:cNvSpPr>
              <a:spLocks noChangeArrowheads="1"/>
            </p:cNvSpPr>
            <p:nvPr/>
          </p:nvSpPr>
          <p:spPr bwMode="auto">
            <a:xfrm>
              <a:off x="84052" y="1062091"/>
              <a:ext cx="335042" cy="1253978"/>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1600" dirty="0">
                  <a:latin typeface="幼圆" panose="02010509060101010101" pitchFamily="49" charset="-122"/>
                  <a:ea typeface="幼圆" panose="02010509060101010101" pitchFamily="49" charset="-122"/>
                </a:rPr>
                <a:t>验证集</a:t>
              </a:r>
              <a:endParaRPr lang="zh-CN" altLang="en-US" sz="1600" i="0" dirty="0">
                <a:latin typeface="幼圆" panose="02010509060101010101" pitchFamily="49" charset="-122"/>
                <a:ea typeface="幼圆" panose="02010509060101010101" pitchFamily="49" charset="-122"/>
              </a:endParaRPr>
            </a:p>
          </p:txBody>
        </p:sp>
      </p:grpSp>
      <p:sp>
        <p:nvSpPr>
          <p:cNvPr id="2" name="标题 1"/>
          <p:cNvSpPr>
            <a:spLocks noGrp="1"/>
          </p:cNvSpPr>
          <p:nvPr>
            <p:ph type="title"/>
          </p:nvPr>
        </p:nvSpPr>
        <p:spPr/>
        <p:txBody>
          <a:bodyPr/>
          <a:lstStyle/>
          <a:p>
            <a:r>
              <a:rPr lang="zh-CN" altLang="en-US" dirty="0"/>
              <a:t>剪枝处理</a:t>
            </a:r>
            <a:r>
              <a:rPr lang="en-US" altLang="zh-CN" dirty="0"/>
              <a:t>-</a:t>
            </a:r>
            <a:r>
              <a:rPr lang="zh-CN" altLang="en-US" dirty="0"/>
              <a:t>预剪枝</a:t>
            </a:r>
          </a:p>
        </p:txBody>
      </p:sp>
      <p:sp>
        <p:nvSpPr>
          <p:cNvPr id="4" name="椭圆 3"/>
          <p:cNvSpPr/>
          <p:nvPr/>
        </p:nvSpPr>
        <p:spPr>
          <a:xfrm>
            <a:off x="5519329" y="5134461"/>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sp>
        <p:nvSpPr>
          <p:cNvPr id="5" name="椭圆 4"/>
          <p:cNvSpPr/>
          <p:nvPr/>
        </p:nvSpPr>
        <p:spPr>
          <a:xfrm>
            <a:off x="7702710" y="5134461"/>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sp>
        <p:nvSpPr>
          <p:cNvPr id="6" name="椭圆 5"/>
          <p:cNvSpPr/>
          <p:nvPr/>
        </p:nvSpPr>
        <p:spPr>
          <a:xfrm>
            <a:off x="3364733" y="5278461"/>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cxnSp>
        <p:nvCxnSpPr>
          <p:cNvPr id="7" name="直接连接符 6"/>
          <p:cNvCxnSpPr>
            <a:endCxn id="6" idx="0"/>
          </p:cNvCxnSpPr>
          <p:nvPr/>
        </p:nvCxnSpPr>
        <p:spPr>
          <a:xfrm flipH="1">
            <a:off x="3904733" y="4464330"/>
            <a:ext cx="1955683" cy="814131"/>
          </a:xfrm>
          <a:prstGeom prst="line">
            <a:avLst/>
          </a:prstGeom>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6031407" y="4630220"/>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p>
        </p:txBody>
      </p:sp>
      <p:cxnSp>
        <p:nvCxnSpPr>
          <p:cNvPr id="9" name="直接连接符 8"/>
          <p:cNvCxnSpPr>
            <a:endCxn id="5" idx="0"/>
          </p:cNvCxnSpPr>
          <p:nvPr/>
        </p:nvCxnSpPr>
        <p:spPr>
          <a:xfrm>
            <a:off x="6082020" y="4320330"/>
            <a:ext cx="2160690" cy="814131"/>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6082020" y="4510990"/>
            <a:ext cx="0" cy="607721"/>
          </a:xfrm>
          <a:prstGeom prst="line">
            <a:avLst/>
          </a:prstGeom>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7656155" y="4630220"/>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p>
        </p:txBody>
      </p:sp>
      <p:sp>
        <p:nvSpPr>
          <p:cNvPr id="12" name="文本框 11"/>
          <p:cNvSpPr txBox="1"/>
          <p:nvPr/>
        </p:nvSpPr>
        <p:spPr>
          <a:xfrm>
            <a:off x="4068051" y="4630220"/>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p>
        </p:txBody>
      </p:sp>
      <p:sp>
        <p:nvSpPr>
          <p:cNvPr id="13" name="圆角矩形 12"/>
          <p:cNvSpPr/>
          <p:nvPr/>
        </p:nvSpPr>
        <p:spPr>
          <a:xfrm>
            <a:off x="5525423" y="407664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14" name="椭圆 13"/>
          <p:cNvSpPr/>
          <p:nvPr/>
        </p:nvSpPr>
        <p:spPr>
          <a:xfrm>
            <a:off x="6059329" y="368766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1</a:t>
            </a:r>
            <a:endParaRPr lang="zh-CN" altLang="en-US" dirty="0">
              <a:solidFill>
                <a:schemeClr val="tx1"/>
              </a:solidFill>
              <a:latin typeface="Times "/>
            </a:endParaRPr>
          </a:p>
        </p:txBody>
      </p:sp>
      <p:sp>
        <p:nvSpPr>
          <p:cNvPr id="15" name="椭圆 14"/>
          <p:cNvSpPr/>
          <p:nvPr/>
        </p:nvSpPr>
        <p:spPr>
          <a:xfrm>
            <a:off x="3490461" y="4990461"/>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2</a:t>
            </a:r>
            <a:endParaRPr lang="zh-CN" altLang="en-US" dirty="0">
              <a:solidFill>
                <a:schemeClr val="tx1"/>
              </a:solidFill>
              <a:latin typeface="Times "/>
            </a:endParaRPr>
          </a:p>
        </p:txBody>
      </p:sp>
      <p:sp>
        <p:nvSpPr>
          <p:cNvPr id="16" name="椭圆 15"/>
          <p:cNvSpPr/>
          <p:nvPr/>
        </p:nvSpPr>
        <p:spPr>
          <a:xfrm>
            <a:off x="5402310" y="4974711"/>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3</a:t>
            </a:r>
            <a:endParaRPr lang="zh-CN" altLang="en-US" dirty="0">
              <a:solidFill>
                <a:schemeClr val="tx1"/>
              </a:solidFill>
              <a:latin typeface="Times "/>
            </a:endParaRPr>
          </a:p>
        </p:txBody>
      </p:sp>
      <p:sp>
        <p:nvSpPr>
          <p:cNvPr id="17" name="椭圆 16"/>
          <p:cNvSpPr/>
          <p:nvPr/>
        </p:nvSpPr>
        <p:spPr>
          <a:xfrm>
            <a:off x="7519389" y="5005536"/>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4</a:t>
            </a:r>
            <a:endParaRPr lang="zh-CN" altLang="en-US" dirty="0">
              <a:solidFill>
                <a:schemeClr val="tx1"/>
              </a:solidFill>
              <a:latin typeface="Times "/>
            </a:endParaRPr>
          </a:p>
        </p:txBody>
      </p:sp>
      <p:graphicFrame>
        <p:nvGraphicFramePr>
          <p:cNvPr id="39" name="对象 38"/>
          <p:cNvGraphicFramePr>
            <a:graphicFrameLocks noChangeAspect="1"/>
          </p:cNvGraphicFramePr>
          <p:nvPr>
            <p:extLst>
              <p:ext uri="{D42A27DB-BD31-4B8C-83A1-F6EECF244321}">
                <p14:modId xmlns:p14="http://schemas.microsoft.com/office/powerpoint/2010/main" val="277441277"/>
              </p:ext>
            </p:extLst>
          </p:nvPr>
        </p:nvGraphicFramePr>
        <p:xfrm>
          <a:off x="6065423" y="2091270"/>
          <a:ext cx="234734" cy="257209"/>
        </p:xfrm>
        <a:graphic>
          <a:graphicData uri="http://schemas.openxmlformats.org/presentationml/2006/ole">
            <mc:AlternateContent xmlns:mc="http://schemas.openxmlformats.org/markup-compatibility/2006">
              <mc:Choice xmlns:v="urn:schemas-microsoft-com:vml" Requires="v">
                <p:oleObj name="Formula" r:id="rId3" imgW="148680" imgH="164160" progId="Equation.Ribbit">
                  <p:embed/>
                </p:oleObj>
              </mc:Choice>
              <mc:Fallback>
                <p:oleObj name="Formula" r:id="rId3" imgW="148680" imgH="164160" progId="Equation.Ribbit">
                  <p:embed/>
                  <p:pic>
                    <p:nvPicPr>
                      <p:cNvPr id="0" name=""/>
                      <p:cNvPicPr/>
                      <p:nvPr/>
                    </p:nvPicPr>
                    <p:blipFill>
                      <a:blip r:embed="rId4"/>
                      <a:stretch>
                        <a:fillRect/>
                      </a:stretch>
                    </p:blipFill>
                    <p:spPr>
                      <a:xfrm>
                        <a:off x="6065423" y="2091270"/>
                        <a:ext cx="234734" cy="257209"/>
                      </a:xfrm>
                      <a:prstGeom prst="rect">
                        <a:avLst/>
                      </a:prstGeom>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3923958059"/>
              </p:ext>
            </p:extLst>
          </p:nvPr>
        </p:nvGraphicFramePr>
        <p:xfrm>
          <a:off x="6462421" y="2091270"/>
          <a:ext cx="234734" cy="257209"/>
        </p:xfrm>
        <a:graphic>
          <a:graphicData uri="http://schemas.openxmlformats.org/presentationml/2006/ole">
            <mc:AlternateContent xmlns:mc="http://schemas.openxmlformats.org/markup-compatibility/2006">
              <mc:Choice xmlns:v="urn:schemas-microsoft-com:vml" Requires="v">
                <p:oleObj name="Formula" r:id="rId5" imgW="148680" imgH="164160" progId="Equation.Ribbit">
                  <p:embed/>
                </p:oleObj>
              </mc:Choice>
              <mc:Fallback>
                <p:oleObj name="Formula" r:id="rId5" imgW="148680" imgH="164160" progId="Equation.Ribbit">
                  <p:embed/>
                  <p:pic>
                    <p:nvPicPr>
                      <p:cNvPr id="0" name=""/>
                      <p:cNvPicPr/>
                      <p:nvPr/>
                    </p:nvPicPr>
                    <p:blipFill>
                      <a:blip r:embed="rId6"/>
                      <a:stretch>
                        <a:fillRect/>
                      </a:stretch>
                    </p:blipFill>
                    <p:spPr>
                      <a:xfrm>
                        <a:off x="6462421" y="2091270"/>
                        <a:ext cx="234734" cy="257209"/>
                      </a:xfrm>
                      <a:prstGeom prst="rect">
                        <a:avLst/>
                      </a:prstGeom>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3549681465"/>
              </p:ext>
            </p:extLst>
          </p:nvPr>
        </p:nvGraphicFramePr>
        <p:xfrm>
          <a:off x="6813583" y="2091270"/>
          <a:ext cx="234734" cy="257209"/>
        </p:xfrm>
        <a:graphic>
          <a:graphicData uri="http://schemas.openxmlformats.org/presentationml/2006/ole">
            <mc:AlternateContent xmlns:mc="http://schemas.openxmlformats.org/markup-compatibility/2006">
              <mc:Choice xmlns:v="urn:schemas-microsoft-com:vml" Requires="v">
                <p:oleObj name="Formula" r:id="rId7" imgW="148680" imgH="164160" progId="Equation.Ribbit">
                  <p:embed/>
                </p:oleObj>
              </mc:Choice>
              <mc:Fallback>
                <p:oleObj name="Formula" r:id="rId7" imgW="148680" imgH="164160" progId="Equation.Ribbit">
                  <p:embed/>
                  <p:pic>
                    <p:nvPicPr>
                      <p:cNvPr id="0" name=""/>
                      <p:cNvPicPr/>
                      <p:nvPr/>
                    </p:nvPicPr>
                    <p:blipFill>
                      <a:blip r:embed="rId8"/>
                      <a:stretch>
                        <a:fillRect/>
                      </a:stretch>
                    </p:blipFill>
                    <p:spPr>
                      <a:xfrm>
                        <a:off x="6813583" y="2091270"/>
                        <a:ext cx="234734" cy="257209"/>
                      </a:xfrm>
                      <a:prstGeom prst="rect">
                        <a:avLst/>
                      </a:prstGeom>
                    </p:spPr>
                  </p:pic>
                </p:oleObj>
              </mc:Fallback>
            </mc:AlternateContent>
          </a:graphicData>
        </a:graphic>
      </p:graphicFrame>
      <p:sp>
        <p:nvSpPr>
          <p:cNvPr id="42" name="文本框 41"/>
          <p:cNvSpPr txBox="1"/>
          <p:nvPr/>
        </p:nvSpPr>
        <p:spPr>
          <a:xfrm>
            <a:off x="5264102" y="2025314"/>
            <a:ext cx="3181658" cy="646331"/>
          </a:xfrm>
          <a:prstGeom prst="rect">
            <a:avLst/>
          </a:prstGeom>
          <a:noFill/>
        </p:spPr>
        <p:txBody>
          <a:bodyPr wrap="square" rtlCol="0">
            <a:spAutoFit/>
          </a:bodyPr>
          <a:lstStyle/>
          <a:p>
            <a:r>
              <a:rPr lang="zh-CN" altLang="en-US" b="1" dirty="0">
                <a:solidFill>
                  <a:srgbClr val="C00000"/>
                </a:solidFill>
              </a:rPr>
              <a:t>对结点   ，  ，  分别进行剪枝判断， </a:t>
            </a:r>
          </a:p>
        </p:txBody>
      </p:sp>
      <p:grpSp>
        <p:nvGrpSpPr>
          <p:cNvPr id="37" name="组合 36">
            <a:extLst>
              <a:ext uri="{FF2B5EF4-FFF2-40B4-BE49-F238E27FC236}">
                <a16:creationId xmlns:a16="http://schemas.microsoft.com/office/drawing/2014/main" id="{5963F7D7-6D7C-2A97-6612-2CBEC76A98CB}"/>
              </a:ext>
            </a:extLst>
          </p:cNvPr>
          <p:cNvGrpSpPr/>
          <p:nvPr/>
        </p:nvGrpSpPr>
        <p:grpSpPr>
          <a:xfrm>
            <a:off x="233778" y="795493"/>
            <a:ext cx="4778749" cy="2000000"/>
            <a:chOff x="2877927" y="4611812"/>
            <a:chExt cx="4778749" cy="2000000"/>
          </a:xfrm>
        </p:grpSpPr>
        <p:pic>
          <p:nvPicPr>
            <p:cNvPr id="38" name="图片 37">
              <a:extLst>
                <a:ext uri="{FF2B5EF4-FFF2-40B4-BE49-F238E27FC236}">
                  <a16:creationId xmlns:a16="http://schemas.microsoft.com/office/drawing/2014/main" id="{7C176D8E-B7FF-0779-C1F4-2D18DDC9F083}"/>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saturation sat="400000"/>
                      </a14:imgEffect>
                    </a14:imgLayer>
                  </a14:imgProps>
                </a:ext>
              </a:extLst>
            </a:blip>
            <a:stretch>
              <a:fillRect/>
            </a:stretch>
          </p:blipFill>
          <p:spPr>
            <a:xfrm>
              <a:off x="3342390" y="4611812"/>
              <a:ext cx="4314286" cy="2000000"/>
            </a:xfrm>
            <a:prstGeom prst="rect">
              <a:avLst/>
            </a:prstGeom>
          </p:spPr>
        </p:pic>
        <p:sp>
          <p:nvSpPr>
            <p:cNvPr id="48" name="Rectangle 3">
              <a:extLst>
                <a:ext uri="{FF2B5EF4-FFF2-40B4-BE49-F238E27FC236}">
                  <a16:creationId xmlns:a16="http://schemas.microsoft.com/office/drawing/2014/main" id="{345A4B04-0C22-1CC5-A347-6E3AD6D18E9F}"/>
                </a:ext>
              </a:extLst>
            </p:cNvPr>
            <p:cNvSpPr>
              <a:spLocks noChangeArrowheads="1"/>
            </p:cNvSpPr>
            <p:nvPr/>
          </p:nvSpPr>
          <p:spPr bwMode="auto">
            <a:xfrm>
              <a:off x="2877927" y="5069610"/>
              <a:ext cx="335042" cy="1253978"/>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1600" dirty="0">
                  <a:latin typeface="幼圆" panose="02010509060101010101" pitchFamily="49" charset="-122"/>
                  <a:ea typeface="幼圆" panose="02010509060101010101" pitchFamily="49" charset="-122"/>
                </a:rPr>
                <a:t>训练集</a:t>
              </a:r>
              <a:endParaRPr lang="zh-CN" altLang="en-US" sz="1600" i="0" dirty="0">
                <a:latin typeface="幼圆" panose="02010509060101010101" pitchFamily="49" charset="-122"/>
                <a:ea typeface="幼圆" panose="02010509060101010101" pitchFamily="49" charset="-122"/>
              </a:endParaRPr>
            </a:p>
          </p:txBody>
        </p:sp>
      </p:grpSp>
      <p:sp>
        <p:nvSpPr>
          <p:cNvPr id="49" name="文本框 48">
            <a:extLst>
              <a:ext uri="{FF2B5EF4-FFF2-40B4-BE49-F238E27FC236}">
                <a16:creationId xmlns:a16="http://schemas.microsoft.com/office/drawing/2014/main" id="{9D309ACA-A4E1-3091-35F5-8E6725A33BBC}"/>
              </a:ext>
            </a:extLst>
          </p:cNvPr>
          <p:cNvSpPr txBox="1"/>
          <p:nvPr/>
        </p:nvSpPr>
        <p:spPr>
          <a:xfrm>
            <a:off x="3264942" y="5303979"/>
            <a:ext cx="1361270" cy="369332"/>
          </a:xfrm>
          <a:prstGeom prst="rect">
            <a:avLst/>
          </a:prstGeom>
          <a:solidFill>
            <a:schemeClr val="bg2"/>
          </a:solidFill>
          <a:ln>
            <a:solidFill>
              <a:schemeClr val="accent1"/>
            </a:solidFill>
          </a:ln>
        </p:spPr>
        <p:txBody>
          <a:bodyPr wrap="none" rtlCol="0">
            <a:spAutoFit/>
          </a:bodyPr>
          <a:lstStyle/>
          <a:p>
            <a:r>
              <a:rPr lang="zh-CN" altLang="en-US" b="1" dirty="0">
                <a:solidFill>
                  <a:srgbClr val="C00000"/>
                </a:solidFill>
                <a:latin typeface="Times "/>
                <a:ea typeface="楷体" panose="02010609060101010101" pitchFamily="49" charset="-122"/>
              </a:rPr>
              <a:t>“色泽</a:t>
            </a:r>
            <a:r>
              <a:rPr lang="en-US" altLang="zh-CN" b="1" dirty="0">
                <a:solidFill>
                  <a:srgbClr val="C00000"/>
                </a:solidFill>
                <a:latin typeface="Times "/>
                <a:ea typeface="楷体" panose="02010609060101010101" pitchFamily="49" charset="-122"/>
              </a:rPr>
              <a:t>=?</a:t>
            </a:r>
            <a:r>
              <a:rPr lang="zh-CN" altLang="en-US" b="1" dirty="0">
                <a:solidFill>
                  <a:srgbClr val="C00000"/>
                </a:solidFill>
                <a:latin typeface="Times "/>
                <a:ea typeface="楷体" panose="02010609060101010101" pitchFamily="49" charset="-122"/>
              </a:rPr>
              <a:t>”</a:t>
            </a:r>
          </a:p>
        </p:txBody>
      </p:sp>
      <p:cxnSp>
        <p:nvCxnSpPr>
          <p:cNvPr id="51" name="直接箭头连接符 50">
            <a:extLst>
              <a:ext uri="{FF2B5EF4-FFF2-40B4-BE49-F238E27FC236}">
                <a16:creationId xmlns:a16="http://schemas.microsoft.com/office/drawing/2014/main" id="{2ADDA82E-4863-B721-0B39-D1BB463E03F5}"/>
              </a:ext>
            </a:extLst>
          </p:cNvPr>
          <p:cNvCxnSpPr>
            <a:cxnSpLocks/>
          </p:cNvCxnSpPr>
          <p:nvPr/>
        </p:nvCxnSpPr>
        <p:spPr>
          <a:xfrm flipH="1">
            <a:off x="2783769" y="5659402"/>
            <a:ext cx="817936" cy="541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95F0F857-F2ED-3F2E-EA26-774B25D1B0FF}"/>
              </a:ext>
            </a:extLst>
          </p:cNvPr>
          <p:cNvCxnSpPr>
            <a:cxnSpLocks/>
          </p:cNvCxnSpPr>
          <p:nvPr/>
        </p:nvCxnSpPr>
        <p:spPr>
          <a:xfrm>
            <a:off x="3778713" y="5698830"/>
            <a:ext cx="0" cy="502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D507D67-00AC-5570-BED2-53F4206A35EA}"/>
              </a:ext>
            </a:extLst>
          </p:cNvPr>
          <p:cNvCxnSpPr>
            <a:cxnSpLocks/>
          </p:cNvCxnSpPr>
          <p:nvPr/>
        </p:nvCxnSpPr>
        <p:spPr>
          <a:xfrm>
            <a:off x="4270856" y="5659402"/>
            <a:ext cx="443526" cy="541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36C35930-249C-E48E-0A22-DA221B968940}"/>
              </a:ext>
            </a:extLst>
          </p:cNvPr>
          <p:cNvSpPr txBox="1"/>
          <p:nvPr/>
        </p:nvSpPr>
        <p:spPr>
          <a:xfrm>
            <a:off x="2712246" y="5693184"/>
            <a:ext cx="543739" cy="307777"/>
          </a:xfrm>
          <a:prstGeom prst="rect">
            <a:avLst/>
          </a:prstGeom>
          <a:noFill/>
        </p:spPr>
        <p:txBody>
          <a:bodyPr wrap="none" rtlCol="0">
            <a:spAutoFit/>
          </a:bodyPr>
          <a:lstStyle/>
          <a:p>
            <a:r>
              <a:rPr lang="zh-CN" altLang="en-US" sz="1400" dirty="0"/>
              <a:t>青绿</a:t>
            </a:r>
          </a:p>
        </p:txBody>
      </p:sp>
      <p:sp>
        <p:nvSpPr>
          <p:cNvPr id="58" name="文本框 57">
            <a:extLst>
              <a:ext uri="{FF2B5EF4-FFF2-40B4-BE49-F238E27FC236}">
                <a16:creationId xmlns:a16="http://schemas.microsoft.com/office/drawing/2014/main" id="{42156328-CBA4-1A9B-F34F-419B62910599}"/>
              </a:ext>
            </a:extLst>
          </p:cNvPr>
          <p:cNvSpPr txBox="1"/>
          <p:nvPr/>
        </p:nvSpPr>
        <p:spPr>
          <a:xfrm>
            <a:off x="3476258" y="5733439"/>
            <a:ext cx="543739" cy="307777"/>
          </a:xfrm>
          <a:prstGeom prst="rect">
            <a:avLst/>
          </a:prstGeom>
          <a:noFill/>
        </p:spPr>
        <p:txBody>
          <a:bodyPr wrap="none" rtlCol="0">
            <a:spAutoFit/>
          </a:bodyPr>
          <a:lstStyle/>
          <a:p>
            <a:r>
              <a:rPr lang="zh-CN" altLang="en-US" sz="1400" dirty="0"/>
              <a:t>乌黑</a:t>
            </a:r>
          </a:p>
        </p:txBody>
      </p:sp>
      <p:sp>
        <p:nvSpPr>
          <p:cNvPr id="59" name="文本框 58">
            <a:extLst>
              <a:ext uri="{FF2B5EF4-FFF2-40B4-BE49-F238E27FC236}">
                <a16:creationId xmlns:a16="http://schemas.microsoft.com/office/drawing/2014/main" id="{D112D716-497B-C0DC-D2BB-BA87B772AEA0}"/>
              </a:ext>
            </a:extLst>
          </p:cNvPr>
          <p:cNvSpPr txBox="1"/>
          <p:nvPr/>
        </p:nvSpPr>
        <p:spPr>
          <a:xfrm>
            <a:off x="4417278" y="5721132"/>
            <a:ext cx="543739" cy="307777"/>
          </a:xfrm>
          <a:prstGeom prst="rect">
            <a:avLst/>
          </a:prstGeom>
          <a:noFill/>
        </p:spPr>
        <p:txBody>
          <a:bodyPr wrap="none" rtlCol="0">
            <a:spAutoFit/>
          </a:bodyPr>
          <a:lstStyle/>
          <a:p>
            <a:r>
              <a:rPr lang="zh-CN" altLang="en-US" sz="1400" dirty="0"/>
              <a:t>浅白</a:t>
            </a:r>
          </a:p>
        </p:txBody>
      </p:sp>
      <p:sp>
        <p:nvSpPr>
          <p:cNvPr id="60" name="椭圆 59">
            <a:extLst>
              <a:ext uri="{FF2B5EF4-FFF2-40B4-BE49-F238E27FC236}">
                <a16:creationId xmlns:a16="http://schemas.microsoft.com/office/drawing/2014/main" id="{520DB6DE-579B-3285-78B4-50A92B4BD63D}"/>
              </a:ext>
            </a:extLst>
          </p:cNvPr>
          <p:cNvSpPr/>
          <p:nvPr/>
        </p:nvSpPr>
        <p:spPr>
          <a:xfrm>
            <a:off x="2066761" y="6124247"/>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sp>
        <p:nvSpPr>
          <p:cNvPr id="61" name="椭圆 60">
            <a:extLst>
              <a:ext uri="{FF2B5EF4-FFF2-40B4-BE49-F238E27FC236}">
                <a16:creationId xmlns:a16="http://schemas.microsoft.com/office/drawing/2014/main" id="{F0F1576D-762A-17EB-25AD-0E5C46E71446}"/>
              </a:ext>
            </a:extLst>
          </p:cNvPr>
          <p:cNvSpPr/>
          <p:nvPr/>
        </p:nvSpPr>
        <p:spPr>
          <a:xfrm>
            <a:off x="3217700" y="6146777"/>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sp>
        <p:nvSpPr>
          <p:cNvPr id="62" name="椭圆 61">
            <a:extLst>
              <a:ext uri="{FF2B5EF4-FFF2-40B4-BE49-F238E27FC236}">
                <a16:creationId xmlns:a16="http://schemas.microsoft.com/office/drawing/2014/main" id="{42C2C756-6BEE-88F7-5F54-1C7A1D1EEE11}"/>
              </a:ext>
            </a:extLst>
          </p:cNvPr>
          <p:cNvSpPr/>
          <p:nvPr/>
        </p:nvSpPr>
        <p:spPr>
          <a:xfrm>
            <a:off x="4379005" y="6174032"/>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spTree>
    <p:extLst>
      <p:ext uri="{BB962C8B-B14F-4D97-AF65-F5344CB8AC3E}">
        <p14:creationId xmlns:p14="http://schemas.microsoft.com/office/powerpoint/2010/main" val="352447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7" grpId="0"/>
      <p:bldP spid="58" grpId="0"/>
      <p:bldP spid="59" grpId="0"/>
      <p:bldP spid="60" grpId="0" animBg="1"/>
      <p:bldP spid="61" grpId="0" animBg="1"/>
      <p:bldP spid="6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预剪枝</a:t>
            </a:r>
          </a:p>
        </p:txBody>
      </p:sp>
      <p:sp>
        <p:nvSpPr>
          <p:cNvPr id="4" name="椭圆 3"/>
          <p:cNvSpPr/>
          <p:nvPr/>
        </p:nvSpPr>
        <p:spPr>
          <a:xfrm>
            <a:off x="3459409" y="400825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sp>
        <p:nvSpPr>
          <p:cNvPr id="5" name="椭圆 4"/>
          <p:cNvSpPr/>
          <p:nvPr/>
        </p:nvSpPr>
        <p:spPr>
          <a:xfrm>
            <a:off x="5642790" y="400825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sp>
        <p:nvSpPr>
          <p:cNvPr id="6" name="椭圆 5"/>
          <p:cNvSpPr/>
          <p:nvPr/>
        </p:nvSpPr>
        <p:spPr>
          <a:xfrm>
            <a:off x="1531521" y="400825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cxnSp>
        <p:nvCxnSpPr>
          <p:cNvPr id="7" name="直接连接符 6"/>
          <p:cNvCxnSpPr>
            <a:endCxn id="6" idx="0"/>
          </p:cNvCxnSpPr>
          <p:nvPr/>
        </p:nvCxnSpPr>
        <p:spPr>
          <a:xfrm flipH="1">
            <a:off x="2071521" y="3194128"/>
            <a:ext cx="1955683" cy="814131"/>
          </a:xfrm>
          <a:prstGeom prst="line">
            <a:avLst/>
          </a:prstGeom>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3971487" y="350401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p>
        </p:txBody>
      </p:sp>
      <p:cxnSp>
        <p:nvCxnSpPr>
          <p:cNvPr id="9" name="直接连接符 8"/>
          <p:cNvCxnSpPr>
            <a:endCxn id="5" idx="0"/>
          </p:cNvCxnSpPr>
          <p:nvPr/>
        </p:nvCxnSpPr>
        <p:spPr>
          <a:xfrm>
            <a:off x="4022100" y="3194128"/>
            <a:ext cx="2160690" cy="814131"/>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4022100" y="3384788"/>
            <a:ext cx="0" cy="607721"/>
          </a:xfrm>
          <a:prstGeom prst="line">
            <a:avLst/>
          </a:prstGeom>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5596235" y="350401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p>
        </p:txBody>
      </p:sp>
      <p:sp>
        <p:nvSpPr>
          <p:cNvPr id="12" name="文本框 11"/>
          <p:cNvSpPr txBox="1"/>
          <p:nvPr/>
        </p:nvSpPr>
        <p:spPr>
          <a:xfrm>
            <a:off x="2008131" y="350401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p>
        </p:txBody>
      </p:sp>
      <p:sp>
        <p:nvSpPr>
          <p:cNvPr id="13" name="圆角矩形 12"/>
          <p:cNvSpPr/>
          <p:nvPr/>
        </p:nvSpPr>
        <p:spPr>
          <a:xfrm>
            <a:off x="3465503" y="2950438"/>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14" name="椭圆 13"/>
          <p:cNvSpPr/>
          <p:nvPr/>
        </p:nvSpPr>
        <p:spPr>
          <a:xfrm>
            <a:off x="3310765" y="2784283"/>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1</a:t>
            </a:r>
            <a:endParaRPr lang="zh-CN" altLang="en-US" dirty="0">
              <a:solidFill>
                <a:schemeClr val="tx1"/>
              </a:solidFill>
              <a:latin typeface="Times "/>
            </a:endParaRPr>
          </a:p>
        </p:txBody>
      </p:sp>
      <p:sp>
        <p:nvSpPr>
          <p:cNvPr id="15" name="椭圆 14"/>
          <p:cNvSpPr/>
          <p:nvPr/>
        </p:nvSpPr>
        <p:spPr>
          <a:xfrm>
            <a:off x="1430541" y="3864259"/>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2</a:t>
            </a:r>
            <a:endParaRPr lang="zh-CN" altLang="en-US" dirty="0">
              <a:solidFill>
                <a:schemeClr val="tx1"/>
              </a:solidFill>
              <a:latin typeface="Times "/>
            </a:endParaRPr>
          </a:p>
        </p:txBody>
      </p:sp>
      <p:sp>
        <p:nvSpPr>
          <p:cNvPr id="16" name="椭圆 15"/>
          <p:cNvSpPr/>
          <p:nvPr/>
        </p:nvSpPr>
        <p:spPr>
          <a:xfrm>
            <a:off x="3342390" y="3848509"/>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3</a:t>
            </a:r>
            <a:endParaRPr lang="zh-CN" altLang="en-US" dirty="0">
              <a:solidFill>
                <a:schemeClr val="tx1"/>
              </a:solidFill>
              <a:latin typeface="Times "/>
            </a:endParaRPr>
          </a:p>
        </p:txBody>
      </p:sp>
      <p:sp>
        <p:nvSpPr>
          <p:cNvPr id="17" name="椭圆 16"/>
          <p:cNvSpPr/>
          <p:nvPr/>
        </p:nvSpPr>
        <p:spPr>
          <a:xfrm>
            <a:off x="5459469" y="387933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4</a:t>
            </a:r>
            <a:endParaRPr lang="zh-CN" altLang="en-US" dirty="0">
              <a:solidFill>
                <a:schemeClr val="tx1"/>
              </a:solidFill>
              <a:latin typeface="Times "/>
            </a:endParaRPr>
          </a:p>
        </p:txBody>
      </p:sp>
      <p:sp>
        <p:nvSpPr>
          <p:cNvPr id="18" name="文本框 17"/>
          <p:cNvSpPr txBox="1"/>
          <p:nvPr/>
        </p:nvSpPr>
        <p:spPr>
          <a:xfrm>
            <a:off x="5687371" y="2950438"/>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“脐部</a:t>
            </a:r>
            <a:r>
              <a:rPr lang="en-US" altLang="zh-CN" dirty="0">
                <a:solidFill>
                  <a:srgbClr val="FF0000"/>
                </a:solidFill>
                <a:latin typeface="Times "/>
                <a:ea typeface="楷体" panose="02010609060101010101" pitchFamily="49" charset="-122"/>
              </a:rPr>
              <a:t>=?</a:t>
            </a:r>
            <a:r>
              <a:rPr lang="zh-CN" altLang="en-US" dirty="0">
                <a:solidFill>
                  <a:srgbClr val="FF0000"/>
                </a:solidFill>
                <a:latin typeface="Times "/>
                <a:ea typeface="楷体" panose="02010609060101010101" pitchFamily="49" charset="-122"/>
              </a:rPr>
              <a:t>”</a:t>
            </a:r>
          </a:p>
        </p:txBody>
      </p:sp>
      <p:sp>
        <p:nvSpPr>
          <p:cNvPr id="19" name="文本框 19"/>
          <p:cNvSpPr txBox="1"/>
          <p:nvPr/>
        </p:nvSpPr>
        <p:spPr>
          <a:xfrm>
            <a:off x="7557252" y="2599292"/>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验证集精度</a:t>
            </a:r>
          </a:p>
        </p:txBody>
      </p:sp>
      <p:sp>
        <p:nvSpPr>
          <p:cNvPr id="20" name="文本框 20"/>
          <p:cNvSpPr txBox="1"/>
          <p:nvPr/>
        </p:nvSpPr>
        <p:spPr>
          <a:xfrm>
            <a:off x="6891223" y="2934370"/>
            <a:ext cx="1685077" cy="646331"/>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划分前</a:t>
            </a:r>
            <a:r>
              <a:rPr lang="en-US" altLang="zh-CN" dirty="0">
                <a:solidFill>
                  <a:srgbClr val="FF0000"/>
                </a:solidFill>
                <a:latin typeface="Times "/>
                <a:ea typeface="楷体" panose="02010609060101010101" pitchFamily="49" charset="-122"/>
              </a:rPr>
              <a:t>: 42.9%</a:t>
            </a:r>
          </a:p>
          <a:p>
            <a:r>
              <a:rPr lang="zh-CN" altLang="en-US" dirty="0">
                <a:solidFill>
                  <a:srgbClr val="FF0000"/>
                </a:solidFill>
                <a:latin typeface="Times "/>
                <a:ea typeface="楷体" panose="02010609060101010101" pitchFamily="49" charset="-122"/>
              </a:rPr>
              <a:t>划分后</a:t>
            </a:r>
            <a:r>
              <a:rPr lang="en-US" altLang="zh-CN" dirty="0">
                <a:solidFill>
                  <a:srgbClr val="FF0000"/>
                </a:solidFill>
                <a:latin typeface="Times "/>
                <a:ea typeface="楷体" panose="02010609060101010101" pitchFamily="49" charset="-122"/>
              </a:rPr>
              <a:t>: 71.4%</a:t>
            </a:r>
            <a:endParaRPr lang="zh-CN" altLang="en-US" dirty="0">
              <a:solidFill>
                <a:srgbClr val="FF0000"/>
              </a:solidFill>
              <a:latin typeface="Times "/>
              <a:ea typeface="楷体" panose="02010609060101010101" pitchFamily="49" charset="-122"/>
            </a:endParaRPr>
          </a:p>
        </p:txBody>
      </p:sp>
      <p:sp>
        <p:nvSpPr>
          <p:cNvPr id="21" name="文本框 21"/>
          <p:cNvSpPr txBox="1"/>
          <p:nvPr/>
        </p:nvSpPr>
        <p:spPr>
          <a:xfrm>
            <a:off x="6445274" y="3479595"/>
            <a:ext cx="2031325"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预剪枝决策</a:t>
            </a:r>
            <a:r>
              <a:rPr lang="en-US" altLang="zh-CN" dirty="0">
                <a:solidFill>
                  <a:srgbClr val="FF0000"/>
                </a:solidFill>
                <a:latin typeface="Times "/>
                <a:ea typeface="楷体" panose="02010609060101010101" pitchFamily="49" charset="-122"/>
              </a:rPr>
              <a:t>: </a:t>
            </a:r>
            <a:r>
              <a:rPr lang="zh-CN" altLang="en-US" dirty="0">
                <a:solidFill>
                  <a:srgbClr val="FF0000"/>
                </a:solidFill>
                <a:latin typeface="Times "/>
                <a:ea typeface="楷体" panose="02010609060101010101" pitchFamily="49" charset="-122"/>
              </a:rPr>
              <a:t>划分</a:t>
            </a:r>
          </a:p>
        </p:txBody>
      </p:sp>
      <p:cxnSp>
        <p:nvCxnSpPr>
          <p:cNvPr id="22" name="直接箭头连接符 21"/>
          <p:cNvCxnSpPr/>
          <p:nvPr/>
        </p:nvCxnSpPr>
        <p:spPr>
          <a:xfrm flipH="1">
            <a:off x="4693982" y="3166438"/>
            <a:ext cx="1121812" cy="0"/>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903527" y="4708113"/>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“色泽</a:t>
            </a:r>
            <a:r>
              <a:rPr lang="en-US" altLang="zh-CN" dirty="0">
                <a:solidFill>
                  <a:srgbClr val="FF0000"/>
                </a:solidFill>
                <a:latin typeface="Times "/>
                <a:ea typeface="楷体" panose="02010609060101010101" pitchFamily="49" charset="-122"/>
              </a:rPr>
              <a:t>=?</a:t>
            </a:r>
            <a:r>
              <a:rPr lang="zh-CN" altLang="en-US" dirty="0">
                <a:solidFill>
                  <a:srgbClr val="FF0000"/>
                </a:solidFill>
                <a:latin typeface="Times "/>
                <a:ea typeface="楷体" panose="02010609060101010101" pitchFamily="49" charset="-122"/>
              </a:rPr>
              <a:t>”</a:t>
            </a:r>
          </a:p>
        </p:txBody>
      </p:sp>
      <p:sp>
        <p:nvSpPr>
          <p:cNvPr id="24" name="文本框 23"/>
          <p:cNvSpPr txBox="1"/>
          <p:nvPr/>
        </p:nvSpPr>
        <p:spPr>
          <a:xfrm>
            <a:off x="2577028" y="4843012"/>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验证集精度</a:t>
            </a:r>
          </a:p>
        </p:txBody>
      </p:sp>
      <p:sp>
        <p:nvSpPr>
          <p:cNvPr id="25" name="文本框 24"/>
          <p:cNvSpPr txBox="1"/>
          <p:nvPr/>
        </p:nvSpPr>
        <p:spPr>
          <a:xfrm>
            <a:off x="1924446" y="5178090"/>
            <a:ext cx="1685077" cy="646331"/>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划分前</a:t>
            </a:r>
            <a:r>
              <a:rPr lang="en-US" altLang="zh-CN" dirty="0">
                <a:solidFill>
                  <a:srgbClr val="FF0000"/>
                </a:solidFill>
                <a:latin typeface="Times "/>
                <a:ea typeface="楷体" panose="02010609060101010101" pitchFamily="49" charset="-122"/>
              </a:rPr>
              <a:t>: 71.4%</a:t>
            </a:r>
          </a:p>
          <a:p>
            <a:r>
              <a:rPr lang="zh-CN" altLang="en-US" dirty="0">
                <a:solidFill>
                  <a:srgbClr val="FF0000"/>
                </a:solidFill>
                <a:latin typeface="Times "/>
                <a:ea typeface="楷体" panose="02010609060101010101" pitchFamily="49" charset="-122"/>
              </a:rPr>
              <a:t>划分后</a:t>
            </a:r>
            <a:r>
              <a:rPr lang="en-US" altLang="zh-CN" dirty="0">
                <a:solidFill>
                  <a:srgbClr val="FF0000"/>
                </a:solidFill>
                <a:latin typeface="Times "/>
                <a:ea typeface="楷体" panose="02010609060101010101" pitchFamily="49" charset="-122"/>
              </a:rPr>
              <a:t>: 57.1%</a:t>
            </a:r>
            <a:endParaRPr lang="zh-CN" altLang="en-US" dirty="0">
              <a:solidFill>
                <a:srgbClr val="FF0000"/>
              </a:solidFill>
              <a:latin typeface="Times "/>
              <a:ea typeface="楷体" panose="02010609060101010101" pitchFamily="49" charset="-122"/>
            </a:endParaRPr>
          </a:p>
        </p:txBody>
      </p:sp>
      <p:sp>
        <p:nvSpPr>
          <p:cNvPr id="26" name="文本框 25"/>
          <p:cNvSpPr txBox="1"/>
          <p:nvPr/>
        </p:nvSpPr>
        <p:spPr>
          <a:xfrm>
            <a:off x="1478497" y="5750209"/>
            <a:ext cx="2492990"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预剪枝决策</a:t>
            </a:r>
            <a:r>
              <a:rPr lang="en-US" altLang="zh-CN" dirty="0">
                <a:solidFill>
                  <a:srgbClr val="FF0000"/>
                </a:solidFill>
                <a:latin typeface="Times "/>
                <a:ea typeface="楷体" panose="02010609060101010101" pitchFamily="49" charset="-122"/>
              </a:rPr>
              <a:t>: </a:t>
            </a:r>
            <a:r>
              <a:rPr lang="zh-CN" altLang="en-US" dirty="0">
                <a:solidFill>
                  <a:srgbClr val="FF0000"/>
                </a:solidFill>
                <a:latin typeface="Times "/>
                <a:ea typeface="楷体" panose="02010609060101010101" pitchFamily="49" charset="-122"/>
              </a:rPr>
              <a:t>禁止划分</a:t>
            </a:r>
          </a:p>
        </p:txBody>
      </p:sp>
      <p:cxnSp>
        <p:nvCxnSpPr>
          <p:cNvPr id="27" name="直接箭头连接符 26"/>
          <p:cNvCxnSpPr/>
          <p:nvPr/>
        </p:nvCxnSpPr>
        <p:spPr>
          <a:xfrm flipV="1">
            <a:off x="1924446" y="4525012"/>
            <a:ext cx="0" cy="492813"/>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8" name="文本框 34"/>
          <p:cNvSpPr txBox="1"/>
          <p:nvPr/>
        </p:nvSpPr>
        <p:spPr>
          <a:xfrm>
            <a:off x="4513567" y="5156420"/>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“根蒂</a:t>
            </a:r>
            <a:r>
              <a:rPr lang="en-US" altLang="zh-CN" dirty="0">
                <a:solidFill>
                  <a:srgbClr val="FF0000"/>
                </a:solidFill>
                <a:latin typeface="Times "/>
                <a:ea typeface="楷体" panose="02010609060101010101" pitchFamily="49" charset="-122"/>
              </a:rPr>
              <a:t>=?</a:t>
            </a:r>
            <a:r>
              <a:rPr lang="zh-CN" altLang="en-US" dirty="0">
                <a:solidFill>
                  <a:srgbClr val="FF0000"/>
                </a:solidFill>
                <a:latin typeface="Times "/>
                <a:ea typeface="楷体" panose="02010609060101010101" pitchFamily="49" charset="-122"/>
              </a:rPr>
              <a:t>”</a:t>
            </a:r>
          </a:p>
        </p:txBody>
      </p:sp>
      <p:sp>
        <p:nvSpPr>
          <p:cNvPr id="29" name="文本框 35"/>
          <p:cNvSpPr txBox="1"/>
          <p:nvPr/>
        </p:nvSpPr>
        <p:spPr>
          <a:xfrm>
            <a:off x="6374707" y="4843012"/>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验证集精度</a:t>
            </a:r>
          </a:p>
        </p:txBody>
      </p:sp>
      <p:sp>
        <p:nvSpPr>
          <p:cNvPr id="30" name="文本框 36"/>
          <p:cNvSpPr txBox="1"/>
          <p:nvPr/>
        </p:nvSpPr>
        <p:spPr>
          <a:xfrm>
            <a:off x="5722125" y="5178090"/>
            <a:ext cx="1685077" cy="646331"/>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划分前</a:t>
            </a:r>
            <a:r>
              <a:rPr lang="en-US" altLang="zh-CN" dirty="0">
                <a:solidFill>
                  <a:srgbClr val="FF0000"/>
                </a:solidFill>
                <a:latin typeface="Times "/>
                <a:ea typeface="楷体" panose="02010609060101010101" pitchFamily="49" charset="-122"/>
              </a:rPr>
              <a:t>: 71.4%</a:t>
            </a:r>
          </a:p>
          <a:p>
            <a:r>
              <a:rPr lang="zh-CN" altLang="en-US" dirty="0">
                <a:solidFill>
                  <a:srgbClr val="FF0000"/>
                </a:solidFill>
                <a:latin typeface="Times "/>
                <a:ea typeface="楷体" panose="02010609060101010101" pitchFamily="49" charset="-122"/>
              </a:rPr>
              <a:t>划分后</a:t>
            </a:r>
            <a:r>
              <a:rPr lang="en-US" altLang="zh-CN" dirty="0">
                <a:solidFill>
                  <a:srgbClr val="FF0000"/>
                </a:solidFill>
                <a:latin typeface="Times "/>
                <a:ea typeface="楷体" panose="02010609060101010101" pitchFamily="49" charset="-122"/>
              </a:rPr>
              <a:t>: 71.4%</a:t>
            </a:r>
            <a:endParaRPr lang="zh-CN" altLang="en-US" dirty="0">
              <a:solidFill>
                <a:srgbClr val="FF0000"/>
              </a:solidFill>
              <a:latin typeface="Times "/>
              <a:ea typeface="楷体" panose="02010609060101010101" pitchFamily="49" charset="-122"/>
            </a:endParaRPr>
          </a:p>
        </p:txBody>
      </p:sp>
      <p:sp>
        <p:nvSpPr>
          <p:cNvPr id="31" name="文本框 37"/>
          <p:cNvSpPr txBox="1"/>
          <p:nvPr/>
        </p:nvSpPr>
        <p:spPr>
          <a:xfrm>
            <a:off x="5276176" y="5750209"/>
            <a:ext cx="2492990"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预剪枝决策</a:t>
            </a:r>
            <a:r>
              <a:rPr lang="en-US" altLang="zh-CN" dirty="0">
                <a:solidFill>
                  <a:srgbClr val="FF0000"/>
                </a:solidFill>
                <a:latin typeface="Times "/>
                <a:ea typeface="楷体" panose="02010609060101010101" pitchFamily="49" charset="-122"/>
              </a:rPr>
              <a:t>: </a:t>
            </a:r>
            <a:r>
              <a:rPr lang="zh-CN" altLang="en-US" dirty="0">
                <a:solidFill>
                  <a:srgbClr val="FF0000"/>
                </a:solidFill>
                <a:latin typeface="Times "/>
                <a:ea typeface="楷体" panose="02010609060101010101" pitchFamily="49" charset="-122"/>
              </a:rPr>
              <a:t>禁止划分</a:t>
            </a:r>
          </a:p>
        </p:txBody>
      </p:sp>
      <p:cxnSp>
        <p:nvCxnSpPr>
          <p:cNvPr id="32" name="直接箭头连接符 31"/>
          <p:cNvCxnSpPr/>
          <p:nvPr/>
        </p:nvCxnSpPr>
        <p:spPr>
          <a:xfrm flipH="1" flipV="1">
            <a:off x="4383298" y="4546124"/>
            <a:ext cx="1076171" cy="471701"/>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aphicFrame>
        <p:nvGraphicFramePr>
          <p:cNvPr id="39" name="对象 38"/>
          <p:cNvGraphicFramePr>
            <a:graphicFrameLocks noChangeAspect="1"/>
          </p:cNvGraphicFramePr>
          <p:nvPr/>
        </p:nvGraphicFramePr>
        <p:xfrm>
          <a:off x="6182790" y="976913"/>
          <a:ext cx="234734" cy="257209"/>
        </p:xfrm>
        <a:graphic>
          <a:graphicData uri="http://schemas.openxmlformats.org/presentationml/2006/ole">
            <mc:AlternateContent xmlns:mc="http://schemas.openxmlformats.org/markup-compatibility/2006">
              <mc:Choice xmlns:v="urn:schemas-microsoft-com:vml" Requires="v">
                <p:oleObj name="Formula" r:id="rId2" imgW="148680" imgH="164160" progId="Equation.Ribbit">
                  <p:embed/>
                </p:oleObj>
              </mc:Choice>
              <mc:Fallback>
                <p:oleObj name="Formula" r:id="rId2" imgW="148680" imgH="164160" progId="Equation.Ribbit">
                  <p:embed/>
                  <p:pic>
                    <p:nvPicPr>
                      <p:cNvPr id="39" name="对象 38"/>
                      <p:cNvPicPr/>
                      <p:nvPr/>
                    </p:nvPicPr>
                    <p:blipFill>
                      <a:blip r:embed="rId3"/>
                      <a:stretch>
                        <a:fillRect/>
                      </a:stretch>
                    </p:blipFill>
                    <p:spPr>
                      <a:xfrm>
                        <a:off x="6182790" y="976913"/>
                        <a:ext cx="234734" cy="257209"/>
                      </a:xfrm>
                      <a:prstGeom prst="rect">
                        <a:avLst/>
                      </a:prstGeom>
                    </p:spPr>
                  </p:pic>
                </p:oleObj>
              </mc:Fallback>
            </mc:AlternateContent>
          </a:graphicData>
        </a:graphic>
      </p:graphicFrame>
      <p:graphicFrame>
        <p:nvGraphicFramePr>
          <p:cNvPr id="40" name="对象 39"/>
          <p:cNvGraphicFramePr>
            <a:graphicFrameLocks noChangeAspect="1"/>
          </p:cNvGraphicFramePr>
          <p:nvPr/>
        </p:nvGraphicFramePr>
        <p:xfrm>
          <a:off x="6564663" y="978906"/>
          <a:ext cx="234734" cy="257209"/>
        </p:xfrm>
        <a:graphic>
          <a:graphicData uri="http://schemas.openxmlformats.org/presentationml/2006/ole">
            <mc:AlternateContent xmlns:mc="http://schemas.openxmlformats.org/markup-compatibility/2006">
              <mc:Choice xmlns:v="urn:schemas-microsoft-com:vml" Requires="v">
                <p:oleObj name="Formula" r:id="rId4" imgW="148680" imgH="164160" progId="Equation.Ribbit">
                  <p:embed/>
                </p:oleObj>
              </mc:Choice>
              <mc:Fallback>
                <p:oleObj name="Formula" r:id="rId4" imgW="148680" imgH="164160" progId="Equation.Ribbit">
                  <p:embed/>
                  <p:pic>
                    <p:nvPicPr>
                      <p:cNvPr id="40" name="对象 39"/>
                      <p:cNvPicPr/>
                      <p:nvPr/>
                    </p:nvPicPr>
                    <p:blipFill>
                      <a:blip r:embed="rId5"/>
                      <a:stretch>
                        <a:fillRect/>
                      </a:stretch>
                    </p:blipFill>
                    <p:spPr>
                      <a:xfrm>
                        <a:off x="6564663" y="978906"/>
                        <a:ext cx="234734" cy="257209"/>
                      </a:xfrm>
                      <a:prstGeom prst="rect">
                        <a:avLst/>
                      </a:prstGeom>
                    </p:spPr>
                  </p:pic>
                </p:oleObj>
              </mc:Fallback>
            </mc:AlternateContent>
          </a:graphicData>
        </a:graphic>
      </p:graphicFrame>
      <p:graphicFrame>
        <p:nvGraphicFramePr>
          <p:cNvPr id="41" name="对象 40"/>
          <p:cNvGraphicFramePr>
            <a:graphicFrameLocks noChangeAspect="1"/>
          </p:cNvGraphicFramePr>
          <p:nvPr/>
        </p:nvGraphicFramePr>
        <p:xfrm>
          <a:off x="6904040" y="976912"/>
          <a:ext cx="234734" cy="257209"/>
        </p:xfrm>
        <a:graphic>
          <a:graphicData uri="http://schemas.openxmlformats.org/presentationml/2006/ole">
            <mc:AlternateContent xmlns:mc="http://schemas.openxmlformats.org/markup-compatibility/2006">
              <mc:Choice xmlns:v="urn:schemas-microsoft-com:vml" Requires="v">
                <p:oleObj name="Formula" r:id="rId6" imgW="148680" imgH="164160" progId="Equation.Ribbit">
                  <p:embed/>
                </p:oleObj>
              </mc:Choice>
              <mc:Fallback>
                <p:oleObj name="Formula" r:id="rId6" imgW="148680" imgH="164160" progId="Equation.Ribbit">
                  <p:embed/>
                  <p:pic>
                    <p:nvPicPr>
                      <p:cNvPr id="41" name="对象 40"/>
                      <p:cNvPicPr/>
                      <p:nvPr/>
                    </p:nvPicPr>
                    <p:blipFill>
                      <a:blip r:embed="rId7"/>
                      <a:stretch>
                        <a:fillRect/>
                      </a:stretch>
                    </p:blipFill>
                    <p:spPr>
                      <a:xfrm>
                        <a:off x="6904040" y="976912"/>
                        <a:ext cx="234734" cy="257209"/>
                      </a:xfrm>
                      <a:prstGeom prst="rect">
                        <a:avLst/>
                      </a:prstGeom>
                    </p:spPr>
                  </p:pic>
                </p:oleObj>
              </mc:Fallback>
            </mc:AlternateContent>
          </a:graphicData>
        </a:graphic>
      </p:graphicFrame>
      <p:sp>
        <p:nvSpPr>
          <p:cNvPr id="42" name="文本框 41"/>
          <p:cNvSpPr txBox="1"/>
          <p:nvPr/>
        </p:nvSpPr>
        <p:spPr>
          <a:xfrm>
            <a:off x="5381469" y="901270"/>
            <a:ext cx="3514611" cy="1477328"/>
          </a:xfrm>
          <a:prstGeom prst="rect">
            <a:avLst/>
          </a:prstGeom>
          <a:noFill/>
        </p:spPr>
        <p:txBody>
          <a:bodyPr wrap="square" rtlCol="0">
            <a:spAutoFit/>
          </a:bodyPr>
          <a:lstStyle/>
          <a:p>
            <a:r>
              <a:rPr lang="zh-CN" altLang="en-US" dirty="0"/>
              <a:t>对结点   ，  ，  分别进行剪枝判断，结点    ，  都禁止划分，结点    本身为叶子结点。最终得到仅有一层划分的决策树，称为“</a:t>
            </a:r>
            <a:r>
              <a:rPr lang="zh-CN" altLang="en-US" b="1" dirty="0"/>
              <a:t>决策树桩</a:t>
            </a:r>
            <a:r>
              <a:rPr lang="zh-CN" altLang="en-US" dirty="0"/>
              <a:t>”</a:t>
            </a:r>
          </a:p>
        </p:txBody>
      </p:sp>
      <p:graphicFrame>
        <p:nvGraphicFramePr>
          <p:cNvPr id="33" name="对象 32"/>
          <p:cNvGraphicFramePr>
            <a:graphicFrameLocks noChangeAspect="1"/>
          </p:cNvGraphicFramePr>
          <p:nvPr/>
        </p:nvGraphicFramePr>
        <p:xfrm>
          <a:off x="6419850" y="1238250"/>
          <a:ext cx="242888" cy="285750"/>
        </p:xfrm>
        <a:graphic>
          <a:graphicData uri="http://schemas.openxmlformats.org/presentationml/2006/ole">
            <mc:AlternateContent xmlns:mc="http://schemas.openxmlformats.org/markup-compatibility/2006">
              <mc:Choice xmlns:v="urn:schemas-microsoft-com:vml" Requires="v">
                <p:oleObj name="Formula" r:id="rId8" imgW="147600" imgH="172800" progId="Equation.Ribbit">
                  <p:embed/>
                </p:oleObj>
              </mc:Choice>
              <mc:Fallback>
                <p:oleObj name="Formula" r:id="rId8" imgW="147600" imgH="172800" progId="Equation.Ribbit">
                  <p:embed/>
                  <p:pic>
                    <p:nvPicPr>
                      <p:cNvPr id="33" name="对象 32"/>
                      <p:cNvPicPr/>
                      <p:nvPr/>
                    </p:nvPicPr>
                    <p:blipFill>
                      <a:blip r:embed="rId9"/>
                      <a:stretch>
                        <a:fillRect/>
                      </a:stretch>
                    </p:blipFill>
                    <p:spPr>
                      <a:xfrm>
                        <a:off x="6419850" y="1238250"/>
                        <a:ext cx="242888" cy="285750"/>
                      </a:xfrm>
                      <a:prstGeom prst="rect">
                        <a:avLst/>
                      </a:prstGeom>
                    </p:spPr>
                  </p:pic>
                </p:oleObj>
              </mc:Fallback>
            </mc:AlternateContent>
          </a:graphicData>
        </a:graphic>
      </p:graphicFrame>
      <p:graphicFrame>
        <p:nvGraphicFramePr>
          <p:cNvPr id="43" name="对象 42"/>
          <p:cNvGraphicFramePr>
            <a:graphicFrameLocks noChangeAspect="1"/>
          </p:cNvGraphicFramePr>
          <p:nvPr/>
        </p:nvGraphicFramePr>
        <p:xfrm>
          <a:off x="6826250" y="1238250"/>
          <a:ext cx="244475" cy="285750"/>
        </p:xfrm>
        <a:graphic>
          <a:graphicData uri="http://schemas.openxmlformats.org/presentationml/2006/ole">
            <mc:AlternateContent xmlns:mc="http://schemas.openxmlformats.org/markup-compatibility/2006">
              <mc:Choice xmlns:v="urn:schemas-microsoft-com:vml" Requires="v">
                <p:oleObj name="Formula" r:id="rId10" imgW="147600" imgH="172800" progId="Equation.Ribbit">
                  <p:embed/>
                </p:oleObj>
              </mc:Choice>
              <mc:Fallback>
                <p:oleObj name="Formula" r:id="rId10" imgW="147600" imgH="172800" progId="Equation.Ribbit">
                  <p:embed/>
                  <p:pic>
                    <p:nvPicPr>
                      <p:cNvPr id="43" name="对象 42"/>
                      <p:cNvPicPr/>
                      <p:nvPr/>
                    </p:nvPicPr>
                    <p:blipFill>
                      <a:blip r:embed="rId11"/>
                      <a:stretch>
                        <a:fillRect/>
                      </a:stretch>
                    </p:blipFill>
                    <p:spPr>
                      <a:xfrm>
                        <a:off x="6826250" y="1238250"/>
                        <a:ext cx="244475" cy="285750"/>
                      </a:xfrm>
                      <a:prstGeom prst="rect">
                        <a:avLst/>
                      </a:prstGeom>
                    </p:spPr>
                  </p:pic>
                </p:oleObj>
              </mc:Fallback>
            </mc:AlternateContent>
          </a:graphicData>
        </a:graphic>
      </p:graphicFrame>
      <p:graphicFrame>
        <p:nvGraphicFramePr>
          <p:cNvPr id="44" name="对象 43"/>
          <p:cNvGraphicFramePr>
            <a:graphicFrameLocks noChangeAspect="1"/>
          </p:cNvGraphicFramePr>
          <p:nvPr/>
        </p:nvGraphicFramePr>
        <p:xfrm>
          <a:off x="5730875" y="1519238"/>
          <a:ext cx="242888" cy="284162"/>
        </p:xfrm>
        <a:graphic>
          <a:graphicData uri="http://schemas.openxmlformats.org/presentationml/2006/ole">
            <mc:AlternateContent xmlns:mc="http://schemas.openxmlformats.org/markup-compatibility/2006">
              <mc:Choice xmlns:v="urn:schemas-microsoft-com:vml" Requires="v">
                <p:oleObj name="Formula" r:id="rId12" imgW="147600" imgH="172800" progId="Equation.Ribbit">
                  <p:embed/>
                </p:oleObj>
              </mc:Choice>
              <mc:Fallback>
                <p:oleObj name="Formula" r:id="rId12" imgW="147600" imgH="172800" progId="Equation.Ribbit">
                  <p:embed/>
                  <p:pic>
                    <p:nvPicPr>
                      <p:cNvPr id="44" name="对象 43"/>
                      <p:cNvPicPr/>
                      <p:nvPr/>
                    </p:nvPicPr>
                    <p:blipFill>
                      <a:blip r:embed="rId13"/>
                      <a:stretch>
                        <a:fillRect/>
                      </a:stretch>
                    </p:blipFill>
                    <p:spPr>
                      <a:xfrm>
                        <a:off x="5730875" y="1519238"/>
                        <a:ext cx="242888" cy="284162"/>
                      </a:xfrm>
                      <a:prstGeom prst="rect">
                        <a:avLst/>
                      </a:prstGeom>
                    </p:spPr>
                  </p:pic>
                </p:oleObj>
              </mc:Fallback>
            </mc:AlternateContent>
          </a:graphicData>
        </a:graphic>
      </p:graphicFrame>
      <p:grpSp>
        <p:nvGrpSpPr>
          <p:cNvPr id="37" name="组合 36">
            <a:extLst>
              <a:ext uri="{FF2B5EF4-FFF2-40B4-BE49-F238E27FC236}">
                <a16:creationId xmlns:a16="http://schemas.microsoft.com/office/drawing/2014/main" id="{5963F7D7-6D7C-2A97-6612-2CBEC76A98CB}"/>
              </a:ext>
            </a:extLst>
          </p:cNvPr>
          <p:cNvGrpSpPr/>
          <p:nvPr/>
        </p:nvGrpSpPr>
        <p:grpSpPr>
          <a:xfrm>
            <a:off x="233778" y="795493"/>
            <a:ext cx="4778749" cy="2000000"/>
            <a:chOff x="2877927" y="4611812"/>
            <a:chExt cx="4778749" cy="2000000"/>
          </a:xfrm>
        </p:grpSpPr>
        <p:pic>
          <p:nvPicPr>
            <p:cNvPr id="38" name="图片 37">
              <a:extLst>
                <a:ext uri="{FF2B5EF4-FFF2-40B4-BE49-F238E27FC236}">
                  <a16:creationId xmlns:a16="http://schemas.microsoft.com/office/drawing/2014/main" id="{7C176D8E-B7FF-0779-C1F4-2D18DDC9F083}"/>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50000"/>
                      </a14:imgEffect>
                      <a14:imgEffect>
                        <a14:saturation sat="400000"/>
                      </a14:imgEffect>
                    </a14:imgLayer>
                  </a14:imgProps>
                </a:ext>
              </a:extLst>
            </a:blip>
            <a:stretch>
              <a:fillRect/>
            </a:stretch>
          </p:blipFill>
          <p:spPr>
            <a:xfrm>
              <a:off x="3342390" y="4611812"/>
              <a:ext cx="4314286" cy="2000000"/>
            </a:xfrm>
            <a:prstGeom prst="rect">
              <a:avLst/>
            </a:prstGeom>
          </p:spPr>
        </p:pic>
        <p:sp>
          <p:nvSpPr>
            <p:cNvPr id="48" name="Rectangle 3">
              <a:extLst>
                <a:ext uri="{FF2B5EF4-FFF2-40B4-BE49-F238E27FC236}">
                  <a16:creationId xmlns:a16="http://schemas.microsoft.com/office/drawing/2014/main" id="{345A4B04-0C22-1CC5-A347-6E3AD6D18E9F}"/>
                </a:ext>
              </a:extLst>
            </p:cNvPr>
            <p:cNvSpPr>
              <a:spLocks noChangeArrowheads="1"/>
            </p:cNvSpPr>
            <p:nvPr/>
          </p:nvSpPr>
          <p:spPr bwMode="auto">
            <a:xfrm>
              <a:off x="2877927" y="5069610"/>
              <a:ext cx="335042" cy="1253978"/>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1600" dirty="0">
                  <a:latin typeface="幼圆" panose="02010509060101010101" pitchFamily="49" charset="-122"/>
                  <a:ea typeface="幼圆" panose="02010509060101010101" pitchFamily="49" charset="-122"/>
                </a:rPr>
                <a:t>训练集</a:t>
              </a:r>
              <a:endParaRPr lang="zh-CN" altLang="en-US" sz="1600" i="0" dirty="0">
                <a:latin typeface="幼圆" panose="02010509060101010101" pitchFamily="49" charset="-122"/>
                <a:ea typeface="幼圆" panose="02010509060101010101" pitchFamily="49" charset="-122"/>
              </a:endParaRPr>
            </a:p>
          </p:txBody>
        </p:sp>
      </p:grpSp>
    </p:spTree>
    <p:extLst>
      <p:ext uri="{BB962C8B-B14F-4D97-AF65-F5344CB8AC3E}">
        <p14:creationId xmlns:p14="http://schemas.microsoft.com/office/powerpoint/2010/main" val="191008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8" grpId="0"/>
      <p:bldP spid="29" grpId="0"/>
      <p:bldP spid="30"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414" y="1160603"/>
            <a:ext cx="8823620" cy="452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2550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预剪枝</a:t>
            </a:r>
          </a:p>
        </p:txBody>
      </p:sp>
      <p:sp>
        <p:nvSpPr>
          <p:cNvPr id="3" name="文本占位符 2"/>
          <p:cNvSpPr>
            <a:spLocks noGrp="1"/>
          </p:cNvSpPr>
          <p:nvPr>
            <p:ph type="body" sz="quarter" idx="13"/>
          </p:nvPr>
        </p:nvSpPr>
        <p:spPr/>
        <p:txBody>
          <a:bodyPr>
            <a:normAutofit lnSpcReduction="10000"/>
          </a:bodyPr>
          <a:lstStyle/>
          <a:p>
            <a:r>
              <a:rPr lang="zh-CN" altLang="en-US" dirty="0"/>
              <a:t>预剪枝的优缺点</a:t>
            </a:r>
          </a:p>
        </p:txBody>
      </p:sp>
      <p:sp>
        <p:nvSpPr>
          <p:cNvPr id="4" name="内容占位符 3"/>
          <p:cNvSpPr>
            <a:spLocks noGrp="1"/>
          </p:cNvSpPr>
          <p:nvPr>
            <p:ph sz="quarter" idx="14"/>
          </p:nvPr>
        </p:nvSpPr>
        <p:spPr/>
        <p:txBody>
          <a:bodyPr/>
          <a:lstStyle/>
          <a:p>
            <a:pPr>
              <a:lnSpc>
                <a:spcPct val="150000"/>
              </a:lnSpc>
            </a:pPr>
            <a:r>
              <a:rPr lang="zh-CN" altLang="en-US" sz="2000" dirty="0"/>
              <a:t>优点</a:t>
            </a:r>
            <a:endParaRPr lang="en-US" altLang="zh-CN" sz="2000" dirty="0"/>
          </a:p>
          <a:p>
            <a:pPr lvl="1">
              <a:lnSpc>
                <a:spcPct val="150000"/>
              </a:lnSpc>
            </a:pPr>
            <a:r>
              <a:rPr lang="zh-CN" altLang="en-US" sz="1800" dirty="0">
                <a:solidFill>
                  <a:srgbClr val="C00000"/>
                </a:solidFill>
              </a:rPr>
              <a:t>降低过拟合风险</a:t>
            </a:r>
            <a:endParaRPr lang="en-US" altLang="zh-CN" sz="1800" dirty="0">
              <a:solidFill>
                <a:srgbClr val="C00000"/>
              </a:solidFill>
            </a:endParaRPr>
          </a:p>
          <a:p>
            <a:pPr lvl="1">
              <a:lnSpc>
                <a:spcPct val="150000"/>
              </a:lnSpc>
            </a:pPr>
            <a:r>
              <a:rPr lang="zh-CN" altLang="en-US" sz="1800" dirty="0"/>
              <a:t>显著减少训练时间和测试时间开销</a:t>
            </a:r>
            <a:endParaRPr lang="en-US" altLang="zh-CN" sz="1800" dirty="0"/>
          </a:p>
          <a:p>
            <a:pPr marL="325800" lvl="1" indent="0">
              <a:lnSpc>
                <a:spcPct val="150000"/>
              </a:lnSpc>
              <a:buNone/>
            </a:pPr>
            <a:endParaRPr lang="en-US" altLang="zh-CN" sz="1800" dirty="0"/>
          </a:p>
          <a:p>
            <a:pPr>
              <a:lnSpc>
                <a:spcPct val="150000"/>
              </a:lnSpc>
            </a:pPr>
            <a:r>
              <a:rPr lang="zh-CN" altLang="en-US" sz="2000" dirty="0"/>
              <a:t>缺点</a:t>
            </a:r>
            <a:endParaRPr lang="en-US" altLang="zh-CN" sz="2000" dirty="0"/>
          </a:p>
          <a:p>
            <a:pPr lvl="1">
              <a:lnSpc>
                <a:spcPct val="150000"/>
              </a:lnSpc>
            </a:pPr>
            <a:r>
              <a:rPr lang="zh-CN" altLang="en-US" sz="1800" dirty="0">
                <a:solidFill>
                  <a:srgbClr val="C00000"/>
                </a:solidFill>
              </a:rPr>
              <a:t>欠拟合风险</a:t>
            </a:r>
            <a:r>
              <a:rPr lang="zh-CN" altLang="en-US" sz="1800" dirty="0"/>
              <a:t>：有些分支的当前划分虽然不能提升泛化性能，但在其基础上进行的后续划分却有可能导致性能显著提高。预剪枝基于“贪心”本质禁止这些分支展开，带来了欠拟合风险</a:t>
            </a:r>
          </a:p>
          <a:p>
            <a:pPr marL="0" indent="0">
              <a:lnSpc>
                <a:spcPct val="150000"/>
              </a:lnSpc>
              <a:buNone/>
            </a:pPr>
            <a:endParaRPr lang="zh-CN" altLang="en-US" dirty="0"/>
          </a:p>
        </p:txBody>
      </p:sp>
    </p:spTree>
    <p:extLst>
      <p:ext uri="{BB962C8B-B14F-4D97-AF65-F5344CB8AC3E}">
        <p14:creationId xmlns:p14="http://schemas.microsoft.com/office/powerpoint/2010/main" val="8570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p>
        </p:txBody>
      </p:sp>
      <p:sp>
        <p:nvSpPr>
          <p:cNvPr id="3" name="内容占位符 2"/>
          <p:cNvSpPr>
            <a:spLocks noGrp="1"/>
          </p:cNvSpPr>
          <p:nvPr>
            <p:ph idx="1"/>
          </p:nvPr>
        </p:nvSpPr>
        <p:spPr/>
        <p:txBody>
          <a:bodyPr/>
          <a:lstStyle/>
          <a:p>
            <a:r>
              <a:rPr lang="zh-CN" altLang="en-US" dirty="0"/>
              <a:t>先从训练集生成一棵完整的决策树，然后</a:t>
            </a:r>
            <a:r>
              <a:rPr lang="zh-CN" altLang="en-US" b="1" dirty="0">
                <a:solidFill>
                  <a:srgbClr val="FF0000"/>
                </a:solidFill>
              </a:rPr>
              <a:t>自底向上</a:t>
            </a:r>
            <a:r>
              <a:rPr lang="zh-CN" altLang="en-US" dirty="0"/>
              <a:t>地对非叶结点进行考察，若将该结点对应的子树替换为叶结点能带来决策树泛化性能提升，则将该子树替换为叶结点</a:t>
            </a:r>
          </a:p>
        </p:txBody>
      </p:sp>
      <p:grpSp>
        <p:nvGrpSpPr>
          <p:cNvPr id="4" name="组合 3"/>
          <p:cNvGrpSpPr/>
          <p:nvPr/>
        </p:nvGrpSpPr>
        <p:grpSpPr>
          <a:xfrm>
            <a:off x="2856851" y="2492658"/>
            <a:ext cx="5170345" cy="3363369"/>
            <a:chOff x="1926459" y="2007290"/>
            <a:chExt cx="8479450" cy="4732069"/>
          </a:xfrm>
        </p:grpSpPr>
        <p:grpSp>
          <p:nvGrpSpPr>
            <p:cNvPr id="5" name="组合 4"/>
            <p:cNvGrpSpPr/>
            <p:nvPr/>
          </p:nvGrpSpPr>
          <p:grpSpPr>
            <a:xfrm>
              <a:off x="4423852" y="6307359"/>
              <a:ext cx="3582444" cy="432000"/>
              <a:chOff x="2341355" y="4320514"/>
              <a:chExt cx="3582444" cy="432000"/>
            </a:xfrm>
          </p:grpSpPr>
          <p:sp>
            <p:nvSpPr>
              <p:cNvPr id="55" name="椭圆 54"/>
              <p:cNvSpPr/>
              <p:nvPr/>
            </p:nvSpPr>
            <p:spPr>
              <a:xfrm>
                <a:off x="2341355"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56" name="椭圆 55"/>
              <p:cNvSpPr/>
              <p:nvPr/>
            </p:nvSpPr>
            <p:spPr>
              <a:xfrm>
                <a:off x="3592577"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57" name="椭圆 56"/>
              <p:cNvSpPr/>
              <p:nvPr/>
            </p:nvSpPr>
            <p:spPr>
              <a:xfrm>
                <a:off x="4843799"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grpSp>
        <p:cxnSp>
          <p:nvCxnSpPr>
            <p:cNvPr id="6" name="直接连接符 5"/>
            <p:cNvCxnSpPr>
              <a:endCxn id="55" idx="0"/>
            </p:cNvCxnSpPr>
            <p:nvPr/>
          </p:nvCxnSpPr>
          <p:spPr>
            <a:xfrm flipH="1">
              <a:off x="4963852" y="5508978"/>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7" name="文本框 11"/>
            <p:cNvSpPr txBox="1"/>
            <p:nvPr/>
          </p:nvSpPr>
          <p:spPr>
            <a:xfrm>
              <a:off x="6164461" y="5818868"/>
              <a:ext cx="891741" cy="433025"/>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清晰</a:t>
              </a:r>
            </a:p>
          </p:txBody>
        </p:sp>
        <p:cxnSp>
          <p:nvCxnSpPr>
            <p:cNvPr id="8" name="直接连接符 7"/>
            <p:cNvCxnSpPr>
              <a:endCxn id="57" idx="0"/>
            </p:cNvCxnSpPr>
            <p:nvPr/>
          </p:nvCxnSpPr>
          <p:spPr>
            <a:xfrm>
              <a:off x="6215074" y="5508978"/>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p:cNvCxnSpPr>
              <a:stCxn id="10" idx="2"/>
              <a:endCxn id="56" idx="0"/>
            </p:cNvCxnSpPr>
            <p:nvPr/>
          </p:nvCxnSpPr>
          <p:spPr>
            <a:xfrm>
              <a:off x="6215074" y="5699638"/>
              <a:ext cx="0" cy="607721"/>
            </a:xfrm>
            <a:prstGeom prst="line">
              <a:avLst/>
            </a:prstGeom>
          </p:spPr>
          <p:style>
            <a:lnRef idx="1">
              <a:schemeClr val="dk1"/>
            </a:lnRef>
            <a:fillRef idx="0">
              <a:schemeClr val="dk1"/>
            </a:fillRef>
            <a:effectRef idx="0">
              <a:schemeClr val="dk1"/>
            </a:effectRef>
            <a:fontRef idx="minor">
              <a:schemeClr val="tx1"/>
            </a:fontRef>
          </p:style>
        </p:cxnSp>
        <p:sp>
          <p:nvSpPr>
            <p:cNvPr id="10" name="圆角矩形 9"/>
            <p:cNvSpPr/>
            <p:nvPr/>
          </p:nvSpPr>
          <p:spPr>
            <a:xfrm>
              <a:off x="5675074" y="5267638"/>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panose="02020603060405020304" pitchFamily="18" charset="0"/>
                </a:rPr>
                <a:t>纹理</a:t>
              </a:r>
            </a:p>
          </p:txBody>
        </p:sp>
        <p:sp>
          <p:nvSpPr>
            <p:cNvPr id="11" name="文本框 20"/>
            <p:cNvSpPr txBox="1"/>
            <p:nvPr/>
          </p:nvSpPr>
          <p:spPr>
            <a:xfrm>
              <a:off x="7089965" y="5818868"/>
              <a:ext cx="891741" cy="433025"/>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模糊</a:t>
              </a:r>
            </a:p>
          </p:txBody>
        </p:sp>
        <p:sp>
          <p:nvSpPr>
            <p:cNvPr id="12" name="文本框 21"/>
            <p:cNvSpPr txBox="1"/>
            <p:nvPr/>
          </p:nvSpPr>
          <p:spPr>
            <a:xfrm>
              <a:off x="4737145" y="5818868"/>
              <a:ext cx="891741" cy="433025"/>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稍糊</a:t>
              </a:r>
            </a:p>
          </p:txBody>
        </p:sp>
        <p:sp>
          <p:nvSpPr>
            <p:cNvPr id="13" name="椭圆 12"/>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14" name="椭圆 13"/>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1" y="4779244"/>
              <a:ext cx="891741" cy="433025"/>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乌黑</a:t>
              </a: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5" y="4779244"/>
              <a:ext cx="891741" cy="433025"/>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浅白</a:t>
              </a:r>
            </a:p>
          </p:txBody>
        </p:sp>
        <p:sp>
          <p:nvSpPr>
            <p:cNvPr id="20" name="文本框 30"/>
            <p:cNvSpPr txBox="1"/>
            <p:nvPr/>
          </p:nvSpPr>
          <p:spPr>
            <a:xfrm>
              <a:off x="4737145" y="4779244"/>
              <a:ext cx="891741" cy="433025"/>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青绿</a:t>
              </a: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panose="02020603060405020304" pitchFamily="18" charset="0"/>
                </a:rPr>
                <a:t>色泽</a:t>
              </a:r>
            </a:p>
          </p:txBody>
        </p:sp>
        <p:sp>
          <p:nvSpPr>
            <p:cNvPr id="22" name="椭圆 21"/>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23" name="椭圆 22"/>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89" y="3727464"/>
              <a:ext cx="891741" cy="433025"/>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蜷缩</a:t>
              </a: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3" y="3727464"/>
              <a:ext cx="891741" cy="433025"/>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硬挺</a:t>
              </a:r>
            </a:p>
          </p:txBody>
        </p:sp>
        <p:sp>
          <p:nvSpPr>
            <p:cNvPr id="29" name="文本框 39"/>
            <p:cNvSpPr txBox="1"/>
            <p:nvPr/>
          </p:nvSpPr>
          <p:spPr>
            <a:xfrm>
              <a:off x="5976873" y="3727464"/>
              <a:ext cx="891741" cy="433025"/>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稍蜷</a:t>
              </a: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panose="02020603060405020304" pitchFamily="18" charset="0"/>
                </a:rPr>
                <a:t>根蒂</a:t>
              </a:r>
            </a:p>
          </p:txBody>
        </p:sp>
        <p:sp>
          <p:nvSpPr>
            <p:cNvPr id="31" name="椭圆 30"/>
            <p:cNvSpPr/>
            <p:nvPr/>
          </p:nvSpPr>
          <p:spPr>
            <a:xfrm>
              <a:off x="3155103"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32" name="椭圆 31"/>
            <p:cNvSpPr/>
            <p:nvPr/>
          </p:nvSpPr>
          <p:spPr>
            <a:xfrm>
              <a:off x="4383747"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33" name="椭圆 32"/>
            <p:cNvSpPr/>
            <p:nvPr/>
          </p:nvSpPr>
          <p:spPr>
            <a:xfrm>
              <a:off x="1926459"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34" name="直接连接符 33"/>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5" name="文本框 45"/>
            <p:cNvSpPr txBox="1"/>
            <p:nvPr/>
          </p:nvSpPr>
          <p:spPr>
            <a:xfrm>
              <a:off x="3667180" y="3729813"/>
              <a:ext cx="891741" cy="433025"/>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乌黑</a:t>
              </a:r>
            </a:p>
          </p:txBody>
        </p:sp>
        <p:cxnSp>
          <p:nvCxnSpPr>
            <p:cNvPr id="36" name="直接连接符 35"/>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38" name="文本框 48"/>
            <p:cNvSpPr txBox="1"/>
            <p:nvPr/>
          </p:nvSpPr>
          <p:spPr>
            <a:xfrm>
              <a:off x="4592684" y="3729813"/>
              <a:ext cx="891741" cy="433025"/>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浅白</a:t>
              </a:r>
            </a:p>
          </p:txBody>
        </p:sp>
        <p:sp>
          <p:nvSpPr>
            <p:cNvPr id="39" name="文本框 49"/>
            <p:cNvSpPr txBox="1"/>
            <p:nvPr/>
          </p:nvSpPr>
          <p:spPr>
            <a:xfrm>
              <a:off x="2239864" y="3729813"/>
              <a:ext cx="891741" cy="433025"/>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青绿</a:t>
              </a:r>
            </a:p>
          </p:txBody>
        </p:sp>
        <p:sp>
          <p:nvSpPr>
            <p:cNvPr id="40" name="圆角矩形 39"/>
            <p:cNvSpPr/>
            <p:nvPr/>
          </p:nvSpPr>
          <p:spPr>
            <a:xfrm>
              <a:off x="3161197" y="3176233"/>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panose="02020603060405020304" pitchFamily="18" charset="0"/>
                </a:rPr>
                <a:t>色泽</a:t>
              </a:r>
            </a:p>
          </p:txBody>
        </p:sp>
        <p:sp>
          <p:nvSpPr>
            <p:cNvPr id="41" name="椭圆 40"/>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endCxn id="41"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a:endCxn id="40"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4"/>
              <a:ext cx="1440001"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panose="02020603060405020304" pitchFamily="18" charset="0"/>
                </a:rPr>
                <a:t>脐部</a:t>
              </a:r>
            </a:p>
          </p:txBody>
        </p:sp>
        <p:sp>
          <p:nvSpPr>
            <p:cNvPr id="46" name="文本框 63"/>
            <p:cNvSpPr txBox="1"/>
            <p:nvPr/>
          </p:nvSpPr>
          <p:spPr>
            <a:xfrm>
              <a:off x="8745894" y="2652494"/>
              <a:ext cx="891741" cy="433025"/>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平坦</a:t>
              </a:r>
            </a:p>
          </p:txBody>
        </p:sp>
        <p:sp>
          <p:nvSpPr>
            <p:cNvPr id="47" name="文本框 64"/>
            <p:cNvSpPr txBox="1"/>
            <p:nvPr/>
          </p:nvSpPr>
          <p:spPr>
            <a:xfrm>
              <a:off x="6110414" y="2652494"/>
              <a:ext cx="891741" cy="433025"/>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稍凹</a:t>
              </a:r>
            </a:p>
          </p:txBody>
        </p:sp>
        <p:sp>
          <p:nvSpPr>
            <p:cNvPr id="48" name="文本框 65"/>
            <p:cNvSpPr txBox="1"/>
            <p:nvPr/>
          </p:nvSpPr>
          <p:spPr>
            <a:xfrm>
              <a:off x="3868758" y="2652494"/>
              <a:ext cx="891741" cy="433025"/>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凹陷</a:t>
              </a: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1</a:t>
              </a:r>
              <a:endParaRPr lang="zh-CN" altLang="en-US" sz="1400" dirty="0">
                <a:solidFill>
                  <a:schemeClr val="tx1"/>
                </a:solidFill>
                <a:latin typeface="Times "/>
              </a:endParaRPr>
            </a:p>
          </p:txBody>
        </p:sp>
        <p:sp>
          <p:nvSpPr>
            <p:cNvPr id="50" name="椭圆 49"/>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2</a:t>
              </a:r>
              <a:endParaRPr lang="zh-CN" altLang="en-US" sz="1400" dirty="0">
                <a:solidFill>
                  <a:schemeClr val="tx1"/>
                </a:solidFill>
                <a:latin typeface="Times "/>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3</a:t>
              </a:r>
              <a:endParaRPr lang="zh-CN" altLang="en-US" sz="1400" dirty="0">
                <a:solidFill>
                  <a:schemeClr val="tx1"/>
                </a:solidFill>
                <a:latin typeface="Times "/>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4</a:t>
              </a:r>
              <a:endParaRPr lang="zh-CN" altLang="en-US" sz="1400" dirty="0">
                <a:solidFill>
                  <a:schemeClr val="tx1"/>
                </a:solidFill>
                <a:latin typeface="Times "/>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5</a:t>
              </a:r>
              <a:endParaRPr lang="zh-CN" altLang="en-US" sz="1400" dirty="0">
                <a:solidFill>
                  <a:schemeClr val="tx1"/>
                </a:solidFill>
                <a:latin typeface="Times "/>
              </a:endParaRPr>
            </a:p>
          </p:txBody>
        </p:sp>
        <p:sp>
          <p:nvSpPr>
            <p:cNvPr id="54" name="椭圆 53"/>
            <p:cNvSpPr/>
            <p:nvPr/>
          </p:nvSpPr>
          <p:spPr>
            <a:xfrm>
              <a:off x="5531825" y="5058169"/>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6</a:t>
              </a:r>
              <a:endParaRPr lang="zh-CN" altLang="en-US" sz="1400" dirty="0">
                <a:solidFill>
                  <a:schemeClr val="tx1"/>
                </a:solidFill>
                <a:latin typeface="Times "/>
              </a:endParaRPr>
            </a:p>
          </p:txBody>
        </p:sp>
      </p:grpSp>
      <p:sp>
        <p:nvSpPr>
          <p:cNvPr id="58" name="文本框 57"/>
          <p:cNvSpPr txBox="1"/>
          <p:nvPr/>
        </p:nvSpPr>
        <p:spPr>
          <a:xfrm>
            <a:off x="447906" y="2512668"/>
            <a:ext cx="2221389" cy="1200329"/>
          </a:xfrm>
          <a:prstGeom prst="rect">
            <a:avLst/>
          </a:prstGeom>
          <a:noFill/>
        </p:spPr>
        <p:txBody>
          <a:bodyPr wrap="square" rtlCol="0">
            <a:spAutoFit/>
          </a:bodyPr>
          <a:lstStyle/>
          <a:p>
            <a:r>
              <a:rPr lang="zh-CN" altLang="en-US" dirty="0"/>
              <a:t>首先生成一棵完整的决策树，该决策树的验证集精度为</a:t>
            </a:r>
            <a:endParaRPr lang="en-US" altLang="zh-CN" dirty="0"/>
          </a:p>
          <a:p>
            <a:endParaRPr lang="zh-CN" altLang="en-US" dirty="0"/>
          </a:p>
        </p:txBody>
      </p:sp>
      <p:graphicFrame>
        <p:nvGraphicFramePr>
          <p:cNvPr id="59" name="对象 58"/>
          <p:cNvGraphicFramePr>
            <a:graphicFrameLocks noChangeAspect="1"/>
          </p:cNvGraphicFramePr>
          <p:nvPr>
            <p:extLst>
              <p:ext uri="{D42A27DB-BD31-4B8C-83A1-F6EECF244321}">
                <p14:modId xmlns:p14="http://schemas.microsoft.com/office/powerpoint/2010/main" val="1853906654"/>
              </p:ext>
            </p:extLst>
          </p:nvPr>
        </p:nvGraphicFramePr>
        <p:xfrm>
          <a:off x="539750" y="3413125"/>
          <a:ext cx="531813" cy="239713"/>
        </p:xfrm>
        <a:graphic>
          <a:graphicData uri="http://schemas.openxmlformats.org/presentationml/2006/ole">
            <mc:AlternateContent xmlns:mc="http://schemas.openxmlformats.org/markup-compatibility/2006">
              <mc:Choice xmlns:v="urn:schemas-microsoft-com:vml" Requires="v">
                <p:oleObj name="Formula" r:id="rId2" imgW="388800" imgH="175320" progId="Equation.Ribbit">
                  <p:embed/>
                </p:oleObj>
              </mc:Choice>
              <mc:Fallback>
                <p:oleObj name="Formula" r:id="rId2" imgW="388800" imgH="175320" progId="Equation.Ribbit">
                  <p:embed/>
                  <p:pic>
                    <p:nvPicPr>
                      <p:cNvPr id="0" name=""/>
                      <p:cNvPicPr/>
                      <p:nvPr/>
                    </p:nvPicPr>
                    <p:blipFill>
                      <a:blip r:embed="rId3"/>
                      <a:stretch>
                        <a:fillRect/>
                      </a:stretch>
                    </p:blipFill>
                    <p:spPr>
                      <a:xfrm>
                        <a:off x="539750" y="3413125"/>
                        <a:ext cx="531813" cy="239713"/>
                      </a:xfrm>
                      <a:prstGeom prst="rect">
                        <a:avLst/>
                      </a:prstGeom>
                    </p:spPr>
                  </p:pic>
                </p:oleObj>
              </mc:Fallback>
            </mc:AlternateContent>
          </a:graphicData>
        </a:graphic>
      </p:graphicFrame>
    </p:spTree>
    <p:extLst>
      <p:ext uri="{BB962C8B-B14F-4D97-AF65-F5344CB8AC3E}">
        <p14:creationId xmlns:p14="http://schemas.microsoft.com/office/powerpoint/2010/main" val="227413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p>
        </p:txBody>
      </p:sp>
      <p:sp>
        <p:nvSpPr>
          <p:cNvPr id="3" name="内容占位符 2"/>
          <p:cNvSpPr>
            <a:spLocks noGrp="1"/>
          </p:cNvSpPr>
          <p:nvPr>
            <p:ph idx="1"/>
          </p:nvPr>
        </p:nvSpPr>
        <p:spPr/>
        <p:txBody>
          <a:bodyPr/>
          <a:lstStyle/>
          <a:p>
            <a:r>
              <a:rPr lang="zh-CN" altLang="en-US" dirty="0"/>
              <a:t>首先考虑结点   ，得到</a:t>
            </a:r>
            <a:r>
              <a:rPr lang="zh-CN" altLang="en-US" dirty="0">
                <a:solidFill>
                  <a:srgbClr val="FF0000"/>
                </a:solidFill>
              </a:rPr>
              <a:t>验证集</a:t>
            </a:r>
            <a:r>
              <a:rPr lang="zh-CN" altLang="en-US" dirty="0"/>
              <a:t>精度为</a:t>
            </a:r>
            <a:r>
              <a:rPr lang="en-US" altLang="zh-CN" sz="2400" dirty="0">
                <a:solidFill>
                  <a:srgbClr val="FF0000"/>
                </a:solidFill>
                <a:latin typeface="Times "/>
                <a:ea typeface="楷体" panose="02010609060101010101" pitchFamily="49" charset="-122"/>
              </a:rPr>
              <a:t>: 42.9%</a:t>
            </a:r>
            <a:r>
              <a:rPr lang="en-US" altLang="zh-CN" dirty="0"/>
              <a:t> </a:t>
            </a:r>
            <a:r>
              <a:rPr lang="zh-CN" altLang="en-US" dirty="0"/>
              <a:t>。</a:t>
            </a:r>
          </a:p>
        </p:txBody>
      </p:sp>
      <p:grpSp>
        <p:nvGrpSpPr>
          <p:cNvPr id="4" name="组合 3"/>
          <p:cNvGrpSpPr/>
          <p:nvPr/>
        </p:nvGrpSpPr>
        <p:grpSpPr>
          <a:xfrm>
            <a:off x="-51455" y="2642652"/>
            <a:ext cx="4533831" cy="3293993"/>
            <a:chOff x="1926459" y="2007290"/>
            <a:chExt cx="8479450" cy="4732069"/>
          </a:xfrm>
        </p:grpSpPr>
        <p:grpSp>
          <p:nvGrpSpPr>
            <p:cNvPr id="5" name="组合 4"/>
            <p:cNvGrpSpPr/>
            <p:nvPr/>
          </p:nvGrpSpPr>
          <p:grpSpPr>
            <a:xfrm>
              <a:off x="4423852" y="6307359"/>
              <a:ext cx="3582444" cy="432000"/>
              <a:chOff x="2341355" y="4320514"/>
              <a:chExt cx="3582444" cy="432000"/>
            </a:xfrm>
          </p:grpSpPr>
          <p:sp>
            <p:nvSpPr>
              <p:cNvPr id="55" name="椭圆 54"/>
              <p:cNvSpPr/>
              <p:nvPr/>
            </p:nvSpPr>
            <p:spPr>
              <a:xfrm>
                <a:off x="2341355"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t>好瓜</a:t>
                </a:r>
              </a:p>
            </p:txBody>
          </p:sp>
          <p:sp>
            <p:nvSpPr>
              <p:cNvPr id="56" name="椭圆 55"/>
              <p:cNvSpPr/>
              <p:nvPr/>
            </p:nvSpPr>
            <p:spPr>
              <a:xfrm>
                <a:off x="3592577"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t>坏瓜</a:t>
                </a:r>
              </a:p>
            </p:txBody>
          </p:sp>
          <p:sp>
            <p:nvSpPr>
              <p:cNvPr id="57" name="椭圆 56"/>
              <p:cNvSpPr/>
              <p:nvPr/>
            </p:nvSpPr>
            <p:spPr>
              <a:xfrm>
                <a:off x="4843799"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t>好瓜</a:t>
                </a:r>
              </a:p>
            </p:txBody>
          </p:sp>
        </p:grpSp>
        <p:cxnSp>
          <p:nvCxnSpPr>
            <p:cNvPr id="6" name="直接连接符 5"/>
            <p:cNvCxnSpPr>
              <a:endCxn id="55" idx="0"/>
            </p:cNvCxnSpPr>
            <p:nvPr/>
          </p:nvCxnSpPr>
          <p:spPr>
            <a:xfrm flipH="1">
              <a:off x="4963852" y="5508978"/>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7" name="文本框 11"/>
            <p:cNvSpPr txBox="1"/>
            <p:nvPr/>
          </p:nvSpPr>
          <p:spPr>
            <a:xfrm>
              <a:off x="6164462" y="5818868"/>
              <a:ext cx="920997" cy="397930"/>
            </a:xfrm>
            <a:prstGeom prst="rect">
              <a:avLst/>
            </a:prstGeom>
            <a:noFill/>
          </p:spPr>
          <p:txBody>
            <a:bodyPr wrap="none" rtlCol="0">
              <a:spAutoFit/>
            </a:bodyPr>
            <a:lstStyle/>
            <a:p>
              <a:r>
                <a:rPr lang="zh-CN" altLang="en-US" sz="1200" b="1" dirty="0">
                  <a:latin typeface="楷体" panose="02010609060101010101" pitchFamily="49" charset="-122"/>
                  <a:ea typeface="楷体" panose="02010609060101010101" pitchFamily="49" charset="-122"/>
                </a:rPr>
                <a:t>清晰</a:t>
              </a:r>
            </a:p>
          </p:txBody>
        </p:sp>
        <p:cxnSp>
          <p:nvCxnSpPr>
            <p:cNvPr id="8" name="直接连接符 7"/>
            <p:cNvCxnSpPr>
              <a:endCxn id="57" idx="0"/>
            </p:cNvCxnSpPr>
            <p:nvPr/>
          </p:nvCxnSpPr>
          <p:spPr>
            <a:xfrm>
              <a:off x="6215074" y="5508978"/>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p:cNvCxnSpPr>
              <a:stCxn id="10" idx="2"/>
              <a:endCxn id="56" idx="0"/>
            </p:cNvCxnSpPr>
            <p:nvPr/>
          </p:nvCxnSpPr>
          <p:spPr>
            <a:xfrm>
              <a:off x="6215074" y="5699638"/>
              <a:ext cx="0" cy="607721"/>
            </a:xfrm>
            <a:prstGeom prst="line">
              <a:avLst/>
            </a:prstGeom>
          </p:spPr>
          <p:style>
            <a:lnRef idx="1">
              <a:schemeClr val="dk1"/>
            </a:lnRef>
            <a:fillRef idx="0">
              <a:schemeClr val="dk1"/>
            </a:fillRef>
            <a:effectRef idx="0">
              <a:schemeClr val="dk1"/>
            </a:effectRef>
            <a:fontRef idx="minor">
              <a:schemeClr val="tx1"/>
            </a:fontRef>
          </p:style>
        </p:cxnSp>
        <p:sp>
          <p:nvSpPr>
            <p:cNvPr id="10" name="圆角矩形 9"/>
            <p:cNvSpPr/>
            <p:nvPr/>
          </p:nvSpPr>
          <p:spPr>
            <a:xfrm>
              <a:off x="5675074" y="5267638"/>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solidFill>
                    <a:schemeClr val="tx2"/>
                  </a:solidFill>
                  <a:latin typeface="Times" panose="02020603060405020304" pitchFamily="18" charset="0"/>
                </a:rPr>
                <a:t>纹理</a:t>
              </a:r>
              <a:r>
                <a:rPr lang="en-US" altLang="zh-CN" sz="1200" b="1" dirty="0">
                  <a:solidFill>
                    <a:schemeClr val="tx2"/>
                  </a:solidFill>
                  <a:latin typeface="Times" panose="02020603060405020304" pitchFamily="18" charset="0"/>
                </a:rPr>
                <a:t>?</a:t>
              </a:r>
              <a:endParaRPr lang="zh-CN" altLang="en-US" sz="1200" b="1" dirty="0">
                <a:solidFill>
                  <a:schemeClr val="tx2"/>
                </a:solidFill>
                <a:latin typeface="Times" panose="02020603060405020304" pitchFamily="18" charset="0"/>
              </a:endParaRPr>
            </a:p>
          </p:txBody>
        </p:sp>
        <p:sp>
          <p:nvSpPr>
            <p:cNvPr id="11" name="文本框 20"/>
            <p:cNvSpPr txBox="1"/>
            <p:nvPr/>
          </p:nvSpPr>
          <p:spPr>
            <a:xfrm>
              <a:off x="7089963" y="5818868"/>
              <a:ext cx="920997" cy="397930"/>
            </a:xfrm>
            <a:prstGeom prst="rect">
              <a:avLst/>
            </a:prstGeom>
            <a:noFill/>
          </p:spPr>
          <p:txBody>
            <a:bodyPr wrap="none" rtlCol="0">
              <a:spAutoFit/>
            </a:bodyPr>
            <a:lstStyle/>
            <a:p>
              <a:r>
                <a:rPr lang="zh-CN" altLang="en-US" sz="1200" b="1" dirty="0">
                  <a:latin typeface="楷体" panose="02010609060101010101" pitchFamily="49" charset="-122"/>
                  <a:ea typeface="楷体" panose="02010609060101010101" pitchFamily="49" charset="-122"/>
                </a:rPr>
                <a:t>模糊</a:t>
              </a:r>
            </a:p>
          </p:txBody>
        </p:sp>
        <p:sp>
          <p:nvSpPr>
            <p:cNvPr id="12" name="文本框 21"/>
            <p:cNvSpPr txBox="1"/>
            <p:nvPr/>
          </p:nvSpPr>
          <p:spPr>
            <a:xfrm>
              <a:off x="4737144" y="5818868"/>
              <a:ext cx="920997" cy="397930"/>
            </a:xfrm>
            <a:prstGeom prst="rect">
              <a:avLst/>
            </a:prstGeom>
            <a:noFill/>
          </p:spPr>
          <p:txBody>
            <a:bodyPr wrap="none" rtlCol="0">
              <a:spAutoFit/>
            </a:bodyPr>
            <a:lstStyle/>
            <a:p>
              <a:r>
                <a:rPr lang="zh-CN" altLang="en-US" sz="1200" b="1" dirty="0">
                  <a:latin typeface="楷体" panose="02010609060101010101" pitchFamily="49" charset="-122"/>
                  <a:ea typeface="楷体" panose="02010609060101010101" pitchFamily="49" charset="-122"/>
                </a:rPr>
                <a:t>稍糊</a:t>
              </a:r>
            </a:p>
          </p:txBody>
        </p:sp>
        <p:sp>
          <p:nvSpPr>
            <p:cNvPr id="13" name="椭圆 12"/>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t>好瓜</a:t>
              </a:r>
            </a:p>
          </p:txBody>
        </p:sp>
        <p:sp>
          <p:nvSpPr>
            <p:cNvPr id="14" name="椭圆 13"/>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t>好瓜</a:t>
              </a:r>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2" y="4779244"/>
              <a:ext cx="920997" cy="397930"/>
            </a:xfrm>
            <a:prstGeom prst="rect">
              <a:avLst/>
            </a:prstGeom>
            <a:noFill/>
          </p:spPr>
          <p:txBody>
            <a:bodyPr wrap="none" rtlCol="0">
              <a:spAutoFit/>
            </a:bodyPr>
            <a:lstStyle/>
            <a:p>
              <a:r>
                <a:rPr lang="zh-CN" altLang="en-US" sz="1200" b="1" dirty="0">
                  <a:latin typeface="楷体" panose="02010609060101010101" pitchFamily="49" charset="-122"/>
                  <a:ea typeface="楷体" panose="02010609060101010101" pitchFamily="49" charset="-122"/>
                </a:rPr>
                <a:t>乌黑</a:t>
              </a: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3" y="4779244"/>
              <a:ext cx="920997" cy="397930"/>
            </a:xfrm>
            <a:prstGeom prst="rect">
              <a:avLst/>
            </a:prstGeom>
            <a:noFill/>
          </p:spPr>
          <p:txBody>
            <a:bodyPr wrap="none" rtlCol="0">
              <a:spAutoFit/>
            </a:bodyPr>
            <a:lstStyle/>
            <a:p>
              <a:r>
                <a:rPr lang="zh-CN" altLang="en-US" sz="1200" b="1" dirty="0">
                  <a:latin typeface="楷体" panose="02010609060101010101" pitchFamily="49" charset="-122"/>
                  <a:ea typeface="楷体" panose="02010609060101010101" pitchFamily="49" charset="-122"/>
                </a:rPr>
                <a:t>浅白</a:t>
              </a:r>
            </a:p>
          </p:txBody>
        </p:sp>
        <p:sp>
          <p:nvSpPr>
            <p:cNvPr id="20" name="文本框 30"/>
            <p:cNvSpPr txBox="1"/>
            <p:nvPr/>
          </p:nvSpPr>
          <p:spPr>
            <a:xfrm>
              <a:off x="4737144" y="4779244"/>
              <a:ext cx="920997" cy="397930"/>
            </a:xfrm>
            <a:prstGeom prst="rect">
              <a:avLst/>
            </a:prstGeom>
            <a:noFill/>
          </p:spPr>
          <p:txBody>
            <a:bodyPr wrap="none" rtlCol="0">
              <a:spAutoFit/>
            </a:bodyPr>
            <a:lstStyle/>
            <a:p>
              <a:r>
                <a:rPr lang="zh-CN" altLang="en-US" sz="1200" b="1" dirty="0">
                  <a:latin typeface="楷体" panose="02010609060101010101" pitchFamily="49" charset="-122"/>
                  <a:ea typeface="楷体" panose="02010609060101010101" pitchFamily="49" charset="-122"/>
                </a:rPr>
                <a:t>青绿</a:t>
              </a: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latin typeface="Times" panose="02020603060405020304" pitchFamily="18" charset="0"/>
                </a:rPr>
                <a:t>色泽</a:t>
              </a:r>
            </a:p>
          </p:txBody>
        </p:sp>
        <p:sp>
          <p:nvSpPr>
            <p:cNvPr id="22" name="椭圆 21"/>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t>坏瓜</a:t>
              </a:r>
            </a:p>
          </p:txBody>
        </p:sp>
        <p:sp>
          <p:nvSpPr>
            <p:cNvPr id="23" name="椭圆 22"/>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t>好瓜</a:t>
              </a:r>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90" y="3727465"/>
              <a:ext cx="920997" cy="397930"/>
            </a:xfrm>
            <a:prstGeom prst="rect">
              <a:avLst/>
            </a:prstGeom>
            <a:noFill/>
          </p:spPr>
          <p:txBody>
            <a:bodyPr wrap="none" rtlCol="0">
              <a:spAutoFit/>
            </a:bodyPr>
            <a:lstStyle/>
            <a:p>
              <a:r>
                <a:rPr lang="zh-CN" altLang="en-US" sz="1200" b="1" dirty="0">
                  <a:latin typeface="楷体" panose="02010609060101010101" pitchFamily="49" charset="-122"/>
                  <a:ea typeface="楷体" panose="02010609060101010101" pitchFamily="49" charset="-122"/>
                </a:rPr>
                <a:t>蜷缩</a:t>
              </a: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2" y="3727465"/>
              <a:ext cx="920997" cy="397930"/>
            </a:xfrm>
            <a:prstGeom prst="rect">
              <a:avLst/>
            </a:prstGeom>
            <a:noFill/>
          </p:spPr>
          <p:txBody>
            <a:bodyPr wrap="none" rtlCol="0">
              <a:spAutoFit/>
            </a:bodyPr>
            <a:lstStyle/>
            <a:p>
              <a:r>
                <a:rPr lang="zh-CN" altLang="en-US" sz="1200" b="1" dirty="0">
                  <a:latin typeface="楷体" panose="02010609060101010101" pitchFamily="49" charset="-122"/>
                  <a:ea typeface="楷体" panose="02010609060101010101" pitchFamily="49" charset="-122"/>
                </a:rPr>
                <a:t>硬挺</a:t>
              </a:r>
            </a:p>
          </p:txBody>
        </p:sp>
        <p:sp>
          <p:nvSpPr>
            <p:cNvPr id="29" name="文本框 39"/>
            <p:cNvSpPr txBox="1"/>
            <p:nvPr/>
          </p:nvSpPr>
          <p:spPr>
            <a:xfrm>
              <a:off x="5976873" y="3727465"/>
              <a:ext cx="920997" cy="397930"/>
            </a:xfrm>
            <a:prstGeom prst="rect">
              <a:avLst/>
            </a:prstGeom>
            <a:noFill/>
          </p:spPr>
          <p:txBody>
            <a:bodyPr wrap="none" rtlCol="0">
              <a:spAutoFit/>
            </a:bodyPr>
            <a:lstStyle/>
            <a:p>
              <a:r>
                <a:rPr lang="zh-CN" altLang="en-US" sz="1200" b="1" dirty="0">
                  <a:latin typeface="楷体" panose="02010609060101010101" pitchFamily="49" charset="-122"/>
                  <a:ea typeface="楷体" panose="02010609060101010101" pitchFamily="49" charset="-122"/>
                </a:rPr>
                <a:t>稍蜷</a:t>
              </a: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latin typeface="Times" panose="02020603060405020304" pitchFamily="18" charset="0"/>
                </a:rPr>
                <a:t>根蒂</a:t>
              </a:r>
            </a:p>
          </p:txBody>
        </p:sp>
        <p:sp>
          <p:nvSpPr>
            <p:cNvPr id="31" name="椭圆 30"/>
            <p:cNvSpPr/>
            <p:nvPr/>
          </p:nvSpPr>
          <p:spPr>
            <a:xfrm>
              <a:off x="3155103"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t>好瓜</a:t>
              </a:r>
            </a:p>
          </p:txBody>
        </p:sp>
        <p:sp>
          <p:nvSpPr>
            <p:cNvPr id="32" name="椭圆 31"/>
            <p:cNvSpPr/>
            <p:nvPr/>
          </p:nvSpPr>
          <p:spPr>
            <a:xfrm>
              <a:off x="4383747"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t>坏瓜</a:t>
              </a:r>
            </a:p>
          </p:txBody>
        </p:sp>
        <p:sp>
          <p:nvSpPr>
            <p:cNvPr id="33" name="椭圆 32"/>
            <p:cNvSpPr/>
            <p:nvPr/>
          </p:nvSpPr>
          <p:spPr>
            <a:xfrm>
              <a:off x="1926459"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t>好瓜</a:t>
              </a:r>
            </a:p>
          </p:txBody>
        </p:sp>
        <p:cxnSp>
          <p:nvCxnSpPr>
            <p:cNvPr id="34" name="直接连接符 33"/>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5" name="文本框 45"/>
            <p:cNvSpPr txBox="1"/>
            <p:nvPr/>
          </p:nvSpPr>
          <p:spPr>
            <a:xfrm>
              <a:off x="3667181" y="3729814"/>
              <a:ext cx="920997" cy="397930"/>
            </a:xfrm>
            <a:prstGeom prst="rect">
              <a:avLst/>
            </a:prstGeom>
            <a:noFill/>
          </p:spPr>
          <p:txBody>
            <a:bodyPr wrap="none" rtlCol="0">
              <a:spAutoFit/>
            </a:bodyPr>
            <a:lstStyle/>
            <a:p>
              <a:r>
                <a:rPr lang="zh-CN" altLang="en-US" sz="1200" b="1" dirty="0">
                  <a:latin typeface="楷体" panose="02010609060101010101" pitchFamily="49" charset="-122"/>
                  <a:ea typeface="楷体" panose="02010609060101010101" pitchFamily="49" charset="-122"/>
                </a:rPr>
                <a:t>乌黑</a:t>
              </a:r>
            </a:p>
          </p:txBody>
        </p:sp>
        <p:cxnSp>
          <p:nvCxnSpPr>
            <p:cNvPr id="36" name="直接连接符 35"/>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38" name="文本框 48"/>
            <p:cNvSpPr txBox="1"/>
            <p:nvPr/>
          </p:nvSpPr>
          <p:spPr>
            <a:xfrm>
              <a:off x="4592685" y="3729814"/>
              <a:ext cx="920997" cy="397930"/>
            </a:xfrm>
            <a:prstGeom prst="rect">
              <a:avLst/>
            </a:prstGeom>
            <a:noFill/>
          </p:spPr>
          <p:txBody>
            <a:bodyPr wrap="none" rtlCol="0">
              <a:spAutoFit/>
            </a:bodyPr>
            <a:lstStyle/>
            <a:p>
              <a:r>
                <a:rPr lang="zh-CN" altLang="en-US" sz="1200" b="1" dirty="0">
                  <a:latin typeface="楷体" panose="02010609060101010101" pitchFamily="49" charset="-122"/>
                  <a:ea typeface="楷体" panose="02010609060101010101" pitchFamily="49" charset="-122"/>
                </a:rPr>
                <a:t>浅白</a:t>
              </a:r>
            </a:p>
          </p:txBody>
        </p:sp>
        <p:sp>
          <p:nvSpPr>
            <p:cNvPr id="39" name="文本框 49"/>
            <p:cNvSpPr txBox="1"/>
            <p:nvPr/>
          </p:nvSpPr>
          <p:spPr>
            <a:xfrm>
              <a:off x="2239866" y="3729814"/>
              <a:ext cx="920997" cy="397930"/>
            </a:xfrm>
            <a:prstGeom prst="rect">
              <a:avLst/>
            </a:prstGeom>
            <a:noFill/>
          </p:spPr>
          <p:txBody>
            <a:bodyPr wrap="none" rtlCol="0">
              <a:spAutoFit/>
            </a:bodyPr>
            <a:lstStyle/>
            <a:p>
              <a:r>
                <a:rPr lang="zh-CN" altLang="en-US" sz="1200" b="1" dirty="0">
                  <a:latin typeface="楷体" panose="02010609060101010101" pitchFamily="49" charset="-122"/>
                  <a:ea typeface="楷体" panose="02010609060101010101" pitchFamily="49" charset="-122"/>
                </a:rPr>
                <a:t>青绿</a:t>
              </a:r>
            </a:p>
          </p:txBody>
        </p:sp>
        <p:sp>
          <p:nvSpPr>
            <p:cNvPr id="40" name="圆角矩形 39"/>
            <p:cNvSpPr/>
            <p:nvPr/>
          </p:nvSpPr>
          <p:spPr>
            <a:xfrm>
              <a:off x="3161197" y="3176234"/>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latin typeface="Times" panose="02020603060405020304" pitchFamily="18" charset="0"/>
                </a:rPr>
                <a:t>色泽</a:t>
              </a:r>
            </a:p>
          </p:txBody>
        </p:sp>
        <p:sp>
          <p:nvSpPr>
            <p:cNvPr id="41" name="椭圆 40"/>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t>坏瓜</a:t>
              </a:r>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endCxn id="41"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a:endCxn id="40"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latin typeface="Times" panose="02020603060405020304" pitchFamily="18" charset="0"/>
                </a:rPr>
                <a:t>脐部</a:t>
              </a:r>
            </a:p>
          </p:txBody>
        </p:sp>
        <p:sp>
          <p:nvSpPr>
            <p:cNvPr id="46" name="文本框 63"/>
            <p:cNvSpPr txBox="1"/>
            <p:nvPr/>
          </p:nvSpPr>
          <p:spPr>
            <a:xfrm>
              <a:off x="8745895" y="2652493"/>
              <a:ext cx="920997" cy="397930"/>
            </a:xfrm>
            <a:prstGeom prst="rect">
              <a:avLst/>
            </a:prstGeom>
            <a:noFill/>
          </p:spPr>
          <p:txBody>
            <a:bodyPr wrap="none" rtlCol="0">
              <a:spAutoFit/>
            </a:bodyPr>
            <a:lstStyle/>
            <a:p>
              <a:r>
                <a:rPr lang="zh-CN" altLang="en-US" sz="1200" b="1" dirty="0">
                  <a:latin typeface="楷体" panose="02010609060101010101" pitchFamily="49" charset="-122"/>
                  <a:ea typeface="楷体" panose="02010609060101010101" pitchFamily="49" charset="-122"/>
                </a:rPr>
                <a:t>平坦</a:t>
              </a:r>
            </a:p>
          </p:txBody>
        </p:sp>
        <p:sp>
          <p:nvSpPr>
            <p:cNvPr id="47" name="文本框 64"/>
            <p:cNvSpPr txBox="1"/>
            <p:nvPr/>
          </p:nvSpPr>
          <p:spPr>
            <a:xfrm>
              <a:off x="6110414" y="2652493"/>
              <a:ext cx="920997" cy="397930"/>
            </a:xfrm>
            <a:prstGeom prst="rect">
              <a:avLst/>
            </a:prstGeom>
            <a:noFill/>
          </p:spPr>
          <p:txBody>
            <a:bodyPr wrap="none" rtlCol="0">
              <a:spAutoFit/>
            </a:bodyPr>
            <a:lstStyle/>
            <a:p>
              <a:r>
                <a:rPr lang="zh-CN" altLang="en-US" sz="1200" b="1" dirty="0">
                  <a:latin typeface="楷体" panose="02010609060101010101" pitchFamily="49" charset="-122"/>
                  <a:ea typeface="楷体" panose="02010609060101010101" pitchFamily="49" charset="-122"/>
                </a:rPr>
                <a:t>稍凹</a:t>
              </a:r>
            </a:p>
          </p:txBody>
        </p:sp>
        <p:sp>
          <p:nvSpPr>
            <p:cNvPr id="48" name="文本框 65"/>
            <p:cNvSpPr txBox="1"/>
            <p:nvPr/>
          </p:nvSpPr>
          <p:spPr>
            <a:xfrm>
              <a:off x="3868757" y="2652493"/>
              <a:ext cx="920997" cy="397930"/>
            </a:xfrm>
            <a:prstGeom prst="rect">
              <a:avLst/>
            </a:prstGeom>
            <a:noFill/>
          </p:spPr>
          <p:txBody>
            <a:bodyPr wrap="none" rtlCol="0">
              <a:spAutoFit/>
            </a:bodyPr>
            <a:lstStyle/>
            <a:p>
              <a:r>
                <a:rPr lang="zh-CN" altLang="en-US" sz="1200" b="1" dirty="0">
                  <a:latin typeface="楷体" panose="02010609060101010101" pitchFamily="49" charset="-122"/>
                  <a:ea typeface="楷体" panose="02010609060101010101" pitchFamily="49" charset="-122"/>
                </a:rPr>
                <a:t>凹陷</a:t>
              </a: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200" b="1" dirty="0">
                  <a:solidFill>
                    <a:schemeClr val="tx1"/>
                  </a:solidFill>
                  <a:latin typeface="Times "/>
                </a:rPr>
                <a:t>1</a:t>
              </a:r>
              <a:endParaRPr lang="zh-CN" altLang="en-US" sz="1200" b="1" dirty="0">
                <a:solidFill>
                  <a:schemeClr val="tx1"/>
                </a:solidFill>
                <a:latin typeface="Times "/>
              </a:endParaRPr>
            </a:p>
          </p:txBody>
        </p:sp>
        <p:sp>
          <p:nvSpPr>
            <p:cNvPr id="50" name="椭圆 49"/>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200" b="1" dirty="0">
                  <a:solidFill>
                    <a:schemeClr val="tx1"/>
                  </a:solidFill>
                  <a:latin typeface="Times "/>
                </a:rPr>
                <a:t>2</a:t>
              </a:r>
              <a:endParaRPr lang="zh-CN" altLang="en-US" sz="1200" b="1" dirty="0">
                <a:solidFill>
                  <a:schemeClr val="tx1"/>
                </a:solidFill>
                <a:latin typeface="Times "/>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200" b="1" dirty="0">
                  <a:solidFill>
                    <a:schemeClr val="tx1"/>
                  </a:solidFill>
                  <a:latin typeface="Times "/>
                </a:rPr>
                <a:t>3</a:t>
              </a:r>
              <a:endParaRPr lang="zh-CN" altLang="en-US" sz="1200" b="1" dirty="0">
                <a:solidFill>
                  <a:schemeClr val="tx1"/>
                </a:solidFill>
                <a:latin typeface="Times "/>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200" b="1" dirty="0">
                  <a:solidFill>
                    <a:schemeClr val="tx1"/>
                  </a:solidFill>
                  <a:latin typeface="Times "/>
                </a:rPr>
                <a:t>4</a:t>
              </a:r>
              <a:endParaRPr lang="zh-CN" altLang="en-US" sz="1200" b="1" dirty="0">
                <a:solidFill>
                  <a:schemeClr val="tx1"/>
                </a:solidFill>
                <a:latin typeface="Times "/>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200" b="1" dirty="0">
                  <a:solidFill>
                    <a:schemeClr val="tx1"/>
                  </a:solidFill>
                  <a:latin typeface="Times "/>
                </a:rPr>
                <a:t>5</a:t>
              </a:r>
              <a:endParaRPr lang="zh-CN" altLang="en-US" sz="1200" b="1" dirty="0">
                <a:solidFill>
                  <a:schemeClr val="tx1"/>
                </a:solidFill>
                <a:latin typeface="Times "/>
              </a:endParaRPr>
            </a:p>
          </p:txBody>
        </p:sp>
        <p:sp>
          <p:nvSpPr>
            <p:cNvPr id="54" name="椭圆 53"/>
            <p:cNvSpPr/>
            <p:nvPr/>
          </p:nvSpPr>
          <p:spPr>
            <a:xfrm>
              <a:off x="5531825" y="5058169"/>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200" b="1" dirty="0">
                  <a:solidFill>
                    <a:schemeClr val="tx1"/>
                  </a:solidFill>
                  <a:latin typeface="Times "/>
                </a:rPr>
                <a:t>6</a:t>
              </a:r>
              <a:endParaRPr lang="zh-CN" altLang="en-US" sz="1200" b="1" dirty="0">
                <a:solidFill>
                  <a:schemeClr val="tx1"/>
                </a:solidFill>
                <a:latin typeface="Times "/>
              </a:endParaRPr>
            </a:p>
          </p:txBody>
        </p:sp>
      </p:grpSp>
      <p:graphicFrame>
        <p:nvGraphicFramePr>
          <p:cNvPr id="62" name="对象 61"/>
          <p:cNvGraphicFramePr>
            <a:graphicFrameLocks noChangeAspect="1"/>
          </p:cNvGraphicFramePr>
          <p:nvPr>
            <p:extLst>
              <p:ext uri="{D42A27DB-BD31-4B8C-83A1-F6EECF244321}">
                <p14:modId xmlns:p14="http://schemas.microsoft.com/office/powerpoint/2010/main" val="3205501631"/>
              </p:ext>
            </p:extLst>
          </p:nvPr>
        </p:nvGraphicFramePr>
        <p:xfrm>
          <a:off x="2389188" y="1216025"/>
          <a:ext cx="261937" cy="307975"/>
        </p:xfrm>
        <a:graphic>
          <a:graphicData uri="http://schemas.openxmlformats.org/presentationml/2006/ole">
            <mc:AlternateContent xmlns:mc="http://schemas.openxmlformats.org/markup-compatibility/2006">
              <mc:Choice xmlns:v="urn:schemas-microsoft-com:vml" Requires="v">
                <p:oleObj name="Formula" r:id="rId2" imgW="147600" imgH="172800" progId="Equation.Ribbit">
                  <p:embed/>
                </p:oleObj>
              </mc:Choice>
              <mc:Fallback>
                <p:oleObj name="Formula" r:id="rId2" imgW="147600" imgH="172800" progId="Equation.Ribbit">
                  <p:embed/>
                  <p:pic>
                    <p:nvPicPr>
                      <p:cNvPr id="0" name=""/>
                      <p:cNvPicPr/>
                      <p:nvPr/>
                    </p:nvPicPr>
                    <p:blipFill>
                      <a:blip r:embed="rId3"/>
                      <a:stretch>
                        <a:fillRect/>
                      </a:stretch>
                    </p:blipFill>
                    <p:spPr>
                      <a:xfrm>
                        <a:off x="2389188" y="1216025"/>
                        <a:ext cx="261937" cy="307975"/>
                      </a:xfrm>
                      <a:prstGeom prst="rect">
                        <a:avLst/>
                      </a:prstGeom>
                    </p:spPr>
                  </p:pic>
                </p:oleObj>
              </mc:Fallback>
            </mc:AlternateContent>
          </a:graphicData>
        </a:graphic>
      </p:graphicFrame>
      <p:cxnSp>
        <p:nvCxnSpPr>
          <p:cNvPr id="71" name="直接箭头连接符 70"/>
          <p:cNvCxnSpPr>
            <a:cxnSpLocks/>
          </p:cNvCxnSpPr>
          <p:nvPr/>
        </p:nvCxnSpPr>
        <p:spPr>
          <a:xfrm flipH="1" flipV="1">
            <a:off x="2477696" y="5191255"/>
            <a:ext cx="1373445" cy="240861"/>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9" name="组合 58">
            <a:extLst>
              <a:ext uri="{FF2B5EF4-FFF2-40B4-BE49-F238E27FC236}">
                <a16:creationId xmlns:a16="http://schemas.microsoft.com/office/drawing/2014/main" id="{CA3AAF1A-B07A-5482-9F95-7AAD50162F0D}"/>
              </a:ext>
            </a:extLst>
          </p:cNvPr>
          <p:cNvGrpSpPr/>
          <p:nvPr/>
        </p:nvGrpSpPr>
        <p:grpSpPr>
          <a:xfrm>
            <a:off x="3826965" y="5090436"/>
            <a:ext cx="1281120" cy="858298"/>
            <a:chOff x="5904195" y="4812983"/>
            <a:chExt cx="1281120" cy="858298"/>
          </a:xfrm>
        </p:grpSpPr>
        <p:sp>
          <p:nvSpPr>
            <p:cNvPr id="72" name="文本框 54"/>
            <p:cNvSpPr txBox="1"/>
            <p:nvPr/>
          </p:nvSpPr>
          <p:spPr>
            <a:xfrm>
              <a:off x="5904195" y="4812983"/>
              <a:ext cx="1082348" cy="307777"/>
            </a:xfrm>
            <a:prstGeom prst="rect">
              <a:avLst/>
            </a:prstGeom>
            <a:noFill/>
          </p:spPr>
          <p:txBody>
            <a:bodyPr wrap="none" rtlCol="0">
              <a:spAutoFit/>
            </a:bodyPr>
            <a:lstStyle/>
            <a:p>
              <a:r>
                <a:rPr lang="zh-CN" altLang="en-US" sz="1400" dirty="0">
                  <a:solidFill>
                    <a:srgbClr val="FF0000"/>
                  </a:solidFill>
                  <a:latin typeface="Times "/>
                  <a:ea typeface="楷体" panose="02010609060101010101" pitchFamily="49" charset="-122"/>
                </a:rPr>
                <a:t>验证集精度</a:t>
              </a:r>
            </a:p>
          </p:txBody>
        </p:sp>
        <p:sp>
          <p:nvSpPr>
            <p:cNvPr id="73" name="文本框 55"/>
            <p:cNvSpPr txBox="1"/>
            <p:nvPr/>
          </p:nvSpPr>
          <p:spPr>
            <a:xfrm>
              <a:off x="5904195" y="5148061"/>
              <a:ext cx="1281120" cy="523220"/>
            </a:xfrm>
            <a:prstGeom prst="rect">
              <a:avLst/>
            </a:prstGeom>
            <a:noFill/>
          </p:spPr>
          <p:txBody>
            <a:bodyPr wrap="none" rtlCol="0">
              <a:spAutoFit/>
            </a:bodyPr>
            <a:lstStyle/>
            <a:p>
              <a:r>
                <a:rPr lang="zh-CN" altLang="en-US" sz="1400" dirty="0">
                  <a:solidFill>
                    <a:srgbClr val="FF0000"/>
                  </a:solidFill>
                  <a:latin typeface="Times "/>
                  <a:ea typeface="楷体" panose="02010609060101010101" pitchFamily="49" charset="-122"/>
                </a:rPr>
                <a:t>剪枝前</a:t>
              </a:r>
              <a:r>
                <a:rPr lang="en-US" altLang="zh-CN" sz="1400" dirty="0">
                  <a:solidFill>
                    <a:srgbClr val="FF0000"/>
                  </a:solidFill>
                  <a:latin typeface="Times "/>
                  <a:ea typeface="楷体" panose="02010609060101010101" pitchFamily="49" charset="-122"/>
                </a:rPr>
                <a:t>: 42.9%</a:t>
              </a:r>
            </a:p>
            <a:p>
              <a:r>
                <a:rPr lang="en-US" altLang="zh-CN" sz="1400" dirty="0">
                  <a:solidFill>
                    <a:srgbClr val="FF0000"/>
                  </a:solidFill>
                  <a:latin typeface="Times "/>
                  <a:ea typeface="楷体" panose="02010609060101010101" pitchFamily="49" charset="-122"/>
                </a:rPr>
                <a:t> </a:t>
              </a:r>
              <a:endParaRPr lang="zh-CN" altLang="en-US" sz="1400" dirty="0">
                <a:solidFill>
                  <a:srgbClr val="FF0000"/>
                </a:solidFill>
                <a:latin typeface="Times "/>
                <a:ea typeface="楷体" panose="02010609060101010101" pitchFamily="49" charset="-122"/>
              </a:endParaRPr>
            </a:p>
          </p:txBody>
        </p:sp>
      </p:grpSp>
      <p:grpSp>
        <p:nvGrpSpPr>
          <p:cNvPr id="60" name="组合 59">
            <a:extLst>
              <a:ext uri="{FF2B5EF4-FFF2-40B4-BE49-F238E27FC236}">
                <a16:creationId xmlns:a16="http://schemas.microsoft.com/office/drawing/2014/main" id="{0B9D98F6-0709-ECBD-8B44-219A5E18976D}"/>
              </a:ext>
            </a:extLst>
          </p:cNvPr>
          <p:cNvGrpSpPr/>
          <p:nvPr/>
        </p:nvGrpSpPr>
        <p:grpSpPr>
          <a:xfrm>
            <a:off x="3966524" y="1707152"/>
            <a:ext cx="5013619" cy="1558154"/>
            <a:chOff x="182425" y="868836"/>
            <a:chExt cx="5013619" cy="1558154"/>
          </a:xfrm>
        </p:grpSpPr>
        <p:pic>
          <p:nvPicPr>
            <p:cNvPr id="61" name="内容占位符 33">
              <a:extLst>
                <a:ext uri="{FF2B5EF4-FFF2-40B4-BE49-F238E27FC236}">
                  <a16:creationId xmlns:a16="http://schemas.microsoft.com/office/drawing/2014/main" id="{F5070B40-5F4A-47C2-CC45-701AD251DC5D}"/>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708772" y="868836"/>
              <a:ext cx="4487272" cy="1542196"/>
            </a:xfrm>
            <a:prstGeom prst="rect">
              <a:avLst/>
            </a:prstGeom>
          </p:spPr>
        </p:pic>
        <p:sp>
          <p:nvSpPr>
            <p:cNvPr id="64" name="左大括号 63">
              <a:extLst>
                <a:ext uri="{FF2B5EF4-FFF2-40B4-BE49-F238E27FC236}">
                  <a16:creationId xmlns:a16="http://schemas.microsoft.com/office/drawing/2014/main" id="{CF978095-DEAE-A175-4C52-458C7ABFA5BE}"/>
                </a:ext>
              </a:extLst>
            </p:cNvPr>
            <p:cNvSpPr/>
            <p:nvPr/>
          </p:nvSpPr>
          <p:spPr>
            <a:xfrm>
              <a:off x="484998" y="918219"/>
              <a:ext cx="194872" cy="15087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Rectangle 3">
              <a:extLst>
                <a:ext uri="{FF2B5EF4-FFF2-40B4-BE49-F238E27FC236}">
                  <a16:creationId xmlns:a16="http://schemas.microsoft.com/office/drawing/2014/main" id="{36E26D7B-EA45-1332-1E77-EDF078F6D252}"/>
                </a:ext>
              </a:extLst>
            </p:cNvPr>
            <p:cNvSpPr>
              <a:spLocks noChangeArrowheads="1"/>
            </p:cNvSpPr>
            <p:nvPr/>
          </p:nvSpPr>
          <p:spPr bwMode="auto">
            <a:xfrm>
              <a:off x="182425" y="916613"/>
              <a:ext cx="335042" cy="1253978"/>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1600" dirty="0">
                  <a:latin typeface="幼圆" panose="02010509060101010101" pitchFamily="49" charset="-122"/>
                  <a:ea typeface="幼圆" panose="02010509060101010101" pitchFamily="49" charset="-122"/>
                </a:rPr>
                <a:t>验证集</a:t>
              </a:r>
              <a:endParaRPr lang="zh-CN" altLang="en-US" sz="1600" i="0" dirty="0">
                <a:latin typeface="幼圆" panose="02010509060101010101" pitchFamily="49" charset="-122"/>
                <a:ea typeface="幼圆" panose="02010509060101010101" pitchFamily="49" charset="-122"/>
              </a:endParaRPr>
            </a:p>
          </p:txBody>
        </p:sp>
      </p:grpSp>
      <p:sp>
        <p:nvSpPr>
          <p:cNvPr id="58" name="文本框 57">
            <a:extLst>
              <a:ext uri="{FF2B5EF4-FFF2-40B4-BE49-F238E27FC236}">
                <a16:creationId xmlns:a16="http://schemas.microsoft.com/office/drawing/2014/main" id="{126F6FF8-AB4C-8EA8-EDAB-77A42BC16EC3}"/>
              </a:ext>
            </a:extLst>
          </p:cNvPr>
          <p:cNvSpPr txBox="1"/>
          <p:nvPr/>
        </p:nvSpPr>
        <p:spPr>
          <a:xfrm>
            <a:off x="3778111" y="5860281"/>
            <a:ext cx="4176143" cy="369332"/>
          </a:xfrm>
          <a:prstGeom prst="rect">
            <a:avLst/>
          </a:prstGeom>
          <a:noFill/>
        </p:spPr>
        <p:txBody>
          <a:bodyPr wrap="none" rtlCol="0">
            <a:spAutoFit/>
          </a:bodyPr>
          <a:lstStyle/>
          <a:p>
            <a:r>
              <a:rPr lang="zh-CN" altLang="en-US" b="1" dirty="0">
                <a:solidFill>
                  <a:schemeClr val="accent6">
                    <a:lumMod val="90000"/>
                    <a:lumOff val="10000"/>
                  </a:schemeClr>
                </a:solidFill>
              </a:rPr>
              <a:t>若</a:t>
            </a:r>
            <a:r>
              <a:rPr lang="en-US" altLang="zh-CN" b="1" dirty="0">
                <a:solidFill>
                  <a:schemeClr val="accent6">
                    <a:lumMod val="90000"/>
                    <a:lumOff val="10000"/>
                  </a:schemeClr>
                </a:solidFill>
              </a:rPr>
              <a:t>6</a:t>
            </a:r>
            <a:r>
              <a:rPr lang="zh-CN" altLang="en-US" b="1" dirty="0">
                <a:solidFill>
                  <a:schemeClr val="accent6">
                    <a:lumMod val="90000"/>
                    <a:lumOff val="10000"/>
                  </a:schemeClr>
                </a:solidFill>
              </a:rPr>
              <a:t>号节点被减枝，涉及</a:t>
            </a:r>
            <a:r>
              <a:rPr lang="en-US" altLang="zh-CN" b="1" dirty="0">
                <a:solidFill>
                  <a:schemeClr val="accent6">
                    <a:lumMod val="90000"/>
                    <a:lumOff val="10000"/>
                  </a:schemeClr>
                </a:solidFill>
              </a:rPr>
              <a:t>7,15</a:t>
            </a:r>
            <a:r>
              <a:rPr lang="zh-CN" altLang="en-US" b="1" dirty="0">
                <a:solidFill>
                  <a:schemeClr val="accent6">
                    <a:lumMod val="90000"/>
                    <a:lumOff val="10000"/>
                  </a:schemeClr>
                </a:solidFill>
              </a:rPr>
              <a:t>编号样本</a:t>
            </a:r>
          </a:p>
        </p:txBody>
      </p:sp>
    </p:spTree>
    <p:extLst>
      <p:ext uri="{BB962C8B-B14F-4D97-AF65-F5344CB8AC3E}">
        <p14:creationId xmlns:p14="http://schemas.microsoft.com/office/powerpoint/2010/main" val="196562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p>
        </p:txBody>
      </p:sp>
      <p:sp>
        <p:nvSpPr>
          <p:cNvPr id="3" name="内容占位符 2"/>
          <p:cNvSpPr>
            <a:spLocks noGrp="1"/>
          </p:cNvSpPr>
          <p:nvPr>
            <p:ph idx="1"/>
          </p:nvPr>
        </p:nvSpPr>
        <p:spPr/>
        <p:txBody>
          <a:bodyPr/>
          <a:lstStyle/>
          <a:p>
            <a:r>
              <a:rPr lang="zh-CN" altLang="en-US" dirty="0"/>
              <a:t>结点   ，若将其替换为叶结点，根据落在其上的训练样本</a:t>
            </a:r>
            <a:r>
              <a:rPr lang="en-US" altLang="zh-CN" dirty="0"/>
              <a:t>        </a:t>
            </a:r>
            <a:r>
              <a:rPr lang="zh-CN" altLang="en-US" dirty="0"/>
              <a:t>将其标记为“好瓜”，得到验证集精度提高至         ，则决定剪枝</a:t>
            </a:r>
          </a:p>
        </p:txBody>
      </p:sp>
      <p:grpSp>
        <p:nvGrpSpPr>
          <p:cNvPr id="4" name="组合 3"/>
          <p:cNvGrpSpPr/>
          <p:nvPr/>
        </p:nvGrpSpPr>
        <p:grpSpPr>
          <a:xfrm>
            <a:off x="99398" y="3501987"/>
            <a:ext cx="5287274" cy="2558066"/>
            <a:chOff x="1926459" y="2007290"/>
            <a:chExt cx="8652730" cy="3692348"/>
          </a:xfrm>
        </p:grpSpPr>
        <p:sp>
          <p:nvSpPr>
            <p:cNvPr id="13" name="椭圆 12"/>
            <p:cNvSpPr/>
            <p:nvPr/>
          </p:nvSpPr>
          <p:spPr>
            <a:xfrm>
              <a:off x="4252633" y="5267639"/>
              <a:ext cx="1251221" cy="4319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14" name="椭圆 13"/>
            <p:cNvSpPr/>
            <p:nvPr/>
          </p:nvSpPr>
          <p:spPr>
            <a:xfrm>
              <a:off x="6923628" y="5267639"/>
              <a:ext cx="1272473" cy="4319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2" y="477924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乌黑</a:t>
              </a: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5" y="477924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浅白</a:t>
              </a:r>
            </a:p>
          </p:txBody>
        </p:sp>
        <p:sp>
          <p:nvSpPr>
            <p:cNvPr id="20" name="文本框 30"/>
            <p:cNvSpPr txBox="1"/>
            <p:nvPr/>
          </p:nvSpPr>
          <p:spPr>
            <a:xfrm>
              <a:off x="4737145" y="477924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青绿</a:t>
              </a: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panose="02020603060405020304" pitchFamily="18" charset="0"/>
                </a:rPr>
                <a:t>色泽</a:t>
              </a:r>
            </a:p>
          </p:txBody>
        </p:sp>
        <p:sp>
          <p:nvSpPr>
            <p:cNvPr id="22" name="椭圆 21"/>
            <p:cNvSpPr/>
            <p:nvPr/>
          </p:nvSpPr>
          <p:spPr>
            <a:xfrm>
              <a:off x="6923628" y="4222249"/>
              <a:ext cx="1247496" cy="4319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23" name="椭圆 22"/>
            <p:cNvSpPr/>
            <p:nvPr/>
          </p:nvSpPr>
          <p:spPr>
            <a:xfrm>
              <a:off x="8304342" y="4222020"/>
              <a:ext cx="1312077" cy="4319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89" y="372746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蜷缩</a:t>
              </a: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3" y="372746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硬挺</a:t>
              </a:r>
            </a:p>
          </p:txBody>
        </p:sp>
        <p:sp>
          <p:nvSpPr>
            <p:cNvPr id="29" name="文本框 39"/>
            <p:cNvSpPr txBox="1"/>
            <p:nvPr/>
          </p:nvSpPr>
          <p:spPr>
            <a:xfrm>
              <a:off x="5976874" y="372746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稍蜷</a:t>
              </a: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panose="02020603060405020304" pitchFamily="18" charset="0"/>
                </a:rPr>
                <a:t>根蒂</a:t>
              </a:r>
            </a:p>
          </p:txBody>
        </p:sp>
        <p:sp>
          <p:nvSpPr>
            <p:cNvPr id="31" name="椭圆 30"/>
            <p:cNvSpPr/>
            <p:nvPr/>
          </p:nvSpPr>
          <p:spPr>
            <a:xfrm>
              <a:off x="3155103" y="4234055"/>
              <a:ext cx="1273852" cy="4319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32" name="椭圆 31"/>
            <p:cNvSpPr/>
            <p:nvPr/>
          </p:nvSpPr>
          <p:spPr>
            <a:xfrm>
              <a:off x="4383748" y="4234055"/>
              <a:ext cx="1258913" cy="4319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33" name="椭圆 32"/>
            <p:cNvSpPr/>
            <p:nvPr/>
          </p:nvSpPr>
          <p:spPr>
            <a:xfrm>
              <a:off x="1926459" y="4234055"/>
              <a:ext cx="1247380" cy="4319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34" name="直接连接符 33"/>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5" name="文本框 45"/>
            <p:cNvSpPr txBox="1"/>
            <p:nvPr/>
          </p:nvSpPr>
          <p:spPr>
            <a:xfrm>
              <a:off x="3667180" y="3729815"/>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乌黑</a:t>
              </a:r>
            </a:p>
          </p:txBody>
        </p:sp>
        <p:cxnSp>
          <p:nvCxnSpPr>
            <p:cNvPr id="36" name="直接连接符 35"/>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38" name="文本框 48"/>
            <p:cNvSpPr txBox="1"/>
            <p:nvPr/>
          </p:nvSpPr>
          <p:spPr>
            <a:xfrm>
              <a:off x="4592686" y="3729815"/>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浅白</a:t>
              </a:r>
            </a:p>
          </p:txBody>
        </p:sp>
        <p:sp>
          <p:nvSpPr>
            <p:cNvPr id="39" name="文本框 49"/>
            <p:cNvSpPr txBox="1"/>
            <p:nvPr/>
          </p:nvSpPr>
          <p:spPr>
            <a:xfrm>
              <a:off x="2239865" y="3729815"/>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青绿</a:t>
              </a:r>
            </a:p>
          </p:txBody>
        </p:sp>
        <p:sp>
          <p:nvSpPr>
            <p:cNvPr id="40" name="圆角矩形 39"/>
            <p:cNvSpPr/>
            <p:nvPr/>
          </p:nvSpPr>
          <p:spPr>
            <a:xfrm>
              <a:off x="3161197" y="3176234"/>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panose="02020603060405020304" pitchFamily="18" charset="0"/>
                </a:rPr>
                <a:t>色泽</a:t>
              </a:r>
            </a:p>
          </p:txBody>
        </p:sp>
        <p:sp>
          <p:nvSpPr>
            <p:cNvPr id="41" name="椭圆 40"/>
            <p:cNvSpPr/>
            <p:nvPr/>
          </p:nvSpPr>
          <p:spPr>
            <a:xfrm>
              <a:off x="9325909" y="3175861"/>
              <a:ext cx="1253280" cy="4319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cxnSpLocks/>
              <a:endCxn id="41" idx="0"/>
            </p:cNvCxnSpPr>
            <p:nvPr/>
          </p:nvCxnSpPr>
          <p:spPr>
            <a:xfrm>
              <a:off x="6596758" y="2579230"/>
              <a:ext cx="3355791" cy="596631"/>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a:endCxn id="40"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panose="02020603060405020304" pitchFamily="18" charset="0"/>
                </a:rPr>
                <a:t>脐部</a:t>
              </a:r>
            </a:p>
          </p:txBody>
        </p:sp>
        <p:sp>
          <p:nvSpPr>
            <p:cNvPr id="46" name="文本框 63"/>
            <p:cNvSpPr txBox="1"/>
            <p:nvPr/>
          </p:nvSpPr>
          <p:spPr>
            <a:xfrm>
              <a:off x="8745894" y="265249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平坦</a:t>
              </a:r>
            </a:p>
          </p:txBody>
        </p:sp>
        <p:sp>
          <p:nvSpPr>
            <p:cNvPr id="47" name="文本框 64"/>
            <p:cNvSpPr txBox="1"/>
            <p:nvPr/>
          </p:nvSpPr>
          <p:spPr>
            <a:xfrm>
              <a:off x="6110414" y="265249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稍凹</a:t>
              </a:r>
            </a:p>
          </p:txBody>
        </p:sp>
        <p:sp>
          <p:nvSpPr>
            <p:cNvPr id="48" name="文本框 65"/>
            <p:cNvSpPr txBox="1"/>
            <p:nvPr/>
          </p:nvSpPr>
          <p:spPr>
            <a:xfrm>
              <a:off x="3868758" y="265249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凹陷</a:t>
              </a: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1</a:t>
              </a:r>
              <a:endParaRPr lang="zh-CN" altLang="en-US" sz="1400" dirty="0">
                <a:solidFill>
                  <a:schemeClr val="tx1"/>
                </a:solidFill>
                <a:latin typeface="Times "/>
              </a:endParaRPr>
            </a:p>
          </p:txBody>
        </p:sp>
        <p:sp>
          <p:nvSpPr>
            <p:cNvPr id="50" name="椭圆 49"/>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2</a:t>
              </a:r>
              <a:endParaRPr lang="zh-CN" altLang="en-US" sz="1400" dirty="0">
                <a:solidFill>
                  <a:schemeClr val="tx1"/>
                </a:solidFill>
                <a:latin typeface="Times "/>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3</a:t>
              </a:r>
              <a:endParaRPr lang="zh-CN" altLang="en-US" sz="1400" dirty="0">
                <a:solidFill>
                  <a:schemeClr val="tx1"/>
                </a:solidFill>
                <a:latin typeface="Times "/>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4</a:t>
              </a:r>
              <a:endParaRPr lang="zh-CN" altLang="en-US" sz="1400" dirty="0">
                <a:solidFill>
                  <a:schemeClr val="tx1"/>
                </a:solidFill>
                <a:latin typeface="Times "/>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5</a:t>
              </a:r>
              <a:endParaRPr lang="zh-CN" altLang="en-US" sz="1400" dirty="0">
                <a:solidFill>
                  <a:schemeClr val="tx1"/>
                </a:solidFill>
                <a:latin typeface="Times "/>
              </a:endParaRPr>
            </a:p>
          </p:txBody>
        </p:sp>
      </p:grpSp>
      <p:graphicFrame>
        <p:nvGraphicFramePr>
          <p:cNvPr id="62" name="对象 61"/>
          <p:cNvGraphicFramePr>
            <a:graphicFrameLocks noChangeAspect="1"/>
          </p:cNvGraphicFramePr>
          <p:nvPr>
            <p:extLst>
              <p:ext uri="{D42A27DB-BD31-4B8C-83A1-F6EECF244321}">
                <p14:modId xmlns:p14="http://schemas.microsoft.com/office/powerpoint/2010/main" val="689910249"/>
              </p:ext>
            </p:extLst>
          </p:nvPr>
        </p:nvGraphicFramePr>
        <p:xfrm>
          <a:off x="1311259" y="1218110"/>
          <a:ext cx="261937" cy="307975"/>
        </p:xfrm>
        <a:graphic>
          <a:graphicData uri="http://schemas.openxmlformats.org/presentationml/2006/ole">
            <mc:AlternateContent xmlns:mc="http://schemas.openxmlformats.org/markup-compatibility/2006">
              <mc:Choice xmlns:v="urn:schemas-microsoft-com:vml" Requires="v">
                <p:oleObj name="Formula" r:id="rId2" imgW="147600" imgH="172800" progId="Equation.Ribbit">
                  <p:embed/>
                </p:oleObj>
              </mc:Choice>
              <mc:Fallback>
                <p:oleObj name="Formula" r:id="rId2" imgW="147600" imgH="172800" progId="Equation.Ribbit">
                  <p:embed/>
                  <p:pic>
                    <p:nvPicPr>
                      <p:cNvPr id="0" name=""/>
                      <p:cNvPicPr/>
                      <p:nvPr/>
                    </p:nvPicPr>
                    <p:blipFill>
                      <a:blip r:embed="rId3"/>
                      <a:stretch>
                        <a:fillRect/>
                      </a:stretch>
                    </p:blipFill>
                    <p:spPr>
                      <a:xfrm>
                        <a:off x="1311259" y="1218110"/>
                        <a:ext cx="261937" cy="307975"/>
                      </a:xfrm>
                      <a:prstGeom prst="rect">
                        <a:avLst/>
                      </a:prstGeom>
                    </p:spPr>
                  </p:pic>
                </p:oleObj>
              </mc:Fallback>
            </mc:AlternateContent>
          </a:graphicData>
        </a:graphic>
      </p:graphicFrame>
      <p:sp>
        <p:nvSpPr>
          <p:cNvPr id="76" name="椭圆 75"/>
          <p:cNvSpPr/>
          <p:nvPr/>
        </p:nvSpPr>
        <p:spPr>
          <a:xfrm>
            <a:off x="2322019" y="5790020"/>
            <a:ext cx="769927" cy="29929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graphicFrame>
        <p:nvGraphicFramePr>
          <p:cNvPr id="56" name="对象 55"/>
          <p:cNvGraphicFramePr>
            <a:graphicFrameLocks noChangeAspect="1"/>
          </p:cNvGraphicFramePr>
          <p:nvPr>
            <p:extLst>
              <p:ext uri="{D42A27DB-BD31-4B8C-83A1-F6EECF244321}">
                <p14:modId xmlns:p14="http://schemas.microsoft.com/office/powerpoint/2010/main" val="1464046785"/>
              </p:ext>
            </p:extLst>
          </p:nvPr>
        </p:nvGraphicFramePr>
        <p:xfrm>
          <a:off x="7758906" y="1194140"/>
          <a:ext cx="776288" cy="320675"/>
        </p:xfrm>
        <a:graphic>
          <a:graphicData uri="http://schemas.openxmlformats.org/presentationml/2006/ole">
            <mc:AlternateContent xmlns:mc="http://schemas.openxmlformats.org/markup-compatibility/2006">
              <mc:Choice xmlns:v="urn:schemas-microsoft-com:vml" Requires="v">
                <p:oleObj name="Formula" r:id="rId4" imgW="432000" imgH="177840" progId="Equation.Ribbit">
                  <p:embed/>
                </p:oleObj>
              </mc:Choice>
              <mc:Fallback>
                <p:oleObj name="Formula" r:id="rId4" imgW="432000" imgH="177840" progId="Equation.Ribbit">
                  <p:embed/>
                  <p:pic>
                    <p:nvPicPr>
                      <p:cNvPr id="0" name=""/>
                      <p:cNvPicPr/>
                      <p:nvPr/>
                    </p:nvPicPr>
                    <p:blipFill>
                      <a:blip r:embed="rId5"/>
                      <a:stretch>
                        <a:fillRect/>
                      </a:stretch>
                    </p:blipFill>
                    <p:spPr>
                      <a:xfrm>
                        <a:off x="7758906" y="1194140"/>
                        <a:ext cx="776288" cy="320675"/>
                      </a:xfrm>
                      <a:prstGeom prst="rect">
                        <a:avLst/>
                      </a:prstGeom>
                    </p:spPr>
                  </p:pic>
                </p:oleObj>
              </mc:Fallback>
            </mc:AlternateContent>
          </a:graphicData>
        </a:graphic>
      </p:graphicFrame>
      <p:graphicFrame>
        <p:nvGraphicFramePr>
          <p:cNvPr id="57" name="对象 56"/>
          <p:cNvGraphicFramePr>
            <a:graphicFrameLocks noChangeAspect="1"/>
          </p:cNvGraphicFramePr>
          <p:nvPr>
            <p:extLst>
              <p:ext uri="{D42A27DB-BD31-4B8C-83A1-F6EECF244321}">
                <p14:modId xmlns:p14="http://schemas.microsoft.com/office/powerpoint/2010/main" val="2310901202"/>
              </p:ext>
            </p:extLst>
          </p:nvPr>
        </p:nvGraphicFramePr>
        <p:xfrm>
          <a:off x="5992486" y="1535324"/>
          <a:ext cx="698500" cy="319087"/>
        </p:xfrm>
        <a:graphic>
          <a:graphicData uri="http://schemas.openxmlformats.org/presentationml/2006/ole">
            <mc:AlternateContent xmlns:mc="http://schemas.openxmlformats.org/markup-compatibility/2006">
              <mc:Choice xmlns:v="urn:schemas-microsoft-com:vml" Requires="v">
                <p:oleObj name="Formula" r:id="rId6" imgW="384840" imgH="175320" progId="Equation.Ribbit">
                  <p:embed/>
                </p:oleObj>
              </mc:Choice>
              <mc:Fallback>
                <p:oleObj name="Formula" r:id="rId6" imgW="384840" imgH="175320" progId="Equation.Ribbit">
                  <p:embed/>
                  <p:pic>
                    <p:nvPicPr>
                      <p:cNvPr id="0" name=""/>
                      <p:cNvPicPr/>
                      <p:nvPr/>
                    </p:nvPicPr>
                    <p:blipFill>
                      <a:blip r:embed="rId7"/>
                      <a:stretch>
                        <a:fillRect/>
                      </a:stretch>
                    </p:blipFill>
                    <p:spPr>
                      <a:xfrm>
                        <a:off x="5992486" y="1535324"/>
                        <a:ext cx="698500" cy="319087"/>
                      </a:xfrm>
                      <a:prstGeom prst="rect">
                        <a:avLst/>
                      </a:prstGeom>
                    </p:spPr>
                  </p:pic>
                </p:oleObj>
              </mc:Fallback>
            </mc:AlternateContent>
          </a:graphicData>
        </a:graphic>
      </p:graphicFrame>
      <p:grpSp>
        <p:nvGrpSpPr>
          <p:cNvPr id="6" name="组合 5">
            <a:extLst>
              <a:ext uri="{FF2B5EF4-FFF2-40B4-BE49-F238E27FC236}">
                <a16:creationId xmlns:a16="http://schemas.microsoft.com/office/drawing/2014/main" id="{46203E75-789E-6744-C644-E39EF545A548}"/>
              </a:ext>
            </a:extLst>
          </p:cNvPr>
          <p:cNvGrpSpPr/>
          <p:nvPr/>
        </p:nvGrpSpPr>
        <p:grpSpPr>
          <a:xfrm>
            <a:off x="5186306" y="4613523"/>
            <a:ext cx="2041258" cy="1276529"/>
            <a:chOff x="5458246" y="4812983"/>
            <a:chExt cx="2041258" cy="1276529"/>
          </a:xfrm>
        </p:grpSpPr>
        <p:sp>
          <p:nvSpPr>
            <p:cNvPr id="7" name="文本框 54">
              <a:extLst>
                <a:ext uri="{FF2B5EF4-FFF2-40B4-BE49-F238E27FC236}">
                  <a16:creationId xmlns:a16="http://schemas.microsoft.com/office/drawing/2014/main" id="{16343560-3678-696E-9353-497E877F20B6}"/>
                </a:ext>
              </a:extLst>
            </p:cNvPr>
            <p:cNvSpPr txBox="1"/>
            <p:nvPr/>
          </p:nvSpPr>
          <p:spPr>
            <a:xfrm>
              <a:off x="5904195" y="4812983"/>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验证集精度</a:t>
              </a:r>
            </a:p>
          </p:txBody>
        </p:sp>
        <p:sp>
          <p:nvSpPr>
            <p:cNvPr id="8" name="文本框 55">
              <a:extLst>
                <a:ext uri="{FF2B5EF4-FFF2-40B4-BE49-F238E27FC236}">
                  <a16:creationId xmlns:a16="http://schemas.microsoft.com/office/drawing/2014/main" id="{D330CBEB-5B69-1651-2710-5311A299559A}"/>
                </a:ext>
              </a:extLst>
            </p:cNvPr>
            <p:cNvSpPr txBox="1"/>
            <p:nvPr/>
          </p:nvSpPr>
          <p:spPr>
            <a:xfrm>
              <a:off x="5904195" y="5148061"/>
              <a:ext cx="1595309" cy="646331"/>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剪枝前</a:t>
              </a:r>
              <a:r>
                <a:rPr lang="en-US" altLang="zh-CN" dirty="0">
                  <a:solidFill>
                    <a:srgbClr val="FF0000"/>
                  </a:solidFill>
                  <a:latin typeface="Times "/>
                  <a:ea typeface="楷体" panose="02010609060101010101" pitchFamily="49" charset="-122"/>
                </a:rPr>
                <a:t>: 42.9%</a:t>
              </a:r>
            </a:p>
            <a:p>
              <a:r>
                <a:rPr lang="zh-CN" altLang="en-US" dirty="0">
                  <a:solidFill>
                    <a:srgbClr val="FF0000"/>
                  </a:solidFill>
                  <a:latin typeface="Times "/>
                  <a:ea typeface="楷体" panose="02010609060101010101" pitchFamily="49" charset="-122"/>
                </a:rPr>
                <a:t>剪枝后</a:t>
              </a:r>
              <a:r>
                <a:rPr lang="en-US" altLang="zh-CN" dirty="0">
                  <a:solidFill>
                    <a:srgbClr val="FF0000"/>
                  </a:solidFill>
                  <a:latin typeface="Times "/>
                  <a:ea typeface="楷体" panose="02010609060101010101" pitchFamily="49" charset="-122"/>
                </a:rPr>
                <a:t>: 57.1%</a:t>
              </a:r>
              <a:endParaRPr lang="zh-CN" altLang="en-US" dirty="0">
                <a:solidFill>
                  <a:srgbClr val="FF0000"/>
                </a:solidFill>
                <a:latin typeface="Times "/>
                <a:ea typeface="楷体" panose="02010609060101010101" pitchFamily="49" charset="-122"/>
              </a:endParaRPr>
            </a:p>
          </p:txBody>
        </p:sp>
        <p:sp>
          <p:nvSpPr>
            <p:cNvPr id="9" name="文本框 56">
              <a:extLst>
                <a:ext uri="{FF2B5EF4-FFF2-40B4-BE49-F238E27FC236}">
                  <a16:creationId xmlns:a16="http://schemas.microsoft.com/office/drawing/2014/main" id="{3FF1DA8D-2F39-96E2-21A9-03A90F787AD9}"/>
                </a:ext>
              </a:extLst>
            </p:cNvPr>
            <p:cNvSpPr txBox="1"/>
            <p:nvPr/>
          </p:nvSpPr>
          <p:spPr>
            <a:xfrm>
              <a:off x="5458246" y="5720180"/>
              <a:ext cx="1922321"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后剪枝决策</a:t>
              </a:r>
              <a:r>
                <a:rPr lang="en-US" altLang="zh-CN" dirty="0">
                  <a:solidFill>
                    <a:srgbClr val="FF0000"/>
                  </a:solidFill>
                  <a:latin typeface="Times "/>
                  <a:ea typeface="楷体" panose="02010609060101010101" pitchFamily="49" charset="-122"/>
                </a:rPr>
                <a:t>: </a:t>
              </a:r>
              <a:r>
                <a:rPr lang="zh-CN" altLang="en-US" dirty="0">
                  <a:solidFill>
                    <a:srgbClr val="FF0000"/>
                  </a:solidFill>
                  <a:latin typeface="Times "/>
                  <a:ea typeface="楷体" panose="02010609060101010101" pitchFamily="49" charset="-122"/>
                </a:rPr>
                <a:t>剪枝</a:t>
              </a:r>
            </a:p>
          </p:txBody>
        </p:sp>
      </p:grpSp>
      <p:grpSp>
        <p:nvGrpSpPr>
          <p:cNvPr id="10" name="组合 9">
            <a:extLst>
              <a:ext uri="{FF2B5EF4-FFF2-40B4-BE49-F238E27FC236}">
                <a16:creationId xmlns:a16="http://schemas.microsoft.com/office/drawing/2014/main" id="{F08E0289-B2FA-3AFB-7A8D-389CC49968ED}"/>
              </a:ext>
            </a:extLst>
          </p:cNvPr>
          <p:cNvGrpSpPr/>
          <p:nvPr/>
        </p:nvGrpSpPr>
        <p:grpSpPr>
          <a:xfrm>
            <a:off x="3634082" y="1959791"/>
            <a:ext cx="5013619" cy="1558154"/>
            <a:chOff x="182425" y="868836"/>
            <a:chExt cx="5013619" cy="1558154"/>
          </a:xfrm>
        </p:grpSpPr>
        <p:pic>
          <p:nvPicPr>
            <p:cNvPr id="11" name="内容占位符 33">
              <a:extLst>
                <a:ext uri="{FF2B5EF4-FFF2-40B4-BE49-F238E27FC236}">
                  <a16:creationId xmlns:a16="http://schemas.microsoft.com/office/drawing/2014/main" id="{31A56BA1-B4FC-92D0-2F87-355B49A5C2E5}"/>
                </a:ext>
              </a:extLst>
            </p:cNvPr>
            <p:cNvPicPr>
              <a:picLocks noChangeAspect="1"/>
            </p:cNvPicPr>
            <p:nvPr/>
          </p:nvPicPr>
          <p:blipFill>
            <a:blip r:embed="rId8">
              <a:extLst>
                <a:ext uri="{BEBA8EAE-BF5A-486C-A8C5-ECC9F3942E4B}">
                  <a14:imgProps xmlns:a14="http://schemas.microsoft.com/office/drawing/2010/main">
                    <a14:imgLayer r:embed="rId9">
                      <a14:imgEffect>
                        <a14:saturation sat="400000"/>
                      </a14:imgEffect>
                    </a14:imgLayer>
                  </a14:imgProps>
                </a:ext>
              </a:extLst>
            </a:blip>
            <a:stretch>
              <a:fillRect/>
            </a:stretch>
          </p:blipFill>
          <p:spPr>
            <a:xfrm>
              <a:off x="708772" y="868836"/>
              <a:ext cx="4487272" cy="1542196"/>
            </a:xfrm>
            <a:prstGeom prst="rect">
              <a:avLst/>
            </a:prstGeom>
          </p:spPr>
        </p:pic>
        <p:sp>
          <p:nvSpPr>
            <p:cNvPr id="12" name="左大括号 11">
              <a:extLst>
                <a:ext uri="{FF2B5EF4-FFF2-40B4-BE49-F238E27FC236}">
                  <a16:creationId xmlns:a16="http://schemas.microsoft.com/office/drawing/2014/main" id="{02CBD2AB-0182-5F57-FF51-CC2CFF3CB8CE}"/>
                </a:ext>
              </a:extLst>
            </p:cNvPr>
            <p:cNvSpPr/>
            <p:nvPr/>
          </p:nvSpPr>
          <p:spPr>
            <a:xfrm>
              <a:off x="484998" y="918219"/>
              <a:ext cx="194872" cy="15087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Rectangle 3">
              <a:extLst>
                <a:ext uri="{FF2B5EF4-FFF2-40B4-BE49-F238E27FC236}">
                  <a16:creationId xmlns:a16="http://schemas.microsoft.com/office/drawing/2014/main" id="{C6733BBC-8AAE-1390-E47D-02A127A479FC}"/>
                </a:ext>
              </a:extLst>
            </p:cNvPr>
            <p:cNvSpPr>
              <a:spLocks noChangeArrowheads="1"/>
            </p:cNvSpPr>
            <p:nvPr/>
          </p:nvSpPr>
          <p:spPr bwMode="auto">
            <a:xfrm>
              <a:off x="182425" y="916613"/>
              <a:ext cx="335042" cy="1253978"/>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1600" dirty="0">
                  <a:latin typeface="幼圆" panose="02010509060101010101" pitchFamily="49" charset="-122"/>
                  <a:ea typeface="幼圆" panose="02010509060101010101" pitchFamily="49" charset="-122"/>
                </a:rPr>
                <a:t>验证集</a:t>
              </a:r>
              <a:endParaRPr lang="zh-CN" altLang="en-US" sz="1600" i="0" dirty="0">
                <a:latin typeface="幼圆" panose="02010509060101010101" pitchFamily="49" charset="-122"/>
                <a:ea typeface="幼圆" panose="02010509060101010101" pitchFamily="49" charset="-122"/>
              </a:endParaRPr>
            </a:p>
          </p:txBody>
        </p:sp>
      </p:grpSp>
    </p:spTree>
    <p:extLst>
      <p:ext uri="{BB962C8B-B14F-4D97-AF65-F5344CB8AC3E}">
        <p14:creationId xmlns:p14="http://schemas.microsoft.com/office/powerpoint/2010/main" val="1993218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p>
        </p:txBody>
      </p:sp>
      <p:sp>
        <p:nvSpPr>
          <p:cNvPr id="3" name="内容占位符 2"/>
          <p:cNvSpPr>
            <a:spLocks noGrp="1"/>
          </p:cNvSpPr>
          <p:nvPr>
            <p:ph idx="1"/>
          </p:nvPr>
        </p:nvSpPr>
        <p:spPr/>
        <p:txBody>
          <a:bodyPr/>
          <a:lstStyle/>
          <a:p>
            <a:r>
              <a:rPr lang="zh-CN" altLang="en-US" dirty="0"/>
              <a:t>然后考虑结点   ，得到验证集精度为</a:t>
            </a:r>
          </a:p>
        </p:txBody>
      </p:sp>
      <p:grpSp>
        <p:nvGrpSpPr>
          <p:cNvPr id="4" name="组合 3"/>
          <p:cNvGrpSpPr/>
          <p:nvPr/>
        </p:nvGrpSpPr>
        <p:grpSpPr>
          <a:xfrm>
            <a:off x="32705" y="3251947"/>
            <a:ext cx="5586935" cy="2643084"/>
            <a:chOff x="1811720" y="2007290"/>
            <a:chExt cx="8594189" cy="3692348"/>
          </a:xfrm>
        </p:grpSpPr>
        <p:sp>
          <p:nvSpPr>
            <p:cNvPr id="13" name="椭圆 12"/>
            <p:cNvSpPr/>
            <p:nvPr/>
          </p:nvSpPr>
          <p:spPr>
            <a:xfrm>
              <a:off x="4324600" y="5267639"/>
              <a:ext cx="1179251" cy="4319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14" name="椭圆 13"/>
            <p:cNvSpPr/>
            <p:nvPr/>
          </p:nvSpPr>
          <p:spPr>
            <a:xfrm>
              <a:off x="6923630" y="5267639"/>
              <a:ext cx="1179253" cy="4319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2" y="477924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乌黑</a:t>
              </a: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5" y="477924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浅白</a:t>
              </a:r>
            </a:p>
          </p:txBody>
        </p:sp>
        <p:sp>
          <p:nvSpPr>
            <p:cNvPr id="20" name="文本框 30"/>
            <p:cNvSpPr txBox="1"/>
            <p:nvPr/>
          </p:nvSpPr>
          <p:spPr>
            <a:xfrm>
              <a:off x="4737145" y="477924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青绿</a:t>
              </a: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a:solidFill>
                    <a:schemeClr val="tx2"/>
                  </a:solidFill>
                  <a:latin typeface="Times" panose="02020603060405020304" pitchFamily="18" charset="0"/>
                </a:rPr>
                <a:t>色泽</a:t>
              </a:r>
              <a:r>
                <a:rPr lang="en-US" altLang="zh-CN" sz="1400" b="1" dirty="0">
                  <a:solidFill>
                    <a:schemeClr val="tx2"/>
                  </a:solidFill>
                  <a:latin typeface="Times" panose="02020603060405020304" pitchFamily="18" charset="0"/>
                </a:rPr>
                <a:t>?</a:t>
              </a:r>
              <a:endParaRPr lang="zh-CN" altLang="en-US" sz="1400" b="1" dirty="0">
                <a:solidFill>
                  <a:schemeClr val="tx2"/>
                </a:solidFill>
                <a:latin typeface="Times" panose="02020603060405020304" pitchFamily="18" charset="0"/>
              </a:endParaRPr>
            </a:p>
          </p:txBody>
        </p:sp>
        <p:sp>
          <p:nvSpPr>
            <p:cNvPr id="22" name="椭圆 21"/>
            <p:cNvSpPr/>
            <p:nvPr/>
          </p:nvSpPr>
          <p:spPr>
            <a:xfrm>
              <a:off x="6923630" y="4222248"/>
              <a:ext cx="1179251" cy="4319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23" name="椭圆 22"/>
            <p:cNvSpPr/>
            <p:nvPr/>
          </p:nvSpPr>
          <p:spPr>
            <a:xfrm>
              <a:off x="8167081" y="4222019"/>
              <a:ext cx="1418015" cy="4319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89" y="372746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蜷缩</a:t>
              </a: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3" y="372746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硬挺</a:t>
              </a:r>
            </a:p>
          </p:txBody>
        </p:sp>
        <p:sp>
          <p:nvSpPr>
            <p:cNvPr id="29" name="文本框 39"/>
            <p:cNvSpPr txBox="1"/>
            <p:nvPr/>
          </p:nvSpPr>
          <p:spPr>
            <a:xfrm>
              <a:off x="5976874" y="372746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稍蜷</a:t>
              </a: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panose="02020603060405020304" pitchFamily="18" charset="0"/>
                </a:rPr>
                <a:t>根蒂</a:t>
              </a:r>
            </a:p>
          </p:txBody>
        </p:sp>
        <p:sp>
          <p:nvSpPr>
            <p:cNvPr id="31" name="椭圆 30"/>
            <p:cNvSpPr/>
            <p:nvPr/>
          </p:nvSpPr>
          <p:spPr>
            <a:xfrm>
              <a:off x="3062442" y="4234054"/>
              <a:ext cx="1194740" cy="4319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32" name="椭圆 31"/>
            <p:cNvSpPr/>
            <p:nvPr/>
          </p:nvSpPr>
          <p:spPr>
            <a:xfrm>
              <a:off x="4383747" y="4234054"/>
              <a:ext cx="1194740" cy="4319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33" name="椭圆 32"/>
            <p:cNvSpPr/>
            <p:nvPr/>
          </p:nvSpPr>
          <p:spPr>
            <a:xfrm>
              <a:off x="1811720" y="4234054"/>
              <a:ext cx="1194740" cy="4319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34" name="直接连接符 33"/>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5" name="文本框 45"/>
            <p:cNvSpPr txBox="1"/>
            <p:nvPr/>
          </p:nvSpPr>
          <p:spPr>
            <a:xfrm>
              <a:off x="3667180" y="3729815"/>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乌黑</a:t>
              </a:r>
            </a:p>
          </p:txBody>
        </p:sp>
        <p:cxnSp>
          <p:nvCxnSpPr>
            <p:cNvPr id="36" name="直接连接符 35"/>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38" name="文本框 48"/>
            <p:cNvSpPr txBox="1"/>
            <p:nvPr/>
          </p:nvSpPr>
          <p:spPr>
            <a:xfrm>
              <a:off x="4592686" y="3729815"/>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浅白</a:t>
              </a:r>
            </a:p>
          </p:txBody>
        </p:sp>
        <p:sp>
          <p:nvSpPr>
            <p:cNvPr id="39" name="文本框 49"/>
            <p:cNvSpPr txBox="1"/>
            <p:nvPr/>
          </p:nvSpPr>
          <p:spPr>
            <a:xfrm>
              <a:off x="2239865" y="3729815"/>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青绿</a:t>
              </a:r>
            </a:p>
          </p:txBody>
        </p:sp>
        <p:sp>
          <p:nvSpPr>
            <p:cNvPr id="40" name="圆角矩形 39"/>
            <p:cNvSpPr/>
            <p:nvPr/>
          </p:nvSpPr>
          <p:spPr>
            <a:xfrm>
              <a:off x="3161197" y="3176234"/>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panose="02020603060405020304" pitchFamily="18" charset="0"/>
                </a:rPr>
                <a:t>色泽</a:t>
              </a:r>
            </a:p>
          </p:txBody>
        </p:sp>
        <p:sp>
          <p:nvSpPr>
            <p:cNvPr id="41" name="椭圆 40"/>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endCxn id="41"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a:endCxn id="40"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panose="02020603060405020304" pitchFamily="18" charset="0"/>
                </a:rPr>
                <a:t>脐部</a:t>
              </a:r>
            </a:p>
          </p:txBody>
        </p:sp>
        <p:sp>
          <p:nvSpPr>
            <p:cNvPr id="46" name="文本框 63"/>
            <p:cNvSpPr txBox="1"/>
            <p:nvPr/>
          </p:nvSpPr>
          <p:spPr>
            <a:xfrm>
              <a:off x="8745894" y="265249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平坦</a:t>
              </a:r>
            </a:p>
          </p:txBody>
        </p:sp>
        <p:sp>
          <p:nvSpPr>
            <p:cNvPr id="47" name="文本框 64"/>
            <p:cNvSpPr txBox="1"/>
            <p:nvPr/>
          </p:nvSpPr>
          <p:spPr>
            <a:xfrm>
              <a:off x="6110414" y="265249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稍凹</a:t>
              </a:r>
            </a:p>
          </p:txBody>
        </p:sp>
        <p:sp>
          <p:nvSpPr>
            <p:cNvPr id="48" name="文本框 65"/>
            <p:cNvSpPr txBox="1"/>
            <p:nvPr/>
          </p:nvSpPr>
          <p:spPr>
            <a:xfrm>
              <a:off x="3868758" y="265249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凹陷</a:t>
              </a: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1</a:t>
              </a:r>
              <a:endParaRPr lang="zh-CN" altLang="en-US" sz="1400" dirty="0">
                <a:solidFill>
                  <a:schemeClr val="tx1"/>
                </a:solidFill>
                <a:latin typeface="Times "/>
              </a:endParaRPr>
            </a:p>
          </p:txBody>
        </p:sp>
        <p:sp>
          <p:nvSpPr>
            <p:cNvPr id="50" name="椭圆 49"/>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2</a:t>
              </a:r>
              <a:endParaRPr lang="zh-CN" altLang="en-US" sz="1400" dirty="0">
                <a:solidFill>
                  <a:schemeClr val="tx1"/>
                </a:solidFill>
                <a:latin typeface="Times "/>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3</a:t>
              </a:r>
              <a:endParaRPr lang="zh-CN" altLang="en-US" sz="1400" dirty="0">
                <a:solidFill>
                  <a:schemeClr val="tx1"/>
                </a:solidFill>
                <a:latin typeface="Times "/>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4</a:t>
              </a:r>
              <a:endParaRPr lang="zh-CN" altLang="en-US" sz="1400" dirty="0">
                <a:solidFill>
                  <a:schemeClr val="tx1"/>
                </a:solidFill>
                <a:latin typeface="Times "/>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5</a:t>
              </a:r>
              <a:endParaRPr lang="zh-CN" altLang="en-US" sz="1400" dirty="0">
                <a:solidFill>
                  <a:schemeClr val="tx1"/>
                </a:solidFill>
                <a:latin typeface="Times "/>
              </a:endParaRPr>
            </a:p>
          </p:txBody>
        </p:sp>
      </p:grpSp>
      <p:graphicFrame>
        <p:nvGraphicFramePr>
          <p:cNvPr id="62" name="对象 61"/>
          <p:cNvGraphicFramePr>
            <a:graphicFrameLocks noChangeAspect="1"/>
          </p:cNvGraphicFramePr>
          <p:nvPr>
            <p:extLst>
              <p:ext uri="{D42A27DB-BD31-4B8C-83A1-F6EECF244321}">
                <p14:modId xmlns:p14="http://schemas.microsoft.com/office/powerpoint/2010/main" val="2172274219"/>
              </p:ext>
            </p:extLst>
          </p:nvPr>
        </p:nvGraphicFramePr>
        <p:xfrm>
          <a:off x="2389188" y="1216025"/>
          <a:ext cx="261937" cy="307975"/>
        </p:xfrm>
        <a:graphic>
          <a:graphicData uri="http://schemas.openxmlformats.org/presentationml/2006/ole">
            <mc:AlternateContent xmlns:mc="http://schemas.openxmlformats.org/markup-compatibility/2006">
              <mc:Choice xmlns:v="urn:schemas-microsoft-com:vml" Requires="v">
                <p:oleObj name="Formula" r:id="rId2" imgW="147600" imgH="172800" progId="Equation.Ribbit">
                  <p:embed/>
                </p:oleObj>
              </mc:Choice>
              <mc:Fallback>
                <p:oleObj name="Formula" r:id="rId2" imgW="147600" imgH="172800" progId="Equation.Ribbit">
                  <p:embed/>
                  <p:pic>
                    <p:nvPicPr>
                      <p:cNvPr id="0" name=""/>
                      <p:cNvPicPr/>
                      <p:nvPr/>
                    </p:nvPicPr>
                    <p:blipFill>
                      <a:blip r:embed="rId3"/>
                      <a:stretch>
                        <a:fillRect/>
                      </a:stretch>
                    </p:blipFill>
                    <p:spPr>
                      <a:xfrm>
                        <a:off x="2389188" y="1216025"/>
                        <a:ext cx="261937" cy="307975"/>
                      </a:xfrm>
                      <a:prstGeom prst="rect">
                        <a:avLst/>
                      </a:prstGeom>
                    </p:spPr>
                  </p:pic>
                </p:oleObj>
              </mc:Fallback>
            </mc:AlternateContent>
          </a:graphicData>
        </a:graphic>
      </p:graphicFrame>
      <p:sp>
        <p:nvSpPr>
          <p:cNvPr id="59" name="椭圆 58"/>
          <p:cNvSpPr/>
          <p:nvPr/>
        </p:nvSpPr>
        <p:spPr>
          <a:xfrm>
            <a:off x="2516857" y="5592236"/>
            <a:ext cx="792228" cy="30279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400" dirty="0"/>
              <a:t>好瓜</a:t>
            </a:r>
          </a:p>
        </p:txBody>
      </p:sp>
      <p:graphicFrame>
        <p:nvGraphicFramePr>
          <p:cNvPr id="65" name="对象 64"/>
          <p:cNvGraphicFramePr>
            <a:graphicFrameLocks noChangeAspect="1"/>
          </p:cNvGraphicFramePr>
          <p:nvPr>
            <p:extLst>
              <p:ext uri="{D42A27DB-BD31-4B8C-83A1-F6EECF244321}">
                <p14:modId xmlns:p14="http://schemas.microsoft.com/office/powerpoint/2010/main" val="57222406"/>
              </p:ext>
            </p:extLst>
          </p:nvPr>
        </p:nvGraphicFramePr>
        <p:xfrm>
          <a:off x="5268802" y="1193284"/>
          <a:ext cx="701675" cy="319088"/>
        </p:xfrm>
        <a:graphic>
          <a:graphicData uri="http://schemas.openxmlformats.org/presentationml/2006/ole">
            <mc:AlternateContent xmlns:mc="http://schemas.openxmlformats.org/markup-compatibility/2006">
              <mc:Choice xmlns:v="urn:schemas-microsoft-com:vml" Requires="v">
                <p:oleObj name="Formula" r:id="rId4" imgW="384840" imgH="175320" progId="Equation.Ribbit">
                  <p:embed/>
                </p:oleObj>
              </mc:Choice>
              <mc:Fallback>
                <p:oleObj name="Formula" r:id="rId4" imgW="384840" imgH="175320" progId="Equation.Ribbit">
                  <p:embed/>
                  <p:pic>
                    <p:nvPicPr>
                      <p:cNvPr id="0" name=""/>
                      <p:cNvPicPr/>
                      <p:nvPr/>
                    </p:nvPicPr>
                    <p:blipFill>
                      <a:blip r:embed="rId5"/>
                      <a:stretch>
                        <a:fillRect/>
                      </a:stretch>
                    </p:blipFill>
                    <p:spPr>
                      <a:xfrm>
                        <a:off x="5268802" y="1193284"/>
                        <a:ext cx="701675" cy="319088"/>
                      </a:xfrm>
                      <a:prstGeom prst="rect">
                        <a:avLst/>
                      </a:prstGeom>
                    </p:spPr>
                  </p:pic>
                </p:oleObj>
              </mc:Fallback>
            </mc:AlternateContent>
          </a:graphicData>
        </a:graphic>
      </p:graphicFrame>
      <p:grpSp>
        <p:nvGrpSpPr>
          <p:cNvPr id="5" name="组合 4">
            <a:extLst>
              <a:ext uri="{FF2B5EF4-FFF2-40B4-BE49-F238E27FC236}">
                <a16:creationId xmlns:a16="http://schemas.microsoft.com/office/drawing/2014/main" id="{35EB7E4B-B516-A842-DCE4-30886B221B2A}"/>
              </a:ext>
            </a:extLst>
          </p:cNvPr>
          <p:cNvGrpSpPr/>
          <p:nvPr/>
        </p:nvGrpSpPr>
        <p:grpSpPr>
          <a:xfrm>
            <a:off x="3625441" y="1707162"/>
            <a:ext cx="5013619" cy="1558154"/>
            <a:chOff x="182425" y="868836"/>
            <a:chExt cx="5013619" cy="1558154"/>
          </a:xfrm>
        </p:grpSpPr>
        <p:pic>
          <p:nvPicPr>
            <p:cNvPr id="6" name="内容占位符 33">
              <a:extLst>
                <a:ext uri="{FF2B5EF4-FFF2-40B4-BE49-F238E27FC236}">
                  <a16:creationId xmlns:a16="http://schemas.microsoft.com/office/drawing/2014/main" id="{D6CCC2F2-4EE8-1437-D900-E3FF4789638B}"/>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Lst>
            </a:blip>
            <a:stretch>
              <a:fillRect/>
            </a:stretch>
          </p:blipFill>
          <p:spPr>
            <a:xfrm>
              <a:off x="708772" y="868836"/>
              <a:ext cx="4487272" cy="1542196"/>
            </a:xfrm>
            <a:prstGeom prst="rect">
              <a:avLst/>
            </a:prstGeom>
          </p:spPr>
        </p:pic>
        <p:sp>
          <p:nvSpPr>
            <p:cNvPr id="7" name="左大括号 6">
              <a:extLst>
                <a:ext uri="{FF2B5EF4-FFF2-40B4-BE49-F238E27FC236}">
                  <a16:creationId xmlns:a16="http://schemas.microsoft.com/office/drawing/2014/main" id="{C7132C48-C2D6-A77E-7066-7B1C23BB5DAE}"/>
                </a:ext>
              </a:extLst>
            </p:cNvPr>
            <p:cNvSpPr/>
            <p:nvPr/>
          </p:nvSpPr>
          <p:spPr>
            <a:xfrm>
              <a:off x="484998" y="918219"/>
              <a:ext cx="194872" cy="15087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Rectangle 3">
              <a:extLst>
                <a:ext uri="{FF2B5EF4-FFF2-40B4-BE49-F238E27FC236}">
                  <a16:creationId xmlns:a16="http://schemas.microsoft.com/office/drawing/2014/main" id="{2D09F711-44FA-14C1-D483-28286EDA811A}"/>
                </a:ext>
              </a:extLst>
            </p:cNvPr>
            <p:cNvSpPr>
              <a:spLocks noChangeArrowheads="1"/>
            </p:cNvSpPr>
            <p:nvPr/>
          </p:nvSpPr>
          <p:spPr bwMode="auto">
            <a:xfrm>
              <a:off x="182425" y="916613"/>
              <a:ext cx="335042" cy="1253978"/>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1600" dirty="0">
                  <a:latin typeface="幼圆" panose="02010509060101010101" pitchFamily="49" charset="-122"/>
                  <a:ea typeface="幼圆" panose="02010509060101010101" pitchFamily="49" charset="-122"/>
                </a:rPr>
                <a:t>验证集</a:t>
              </a:r>
              <a:endParaRPr lang="zh-CN" altLang="en-US" sz="1600" i="0" dirty="0">
                <a:latin typeface="幼圆" panose="02010509060101010101" pitchFamily="49" charset="-122"/>
                <a:ea typeface="幼圆" panose="02010509060101010101" pitchFamily="49" charset="-122"/>
              </a:endParaRPr>
            </a:p>
          </p:txBody>
        </p:sp>
      </p:grpSp>
      <p:sp>
        <p:nvSpPr>
          <p:cNvPr id="9" name="文本框 8">
            <a:extLst>
              <a:ext uri="{FF2B5EF4-FFF2-40B4-BE49-F238E27FC236}">
                <a16:creationId xmlns:a16="http://schemas.microsoft.com/office/drawing/2014/main" id="{A293A44B-17BC-7CBF-03B4-69D8FABE242D}"/>
              </a:ext>
            </a:extLst>
          </p:cNvPr>
          <p:cNvSpPr txBox="1"/>
          <p:nvPr/>
        </p:nvSpPr>
        <p:spPr>
          <a:xfrm>
            <a:off x="4385549" y="5353752"/>
            <a:ext cx="4572085" cy="369332"/>
          </a:xfrm>
          <a:prstGeom prst="rect">
            <a:avLst/>
          </a:prstGeom>
          <a:noFill/>
        </p:spPr>
        <p:txBody>
          <a:bodyPr wrap="none" rtlCol="0">
            <a:spAutoFit/>
          </a:bodyPr>
          <a:lstStyle/>
          <a:p>
            <a:r>
              <a:rPr lang="zh-CN" altLang="en-US" b="1" dirty="0">
                <a:solidFill>
                  <a:schemeClr val="accent6">
                    <a:lumMod val="90000"/>
                    <a:lumOff val="10000"/>
                  </a:schemeClr>
                </a:solidFill>
              </a:rPr>
              <a:t>若</a:t>
            </a:r>
            <a:r>
              <a:rPr lang="en-US" altLang="zh-CN" b="1" dirty="0">
                <a:solidFill>
                  <a:schemeClr val="accent6">
                    <a:lumMod val="90000"/>
                    <a:lumOff val="10000"/>
                  </a:schemeClr>
                </a:solidFill>
              </a:rPr>
              <a:t>5</a:t>
            </a:r>
            <a:r>
              <a:rPr lang="zh-CN" altLang="en-US" b="1" dirty="0">
                <a:solidFill>
                  <a:schemeClr val="accent6">
                    <a:lumMod val="90000"/>
                    <a:lumOff val="10000"/>
                  </a:schemeClr>
                </a:solidFill>
              </a:rPr>
              <a:t>号节点被减枝，涉及</a:t>
            </a:r>
            <a:r>
              <a:rPr lang="en-US" altLang="zh-CN" b="1" dirty="0">
                <a:solidFill>
                  <a:schemeClr val="accent6">
                    <a:lumMod val="90000"/>
                    <a:lumOff val="10000"/>
                  </a:schemeClr>
                </a:solidFill>
              </a:rPr>
              <a:t>6</a:t>
            </a:r>
            <a:r>
              <a:rPr lang="zh-CN" altLang="en-US" b="1" dirty="0">
                <a:solidFill>
                  <a:schemeClr val="accent6">
                    <a:lumMod val="90000"/>
                    <a:lumOff val="10000"/>
                  </a:schemeClr>
                </a:solidFill>
              </a:rPr>
              <a:t>，</a:t>
            </a:r>
            <a:r>
              <a:rPr lang="en-US" altLang="zh-CN" b="1" dirty="0">
                <a:solidFill>
                  <a:schemeClr val="accent6">
                    <a:lumMod val="90000"/>
                    <a:lumOff val="10000"/>
                  </a:schemeClr>
                </a:solidFill>
              </a:rPr>
              <a:t>7,15</a:t>
            </a:r>
            <a:r>
              <a:rPr lang="zh-CN" altLang="en-US" b="1" dirty="0">
                <a:solidFill>
                  <a:schemeClr val="accent6">
                    <a:lumMod val="90000"/>
                    <a:lumOff val="10000"/>
                  </a:schemeClr>
                </a:solidFill>
              </a:rPr>
              <a:t>编号样本</a:t>
            </a:r>
          </a:p>
        </p:txBody>
      </p:sp>
    </p:spTree>
    <p:extLst>
      <p:ext uri="{BB962C8B-B14F-4D97-AF65-F5344CB8AC3E}">
        <p14:creationId xmlns:p14="http://schemas.microsoft.com/office/powerpoint/2010/main" val="13275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p>
        </p:txBody>
      </p:sp>
      <p:sp>
        <p:nvSpPr>
          <p:cNvPr id="3" name="内容占位符 2"/>
          <p:cNvSpPr>
            <a:spLocks noGrp="1"/>
          </p:cNvSpPr>
          <p:nvPr>
            <p:ph idx="1"/>
          </p:nvPr>
        </p:nvSpPr>
        <p:spPr/>
        <p:txBody>
          <a:bodyPr/>
          <a:lstStyle/>
          <a:p>
            <a:r>
              <a:rPr lang="zh-CN" altLang="en-US" dirty="0"/>
              <a:t>然后考虑结点   ，若将其替换为叶结点，根据落在其上的训练样本</a:t>
            </a:r>
            <a:r>
              <a:rPr lang="en-US" altLang="zh-CN" dirty="0"/>
              <a:t>           </a:t>
            </a:r>
            <a:r>
              <a:rPr lang="zh-CN" altLang="en-US" dirty="0"/>
              <a:t>将其标记为“好瓜”，得到验证集精度仍为</a:t>
            </a:r>
            <a:r>
              <a:rPr lang="en-US" altLang="zh-CN" dirty="0"/>
              <a:t>        </a:t>
            </a:r>
            <a:r>
              <a:rPr lang="zh-CN" altLang="en-US" dirty="0"/>
              <a:t>，可以不进行剪枝</a:t>
            </a:r>
          </a:p>
        </p:txBody>
      </p:sp>
      <p:graphicFrame>
        <p:nvGraphicFramePr>
          <p:cNvPr id="62" name="对象 61"/>
          <p:cNvGraphicFramePr>
            <a:graphicFrameLocks noChangeAspect="1"/>
          </p:cNvGraphicFramePr>
          <p:nvPr>
            <p:extLst>
              <p:ext uri="{D42A27DB-BD31-4B8C-83A1-F6EECF244321}">
                <p14:modId xmlns:p14="http://schemas.microsoft.com/office/powerpoint/2010/main" val="377776576"/>
              </p:ext>
            </p:extLst>
          </p:nvPr>
        </p:nvGraphicFramePr>
        <p:xfrm>
          <a:off x="2389188" y="1216025"/>
          <a:ext cx="261937" cy="307975"/>
        </p:xfrm>
        <a:graphic>
          <a:graphicData uri="http://schemas.openxmlformats.org/presentationml/2006/ole">
            <mc:AlternateContent xmlns:mc="http://schemas.openxmlformats.org/markup-compatibility/2006">
              <mc:Choice xmlns:v="urn:schemas-microsoft-com:vml" Requires="v">
                <p:oleObj name="Formula" r:id="rId2" imgW="147600" imgH="172800" progId="Equation.Ribbit">
                  <p:embed/>
                </p:oleObj>
              </mc:Choice>
              <mc:Fallback>
                <p:oleObj name="Formula" r:id="rId2" imgW="147600" imgH="172800" progId="Equation.Ribbit">
                  <p:embed/>
                  <p:pic>
                    <p:nvPicPr>
                      <p:cNvPr id="0" name=""/>
                      <p:cNvPicPr/>
                      <p:nvPr/>
                    </p:nvPicPr>
                    <p:blipFill>
                      <a:blip r:embed="rId3"/>
                      <a:stretch>
                        <a:fillRect/>
                      </a:stretch>
                    </p:blipFill>
                    <p:spPr>
                      <a:xfrm>
                        <a:off x="2389188" y="1216025"/>
                        <a:ext cx="261937" cy="307975"/>
                      </a:xfrm>
                      <a:prstGeom prst="rect">
                        <a:avLst/>
                      </a:prstGeom>
                    </p:spPr>
                  </p:pic>
                </p:oleObj>
              </mc:Fallback>
            </mc:AlternateContent>
          </a:graphicData>
        </a:graphic>
      </p:graphicFrame>
      <p:graphicFrame>
        <p:nvGraphicFramePr>
          <p:cNvPr id="54" name="对象 53"/>
          <p:cNvGraphicFramePr>
            <a:graphicFrameLocks noChangeAspect="1"/>
          </p:cNvGraphicFramePr>
          <p:nvPr>
            <p:extLst>
              <p:ext uri="{D42A27DB-BD31-4B8C-83A1-F6EECF244321}">
                <p14:modId xmlns:p14="http://schemas.microsoft.com/office/powerpoint/2010/main" val="1119457167"/>
              </p:ext>
            </p:extLst>
          </p:nvPr>
        </p:nvGraphicFramePr>
        <p:xfrm>
          <a:off x="876300" y="1493838"/>
          <a:ext cx="1030288" cy="320675"/>
        </p:xfrm>
        <a:graphic>
          <a:graphicData uri="http://schemas.openxmlformats.org/presentationml/2006/ole">
            <mc:AlternateContent xmlns:mc="http://schemas.openxmlformats.org/markup-compatibility/2006">
              <mc:Choice xmlns:v="urn:schemas-microsoft-com:vml" Requires="v">
                <p:oleObj name="Formula" r:id="rId4" imgW="573120" imgH="177840" progId="Equation.Ribbit">
                  <p:embed/>
                </p:oleObj>
              </mc:Choice>
              <mc:Fallback>
                <p:oleObj name="Formula" r:id="rId4" imgW="573120" imgH="177840" progId="Equation.Ribbit">
                  <p:embed/>
                  <p:pic>
                    <p:nvPicPr>
                      <p:cNvPr id="0" name=""/>
                      <p:cNvPicPr/>
                      <p:nvPr/>
                    </p:nvPicPr>
                    <p:blipFill>
                      <a:blip r:embed="rId5"/>
                      <a:stretch>
                        <a:fillRect/>
                      </a:stretch>
                    </p:blipFill>
                    <p:spPr>
                      <a:xfrm>
                        <a:off x="876300" y="1493838"/>
                        <a:ext cx="1030288" cy="320675"/>
                      </a:xfrm>
                      <a:prstGeom prst="rect">
                        <a:avLst/>
                      </a:prstGeom>
                    </p:spPr>
                  </p:pic>
                </p:oleObj>
              </mc:Fallback>
            </mc:AlternateContent>
          </a:graphicData>
        </a:graphic>
      </p:graphicFrame>
      <p:graphicFrame>
        <p:nvGraphicFramePr>
          <p:cNvPr id="55" name="对象 54"/>
          <p:cNvGraphicFramePr>
            <a:graphicFrameLocks noChangeAspect="1"/>
          </p:cNvGraphicFramePr>
          <p:nvPr>
            <p:extLst>
              <p:ext uri="{D42A27DB-BD31-4B8C-83A1-F6EECF244321}">
                <p14:modId xmlns:p14="http://schemas.microsoft.com/office/powerpoint/2010/main" val="733719571"/>
              </p:ext>
            </p:extLst>
          </p:nvPr>
        </p:nvGraphicFramePr>
        <p:xfrm>
          <a:off x="7267575" y="1504950"/>
          <a:ext cx="701675" cy="319088"/>
        </p:xfrm>
        <a:graphic>
          <a:graphicData uri="http://schemas.openxmlformats.org/presentationml/2006/ole">
            <mc:AlternateContent xmlns:mc="http://schemas.openxmlformats.org/markup-compatibility/2006">
              <mc:Choice xmlns:v="urn:schemas-microsoft-com:vml" Requires="v">
                <p:oleObj name="Formula" r:id="rId6" imgW="384840" imgH="175320" progId="Equation.Ribbit">
                  <p:embed/>
                </p:oleObj>
              </mc:Choice>
              <mc:Fallback>
                <p:oleObj name="Formula" r:id="rId6" imgW="384840" imgH="175320" progId="Equation.Ribbit">
                  <p:embed/>
                  <p:pic>
                    <p:nvPicPr>
                      <p:cNvPr id="0" name=""/>
                      <p:cNvPicPr/>
                      <p:nvPr/>
                    </p:nvPicPr>
                    <p:blipFill>
                      <a:blip r:embed="rId7"/>
                      <a:stretch>
                        <a:fillRect/>
                      </a:stretch>
                    </p:blipFill>
                    <p:spPr>
                      <a:xfrm>
                        <a:off x="7267575" y="1504950"/>
                        <a:ext cx="701675" cy="319088"/>
                      </a:xfrm>
                      <a:prstGeom prst="rect">
                        <a:avLst/>
                      </a:prstGeom>
                    </p:spPr>
                  </p:pic>
                </p:oleObj>
              </mc:Fallback>
            </mc:AlternateContent>
          </a:graphicData>
        </a:graphic>
      </p:graphicFrame>
      <p:grpSp>
        <p:nvGrpSpPr>
          <p:cNvPr id="5" name="组合 4">
            <a:extLst>
              <a:ext uri="{FF2B5EF4-FFF2-40B4-BE49-F238E27FC236}">
                <a16:creationId xmlns:a16="http://schemas.microsoft.com/office/drawing/2014/main" id="{0170E2AD-B697-154F-BED1-4ECA1972D477}"/>
              </a:ext>
            </a:extLst>
          </p:cNvPr>
          <p:cNvGrpSpPr/>
          <p:nvPr/>
        </p:nvGrpSpPr>
        <p:grpSpPr>
          <a:xfrm>
            <a:off x="170932" y="3251947"/>
            <a:ext cx="5698244" cy="1918821"/>
            <a:chOff x="1811720" y="2007290"/>
            <a:chExt cx="8765412" cy="2680563"/>
          </a:xfrm>
        </p:grpSpPr>
        <p:sp>
          <p:nvSpPr>
            <p:cNvPr id="6" name="椭圆 5">
              <a:extLst>
                <a:ext uri="{FF2B5EF4-FFF2-40B4-BE49-F238E27FC236}">
                  <a16:creationId xmlns:a16="http://schemas.microsoft.com/office/drawing/2014/main" id="{37B88F08-A144-2442-464C-30AAE0F2AA2B}"/>
                </a:ext>
              </a:extLst>
            </p:cNvPr>
            <p:cNvSpPr/>
            <p:nvPr/>
          </p:nvSpPr>
          <p:spPr>
            <a:xfrm>
              <a:off x="5655004" y="4255854"/>
              <a:ext cx="1179251" cy="4319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a:solidFill>
                    <a:srgbClr val="FF0000"/>
                  </a:solidFill>
                </a:rPr>
                <a:t>好瓜</a:t>
              </a:r>
            </a:p>
          </p:txBody>
        </p:sp>
        <p:sp>
          <p:nvSpPr>
            <p:cNvPr id="58" name="椭圆 57">
              <a:extLst>
                <a:ext uri="{FF2B5EF4-FFF2-40B4-BE49-F238E27FC236}">
                  <a16:creationId xmlns:a16="http://schemas.microsoft.com/office/drawing/2014/main" id="{4CD262BA-13C2-A10F-6AB1-46D9D06E58EE}"/>
                </a:ext>
              </a:extLst>
            </p:cNvPr>
            <p:cNvSpPr/>
            <p:nvPr/>
          </p:nvSpPr>
          <p:spPr>
            <a:xfrm>
              <a:off x="6923630" y="4222248"/>
              <a:ext cx="1179251" cy="4319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60" name="椭圆 59">
              <a:extLst>
                <a:ext uri="{FF2B5EF4-FFF2-40B4-BE49-F238E27FC236}">
                  <a16:creationId xmlns:a16="http://schemas.microsoft.com/office/drawing/2014/main" id="{9DE1979C-9832-B525-D17F-8B45EBDEA6A2}"/>
                </a:ext>
              </a:extLst>
            </p:cNvPr>
            <p:cNvSpPr/>
            <p:nvPr/>
          </p:nvSpPr>
          <p:spPr>
            <a:xfrm>
              <a:off x="8167081" y="4222019"/>
              <a:ext cx="1418015" cy="4319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61" name="直接连接符 60">
              <a:extLst>
                <a:ext uri="{FF2B5EF4-FFF2-40B4-BE49-F238E27FC236}">
                  <a16:creationId xmlns:a16="http://schemas.microsoft.com/office/drawing/2014/main" id="{60E05BE7-73E9-3C18-ACC8-5CBC07E9E400}"/>
                </a:ext>
              </a:extLst>
            </p:cNvPr>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63" name="文本框 35">
              <a:extLst>
                <a:ext uri="{FF2B5EF4-FFF2-40B4-BE49-F238E27FC236}">
                  <a16:creationId xmlns:a16="http://schemas.microsoft.com/office/drawing/2014/main" id="{04C58120-BD38-8844-3801-800C8DA1CB6A}"/>
                </a:ext>
              </a:extLst>
            </p:cNvPr>
            <p:cNvSpPr txBox="1"/>
            <p:nvPr/>
          </p:nvSpPr>
          <p:spPr>
            <a:xfrm>
              <a:off x="7404189" y="372746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蜷缩</a:t>
              </a:r>
            </a:p>
          </p:txBody>
        </p:sp>
        <p:cxnSp>
          <p:nvCxnSpPr>
            <p:cNvPr id="64" name="直接连接符 63">
              <a:extLst>
                <a:ext uri="{FF2B5EF4-FFF2-40B4-BE49-F238E27FC236}">
                  <a16:creationId xmlns:a16="http://schemas.microsoft.com/office/drawing/2014/main" id="{60D42B1B-7F65-241C-342A-1373C083A6AA}"/>
                </a:ext>
              </a:extLst>
            </p:cNvPr>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6E27AA4D-8DD7-0B71-4F0B-670768A340B3}"/>
                </a:ext>
              </a:extLst>
            </p:cNvPr>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66" name="文本框 38">
              <a:extLst>
                <a:ext uri="{FF2B5EF4-FFF2-40B4-BE49-F238E27FC236}">
                  <a16:creationId xmlns:a16="http://schemas.microsoft.com/office/drawing/2014/main" id="{DCFD5444-96D4-6A28-A6E5-B7ADD187D499}"/>
                </a:ext>
              </a:extLst>
            </p:cNvPr>
            <p:cNvSpPr txBox="1"/>
            <p:nvPr/>
          </p:nvSpPr>
          <p:spPr>
            <a:xfrm>
              <a:off x="8329693" y="372746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硬挺</a:t>
              </a:r>
            </a:p>
          </p:txBody>
        </p:sp>
        <p:sp>
          <p:nvSpPr>
            <p:cNvPr id="67" name="文本框 39">
              <a:extLst>
                <a:ext uri="{FF2B5EF4-FFF2-40B4-BE49-F238E27FC236}">
                  <a16:creationId xmlns:a16="http://schemas.microsoft.com/office/drawing/2014/main" id="{5CFF19AE-2FD6-ADE4-BA27-F93F5DEA6133}"/>
                </a:ext>
              </a:extLst>
            </p:cNvPr>
            <p:cNvSpPr txBox="1"/>
            <p:nvPr/>
          </p:nvSpPr>
          <p:spPr>
            <a:xfrm>
              <a:off x="5976874" y="372746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稍蜷</a:t>
              </a:r>
            </a:p>
          </p:txBody>
        </p:sp>
        <p:sp>
          <p:nvSpPr>
            <p:cNvPr id="68" name="圆角矩形 29">
              <a:extLst>
                <a:ext uri="{FF2B5EF4-FFF2-40B4-BE49-F238E27FC236}">
                  <a16:creationId xmlns:a16="http://schemas.microsoft.com/office/drawing/2014/main" id="{51E55B22-0DCF-D705-A1CF-7970A2904B65}"/>
                </a:ext>
              </a:extLst>
            </p:cNvPr>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panose="02020603060405020304" pitchFamily="18" charset="0"/>
                </a:rPr>
                <a:t>根蒂</a:t>
              </a:r>
            </a:p>
          </p:txBody>
        </p:sp>
        <p:sp>
          <p:nvSpPr>
            <p:cNvPr id="69" name="椭圆 68">
              <a:extLst>
                <a:ext uri="{FF2B5EF4-FFF2-40B4-BE49-F238E27FC236}">
                  <a16:creationId xmlns:a16="http://schemas.microsoft.com/office/drawing/2014/main" id="{5462C53C-2A8B-DA05-5EE9-94734C5C7FE5}"/>
                </a:ext>
              </a:extLst>
            </p:cNvPr>
            <p:cNvSpPr/>
            <p:nvPr/>
          </p:nvSpPr>
          <p:spPr>
            <a:xfrm>
              <a:off x="3062442" y="4234054"/>
              <a:ext cx="1194740" cy="4319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70" name="椭圆 69">
              <a:extLst>
                <a:ext uri="{FF2B5EF4-FFF2-40B4-BE49-F238E27FC236}">
                  <a16:creationId xmlns:a16="http://schemas.microsoft.com/office/drawing/2014/main" id="{839BEFCE-DA1C-5825-3105-1F05D870094A}"/>
                </a:ext>
              </a:extLst>
            </p:cNvPr>
            <p:cNvSpPr/>
            <p:nvPr/>
          </p:nvSpPr>
          <p:spPr>
            <a:xfrm>
              <a:off x="4383747" y="4234054"/>
              <a:ext cx="1194740" cy="4319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71" name="椭圆 70">
              <a:extLst>
                <a:ext uri="{FF2B5EF4-FFF2-40B4-BE49-F238E27FC236}">
                  <a16:creationId xmlns:a16="http://schemas.microsoft.com/office/drawing/2014/main" id="{9C206598-CCE3-3D55-1569-DADD19B70EE8}"/>
                </a:ext>
              </a:extLst>
            </p:cNvPr>
            <p:cNvSpPr/>
            <p:nvPr/>
          </p:nvSpPr>
          <p:spPr>
            <a:xfrm>
              <a:off x="1811720" y="4234054"/>
              <a:ext cx="1194740" cy="4319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72" name="直接连接符 71">
              <a:extLst>
                <a:ext uri="{FF2B5EF4-FFF2-40B4-BE49-F238E27FC236}">
                  <a16:creationId xmlns:a16="http://schemas.microsoft.com/office/drawing/2014/main" id="{61B9DB53-5D28-F7D5-8EA8-BD0ADE4FA7CB}"/>
                </a:ext>
              </a:extLst>
            </p:cNvPr>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73" name="文本框 45">
              <a:extLst>
                <a:ext uri="{FF2B5EF4-FFF2-40B4-BE49-F238E27FC236}">
                  <a16:creationId xmlns:a16="http://schemas.microsoft.com/office/drawing/2014/main" id="{9D8B7961-5783-C5A3-4D76-3447111A5BBC}"/>
                </a:ext>
              </a:extLst>
            </p:cNvPr>
            <p:cNvSpPr txBox="1"/>
            <p:nvPr/>
          </p:nvSpPr>
          <p:spPr>
            <a:xfrm>
              <a:off x="3667180" y="3729815"/>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乌黑</a:t>
              </a:r>
            </a:p>
          </p:txBody>
        </p:sp>
        <p:cxnSp>
          <p:nvCxnSpPr>
            <p:cNvPr id="74" name="直接连接符 73">
              <a:extLst>
                <a:ext uri="{FF2B5EF4-FFF2-40B4-BE49-F238E27FC236}">
                  <a16:creationId xmlns:a16="http://schemas.microsoft.com/office/drawing/2014/main" id="{8CAEE462-DF9B-EFDE-0F6B-22238976073D}"/>
                </a:ext>
              </a:extLst>
            </p:cNvPr>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75" name="直接连接符 74">
              <a:extLst>
                <a:ext uri="{FF2B5EF4-FFF2-40B4-BE49-F238E27FC236}">
                  <a16:creationId xmlns:a16="http://schemas.microsoft.com/office/drawing/2014/main" id="{51605348-AFE1-7F82-55C1-E8CE28CF7371}"/>
                </a:ext>
              </a:extLst>
            </p:cNvPr>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76" name="文本框 48">
              <a:extLst>
                <a:ext uri="{FF2B5EF4-FFF2-40B4-BE49-F238E27FC236}">
                  <a16:creationId xmlns:a16="http://schemas.microsoft.com/office/drawing/2014/main" id="{9710F59F-5A92-A200-77A1-901C00D38702}"/>
                </a:ext>
              </a:extLst>
            </p:cNvPr>
            <p:cNvSpPr txBox="1"/>
            <p:nvPr/>
          </p:nvSpPr>
          <p:spPr>
            <a:xfrm>
              <a:off x="4592686" y="3729815"/>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浅白</a:t>
              </a:r>
            </a:p>
          </p:txBody>
        </p:sp>
        <p:sp>
          <p:nvSpPr>
            <p:cNvPr id="77" name="文本框 49">
              <a:extLst>
                <a:ext uri="{FF2B5EF4-FFF2-40B4-BE49-F238E27FC236}">
                  <a16:creationId xmlns:a16="http://schemas.microsoft.com/office/drawing/2014/main" id="{4F265E22-36E1-DEF0-C61C-AE2650E4857C}"/>
                </a:ext>
              </a:extLst>
            </p:cNvPr>
            <p:cNvSpPr txBox="1"/>
            <p:nvPr/>
          </p:nvSpPr>
          <p:spPr>
            <a:xfrm>
              <a:off x="2239865" y="3729815"/>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青绿</a:t>
              </a:r>
            </a:p>
          </p:txBody>
        </p:sp>
        <p:sp>
          <p:nvSpPr>
            <p:cNvPr id="78" name="圆角矩形 39">
              <a:extLst>
                <a:ext uri="{FF2B5EF4-FFF2-40B4-BE49-F238E27FC236}">
                  <a16:creationId xmlns:a16="http://schemas.microsoft.com/office/drawing/2014/main" id="{E7619A41-9A89-5E1E-3C00-1E32DCB3433C}"/>
                </a:ext>
              </a:extLst>
            </p:cNvPr>
            <p:cNvSpPr/>
            <p:nvPr/>
          </p:nvSpPr>
          <p:spPr>
            <a:xfrm>
              <a:off x="3161197" y="3176234"/>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panose="02020603060405020304" pitchFamily="18" charset="0"/>
                </a:rPr>
                <a:t>色泽</a:t>
              </a:r>
            </a:p>
          </p:txBody>
        </p:sp>
        <p:sp>
          <p:nvSpPr>
            <p:cNvPr id="79" name="椭圆 78">
              <a:extLst>
                <a:ext uri="{FF2B5EF4-FFF2-40B4-BE49-F238E27FC236}">
                  <a16:creationId xmlns:a16="http://schemas.microsoft.com/office/drawing/2014/main" id="{87432BA7-E145-3A50-764D-F00451D17ABD}"/>
                </a:ext>
              </a:extLst>
            </p:cNvPr>
            <p:cNvSpPr/>
            <p:nvPr/>
          </p:nvSpPr>
          <p:spPr>
            <a:xfrm>
              <a:off x="9325910" y="3175860"/>
              <a:ext cx="1251222" cy="4320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cxnSp>
          <p:nvCxnSpPr>
            <p:cNvPr id="80" name="直接连接符 79">
              <a:extLst>
                <a:ext uri="{FF2B5EF4-FFF2-40B4-BE49-F238E27FC236}">
                  <a16:creationId xmlns:a16="http://schemas.microsoft.com/office/drawing/2014/main" id="{1B513F70-7A6F-88F4-E93F-80ECAEF74F9E}"/>
                </a:ext>
              </a:extLst>
            </p:cNvPr>
            <p:cNvCxnSpPr>
              <a:stCxn id="83" idx="2"/>
              <a:endCxn id="68"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81" name="直接连接符 80">
              <a:extLst>
                <a:ext uri="{FF2B5EF4-FFF2-40B4-BE49-F238E27FC236}">
                  <a16:creationId xmlns:a16="http://schemas.microsoft.com/office/drawing/2014/main" id="{5C1BE840-83B9-C8BC-2985-48AABD176979}"/>
                </a:ext>
              </a:extLst>
            </p:cNvPr>
            <p:cNvCxnSpPr>
              <a:cxnSpLocks/>
              <a:endCxn id="79" idx="0"/>
            </p:cNvCxnSpPr>
            <p:nvPr/>
          </p:nvCxnSpPr>
          <p:spPr>
            <a:xfrm>
              <a:off x="6596758" y="2579229"/>
              <a:ext cx="3354763" cy="596631"/>
            </a:xfrm>
            <a:prstGeom prst="line">
              <a:avLst/>
            </a:prstGeom>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9CDF0BF2-AE3B-6C0C-C934-669EE6B25118}"/>
                </a:ext>
              </a:extLst>
            </p:cNvPr>
            <p:cNvCxnSpPr>
              <a:endCxn id="78"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83" name="圆角矩形 44">
              <a:extLst>
                <a:ext uri="{FF2B5EF4-FFF2-40B4-BE49-F238E27FC236}">
                  <a16:creationId xmlns:a16="http://schemas.microsoft.com/office/drawing/2014/main" id="{75B4DB62-FC8F-A28D-DFA5-1FA27255C3E5}"/>
                </a:ext>
              </a:extLst>
            </p:cNvPr>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panose="02020603060405020304" pitchFamily="18" charset="0"/>
                </a:rPr>
                <a:t>脐部</a:t>
              </a:r>
            </a:p>
          </p:txBody>
        </p:sp>
        <p:sp>
          <p:nvSpPr>
            <p:cNvPr id="84" name="文本框 63">
              <a:extLst>
                <a:ext uri="{FF2B5EF4-FFF2-40B4-BE49-F238E27FC236}">
                  <a16:creationId xmlns:a16="http://schemas.microsoft.com/office/drawing/2014/main" id="{5D2E2793-C724-7442-D791-1EC34440C33B}"/>
                </a:ext>
              </a:extLst>
            </p:cNvPr>
            <p:cNvSpPr txBox="1"/>
            <p:nvPr/>
          </p:nvSpPr>
          <p:spPr>
            <a:xfrm>
              <a:off x="8745894" y="265249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平坦</a:t>
              </a:r>
            </a:p>
          </p:txBody>
        </p:sp>
        <p:sp>
          <p:nvSpPr>
            <p:cNvPr id="85" name="文本框 64">
              <a:extLst>
                <a:ext uri="{FF2B5EF4-FFF2-40B4-BE49-F238E27FC236}">
                  <a16:creationId xmlns:a16="http://schemas.microsoft.com/office/drawing/2014/main" id="{2C1F3853-F06F-60E2-5E06-1FA0BA577986}"/>
                </a:ext>
              </a:extLst>
            </p:cNvPr>
            <p:cNvSpPr txBox="1"/>
            <p:nvPr/>
          </p:nvSpPr>
          <p:spPr>
            <a:xfrm>
              <a:off x="6110414" y="265249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稍凹</a:t>
              </a:r>
            </a:p>
          </p:txBody>
        </p:sp>
        <p:sp>
          <p:nvSpPr>
            <p:cNvPr id="86" name="文本框 65">
              <a:extLst>
                <a:ext uri="{FF2B5EF4-FFF2-40B4-BE49-F238E27FC236}">
                  <a16:creationId xmlns:a16="http://schemas.microsoft.com/office/drawing/2014/main" id="{9FAFC1D0-1741-580E-8AEE-BC3161E16A22}"/>
                </a:ext>
              </a:extLst>
            </p:cNvPr>
            <p:cNvSpPr txBox="1"/>
            <p:nvPr/>
          </p:nvSpPr>
          <p:spPr>
            <a:xfrm>
              <a:off x="3868758" y="265249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凹陷</a:t>
              </a:r>
            </a:p>
          </p:txBody>
        </p:sp>
        <p:sp>
          <p:nvSpPr>
            <p:cNvPr id="87" name="椭圆 86">
              <a:extLst>
                <a:ext uri="{FF2B5EF4-FFF2-40B4-BE49-F238E27FC236}">
                  <a16:creationId xmlns:a16="http://schemas.microsoft.com/office/drawing/2014/main" id="{C49626B5-9889-E684-82BC-E2ACAE79B259}"/>
                </a:ext>
              </a:extLst>
            </p:cNvPr>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1</a:t>
              </a:r>
              <a:endParaRPr lang="zh-CN" altLang="en-US" sz="1400" dirty="0">
                <a:solidFill>
                  <a:schemeClr val="tx1"/>
                </a:solidFill>
                <a:latin typeface="Times "/>
              </a:endParaRPr>
            </a:p>
          </p:txBody>
        </p:sp>
        <p:sp>
          <p:nvSpPr>
            <p:cNvPr id="88" name="椭圆 87">
              <a:extLst>
                <a:ext uri="{FF2B5EF4-FFF2-40B4-BE49-F238E27FC236}">
                  <a16:creationId xmlns:a16="http://schemas.microsoft.com/office/drawing/2014/main" id="{F72EC004-E9E7-01D3-FEFC-73BC909823BD}"/>
                </a:ext>
              </a:extLst>
            </p:cNvPr>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2</a:t>
              </a:r>
              <a:endParaRPr lang="zh-CN" altLang="en-US" sz="1400" dirty="0">
                <a:solidFill>
                  <a:schemeClr val="tx1"/>
                </a:solidFill>
                <a:latin typeface="Times "/>
              </a:endParaRPr>
            </a:p>
          </p:txBody>
        </p:sp>
        <p:sp>
          <p:nvSpPr>
            <p:cNvPr id="89" name="椭圆 88">
              <a:extLst>
                <a:ext uri="{FF2B5EF4-FFF2-40B4-BE49-F238E27FC236}">
                  <a16:creationId xmlns:a16="http://schemas.microsoft.com/office/drawing/2014/main" id="{74CE1489-97A9-413C-0A80-9A488E376E1D}"/>
                </a:ext>
              </a:extLst>
            </p:cNvPr>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3</a:t>
              </a:r>
              <a:endParaRPr lang="zh-CN" altLang="en-US" sz="1400" dirty="0">
                <a:solidFill>
                  <a:schemeClr val="tx1"/>
                </a:solidFill>
                <a:latin typeface="Times "/>
              </a:endParaRPr>
            </a:p>
          </p:txBody>
        </p:sp>
        <p:sp>
          <p:nvSpPr>
            <p:cNvPr id="90" name="椭圆 89">
              <a:extLst>
                <a:ext uri="{FF2B5EF4-FFF2-40B4-BE49-F238E27FC236}">
                  <a16:creationId xmlns:a16="http://schemas.microsoft.com/office/drawing/2014/main" id="{692D434C-5BCF-9334-518C-3A0978B4ABB3}"/>
                </a:ext>
              </a:extLst>
            </p:cNvPr>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4</a:t>
              </a:r>
              <a:endParaRPr lang="zh-CN" altLang="en-US" sz="1400" dirty="0">
                <a:solidFill>
                  <a:schemeClr val="tx1"/>
                </a:solidFill>
                <a:latin typeface="Times "/>
              </a:endParaRPr>
            </a:p>
          </p:txBody>
        </p:sp>
        <p:sp>
          <p:nvSpPr>
            <p:cNvPr id="91" name="椭圆 90">
              <a:extLst>
                <a:ext uri="{FF2B5EF4-FFF2-40B4-BE49-F238E27FC236}">
                  <a16:creationId xmlns:a16="http://schemas.microsoft.com/office/drawing/2014/main" id="{907FC937-0BFA-3FD0-92E0-9DA641369D4C}"/>
                </a:ext>
              </a:extLst>
            </p:cNvPr>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5</a:t>
              </a:r>
              <a:endParaRPr lang="zh-CN" altLang="en-US" sz="1400" dirty="0">
                <a:solidFill>
                  <a:schemeClr val="tx1"/>
                </a:solidFill>
                <a:latin typeface="Times "/>
              </a:endParaRPr>
            </a:p>
          </p:txBody>
        </p:sp>
      </p:grpSp>
      <p:sp>
        <p:nvSpPr>
          <p:cNvPr id="93" name="文本框 54">
            <a:extLst>
              <a:ext uri="{FF2B5EF4-FFF2-40B4-BE49-F238E27FC236}">
                <a16:creationId xmlns:a16="http://schemas.microsoft.com/office/drawing/2014/main" id="{6C7C731B-6801-C301-3D5E-CC30E30F655B}"/>
              </a:ext>
            </a:extLst>
          </p:cNvPr>
          <p:cNvSpPr txBox="1"/>
          <p:nvPr/>
        </p:nvSpPr>
        <p:spPr>
          <a:xfrm>
            <a:off x="5926680" y="4204157"/>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验证集精度</a:t>
            </a:r>
          </a:p>
        </p:txBody>
      </p:sp>
      <p:sp>
        <p:nvSpPr>
          <p:cNvPr id="94" name="文本框 55">
            <a:extLst>
              <a:ext uri="{FF2B5EF4-FFF2-40B4-BE49-F238E27FC236}">
                <a16:creationId xmlns:a16="http://schemas.microsoft.com/office/drawing/2014/main" id="{D35555EA-0F8A-63F3-2544-301FCC4BD4BF}"/>
              </a:ext>
            </a:extLst>
          </p:cNvPr>
          <p:cNvSpPr txBox="1"/>
          <p:nvPr/>
        </p:nvSpPr>
        <p:spPr>
          <a:xfrm>
            <a:off x="5926680" y="4533460"/>
            <a:ext cx="1800493" cy="646331"/>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剪枝前</a:t>
            </a:r>
            <a:r>
              <a:rPr lang="en-US" altLang="zh-CN" dirty="0">
                <a:solidFill>
                  <a:srgbClr val="FF0000"/>
                </a:solidFill>
                <a:latin typeface="Times "/>
                <a:ea typeface="楷体" panose="02010609060101010101" pitchFamily="49" charset="-122"/>
              </a:rPr>
              <a:t>: 57.1 %</a:t>
            </a:r>
          </a:p>
          <a:p>
            <a:r>
              <a:rPr lang="zh-CN" altLang="en-US" dirty="0">
                <a:solidFill>
                  <a:srgbClr val="FF0000"/>
                </a:solidFill>
                <a:latin typeface="Times "/>
                <a:ea typeface="楷体" panose="02010609060101010101" pitchFamily="49" charset="-122"/>
              </a:rPr>
              <a:t>剪枝后</a:t>
            </a:r>
            <a:r>
              <a:rPr lang="en-US" altLang="zh-CN" dirty="0">
                <a:solidFill>
                  <a:srgbClr val="FF0000"/>
                </a:solidFill>
                <a:latin typeface="Times "/>
                <a:ea typeface="楷体" panose="02010609060101010101" pitchFamily="49" charset="-122"/>
              </a:rPr>
              <a:t>: 57.1%</a:t>
            </a:r>
            <a:endParaRPr lang="zh-CN" altLang="en-US" dirty="0">
              <a:solidFill>
                <a:srgbClr val="FF0000"/>
              </a:solidFill>
              <a:latin typeface="Times "/>
              <a:ea typeface="楷体" panose="02010609060101010101" pitchFamily="49" charset="-122"/>
            </a:endParaRPr>
          </a:p>
        </p:txBody>
      </p:sp>
      <p:sp>
        <p:nvSpPr>
          <p:cNvPr id="95" name="文本框 56">
            <a:extLst>
              <a:ext uri="{FF2B5EF4-FFF2-40B4-BE49-F238E27FC236}">
                <a16:creationId xmlns:a16="http://schemas.microsoft.com/office/drawing/2014/main" id="{D52A7BD4-EA91-629F-EE7C-D3EADEA374AF}"/>
              </a:ext>
            </a:extLst>
          </p:cNvPr>
          <p:cNvSpPr txBox="1"/>
          <p:nvPr/>
        </p:nvSpPr>
        <p:spPr>
          <a:xfrm>
            <a:off x="5480731" y="5105579"/>
            <a:ext cx="226215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后剪枝决策</a:t>
            </a:r>
            <a:r>
              <a:rPr lang="en-US" altLang="zh-CN" dirty="0">
                <a:solidFill>
                  <a:srgbClr val="FF0000"/>
                </a:solidFill>
                <a:latin typeface="Times "/>
                <a:ea typeface="楷体" panose="02010609060101010101" pitchFamily="49" charset="-122"/>
              </a:rPr>
              <a:t>: </a:t>
            </a:r>
            <a:r>
              <a:rPr lang="zh-CN" altLang="en-US" dirty="0">
                <a:solidFill>
                  <a:srgbClr val="FF0000"/>
                </a:solidFill>
                <a:latin typeface="Times "/>
                <a:ea typeface="楷体" panose="02010609060101010101" pitchFamily="49" charset="-122"/>
              </a:rPr>
              <a:t>不剪枝</a:t>
            </a:r>
          </a:p>
        </p:txBody>
      </p:sp>
      <p:grpSp>
        <p:nvGrpSpPr>
          <p:cNvPr id="96" name="组合 95">
            <a:extLst>
              <a:ext uri="{FF2B5EF4-FFF2-40B4-BE49-F238E27FC236}">
                <a16:creationId xmlns:a16="http://schemas.microsoft.com/office/drawing/2014/main" id="{DC119EB5-158C-8B12-AD9E-31D0E8FFB382}"/>
              </a:ext>
            </a:extLst>
          </p:cNvPr>
          <p:cNvGrpSpPr/>
          <p:nvPr/>
        </p:nvGrpSpPr>
        <p:grpSpPr>
          <a:xfrm>
            <a:off x="3614846" y="1863289"/>
            <a:ext cx="5013619" cy="1558154"/>
            <a:chOff x="182425" y="868836"/>
            <a:chExt cx="5013619" cy="1558154"/>
          </a:xfrm>
        </p:grpSpPr>
        <p:pic>
          <p:nvPicPr>
            <p:cNvPr id="97" name="内容占位符 33">
              <a:extLst>
                <a:ext uri="{FF2B5EF4-FFF2-40B4-BE49-F238E27FC236}">
                  <a16:creationId xmlns:a16="http://schemas.microsoft.com/office/drawing/2014/main" id="{5FBCD391-0F40-037C-4ED7-4DFC80B7FCC5}"/>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saturation sat="400000"/>
                      </a14:imgEffect>
                    </a14:imgLayer>
                  </a14:imgProps>
                </a:ext>
              </a:extLst>
            </a:blip>
            <a:stretch>
              <a:fillRect/>
            </a:stretch>
          </p:blipFill>
          <p:spPr>
            <a:xfrm>
              <a:off x="708772" y="868836"/>
              <a:ext cx="4487272" cy="1542196"/>
            </a:xfrm>
            <a:prstGeom prst="rect">
              <a:avLst/>
            </a:prstGeom>
          </p:spPr>
        </p:pic>
        <p:sp>
          <p:nvSpPr>
            <p:cNvPr id="98" name="左大括号 97">
              <a:extLst>
                <a:ext uri="{FF2B5EF4-FFF2-40B4-BE49-F238E27FC236}">
                  <a16:creationId xmlns:a16="http://schemas.microsoft.com/office/drawing/2014/main" id="{1CF9FCDA-291D-26E0-470B-326F8F36202C}"/>
                </a:ext>
              </a:extLst>
            </p:cNvPr>
            <p:cNvSpPr/>
            <p:nvPr/>
          </p:nvSpPr>
          <p:spPr>
            <a:xfrm>
              <a:off x="484998" y="918219"/>
              <a:ext cx="194872" cy="15087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9" name="Rectangle 3">
              <a:extLst>
                <a:ext uri="{FF2B5EF4-FFF2-40B4-BE49-F238E27FC236}">
                  <a16:creationId xmlns:a16="http://schemas.microsoft.com/office/drawing/2014/main" id="{24480062-2E0E-B1BC-DF72-FDED6BD4D731}"/>
                </a:ext>
              </a:extLst>
            </p:cNvPr>
            <p:cNvSpPr>
              <a:spLocks noChangeArrowheads="1"/>
            </p:cNvSpPr>
            <p:nvPr/>
          </p:nvSpPr>
          <p:spPr bwMode="auto">
            <a:xfrm>
              <a:off x="182425" y="916613"/>
              <a:ext cx="335042" cy="1253978"/>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1600" dirty="0">
                  <a:latin typeface="幼圆" panose="02010509060101010101" pitchFamily="49" charset="-122"/>
                  <a:ea typeface="幼圆" panose="02010509060101010101" pitchFamily="49" charset="-122"/>
                </a:rPr>
                <a:t>验证集</a:t>
              </a:r>
              <a:endParaRPr lang="zh-CN" altLang="en-US" sz="1600" i="0" dirty="0">
                <a:latin typeface="幼圆" panose="02010509060101010101" pitchFamily="49" charset="-122"/>
                <a:ea typeface="幼圆" panose="02010509060101010101" pitchFamily="49" charset="-122"/>
              </a:endParaRPr>
            </a:p>
          </p:txBody>
        </p:sp>
      </p:grpSp>
    </p:spTree>
    <p:extLst>
      <p:ext uri="{BB962C8B-B14F-4D97-AF65-F5344CB8AC3E}">
        <p14:creationId xmlns:p14="http://schemas.microsoft.com/office/powerpoint/2010/main" val="35893790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p>
        </p:txBody>
      </p:sp>
      <p:sp>
        <p:nvSpPr>
          <p:cNvPr id="3" name="内容占位符 2"/>
          <p:cNvSpPr>
            <a:spLocks noGrp="1"/>
          </p:cNvSpPr>
          <p:nvPr>
            <p:ph idx="1"/>
          </p:nvPr>
        </p:nvSpPr>
        <p:spPr/>
        <p:txBody>
          <a:bodyPr/>
          <a:lstStyle/>
          <a:p>
            <a:r>
              <a:rPr lang="zh-CN" altLang="en-US" dirty="0"/>
              <a:t>对结点   ，若将其替换为叶结点，根据落在其上的训练样本</a:t>
            </a:r>
            <a:r>
              <a:rPr lang="en-US" altLang="zh-CN" dirty="0"/>
              <a:t>              </a:t>
            </a:r>
            <a:r>
              <a:rPr lang="zh-CN" altLang="en-US" dirty="0"/>
              <a:t>，将其标记为“好瓜”，得到验证集精度提升至</a:t>
            </a:r>
            <a:r>
              <a:rPr lang="en-US" altLang="zh-CN" dirty="0"/>
              <a:t>        </a:t>
            </a:r>
            <a:r>
              <a:rPr lang="zh-CN" altLang="en-US" dirty="0"/>
              <a:t>，则决定剪枝</a:t>
            </a:r>
          </a:p>
        </p:txBody>
      </p:sp>
      <p:grpSp>
        <p:nvGrpSpPr>
          <p:cNvPr id="4" name="组合 3"/>
          <p:cNvGrpSpPr/>
          <p:nvPr/>
        </p:nvGrpSpPr>
        <p:grpSpPr>
          <a:xfrm>
            <a:off x="331693" y="2141786"/>
            <a:ext cx="6040212" cy="2795035"/>
            <a:chOff x="1878765" y="2007290"/>
            <a:chExt cx="8605970" cy="3692348"/>
          </a:xfrm>
        </p:grpSpPr>
        <p:sp>
          <p:nvSpPr>
            <p:cNvPr id="13" name="椭圆 12"/>
            <p:cNvSpPr/>
            <p:nvPr/>
          </p:nvSpPr>
          <p:spPr>
            <a:xfrm>
              <a:off x="4375101" y="5267637"/>
              <a:ext cx="1128750" cy="4320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14" name="椭圆 13"/>
            <p:cNvSpPr/>
            <p:nvPr/>
          </p:nvSpPr>
          <p:spPr>
            <a:xfrm>
              <a:off x="6923627" y="5267637"/>
              <a:ext cx="1221810" cy="4320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1" y="477924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乌黑</a:t>
              </a: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5" y="477924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浅白</a:t>
              </a:r>
            </a:p>
          </p:txBody>
        </p:sp>
        <p:sp>
          <p:nvSpPr>
            <p:cNvPr id="20" name="文本框 30"/>
            <p:cNvSpPr txBox="1"/>
            <p:nvPr/>
          </p:nvSpPr>
          <p:spPr>
            <a:xfrm>
              <a:off x="4737146" y="477924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青绿</a:t>
              </a: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panose="02020603060405020304" pitchFamily="18" charset="0"/>
                </a:rPr>
                <a:t>色泽</a:t>
              </a:r>
              <a:endParaRPr lang="zh-CN" altLang="en-US" sz="1400" b="1" dirty="0">
                <a:solidFill>
                  <a:schemeClr val="tx2"/>
                </a:solidFill>
                <a:latin typeface="Times" panose="02020603060405020304" pitchFamily="18" charset="0"/>
              </a:endParaRPr>
            </a:p>
          </p:txBody>
        </p:sp>
        <p:sp>
          <p:nvSpPr>
            <p:cNvPr id="22" name="椭圆 21"/>
            <p:cNvSpPr/>
            <p:nvPr/>
          </p:nvSpPr>
          <p:spPr>
            <a:xfrm>
              <a:off x="6923627" y="4222250"/>
              <a:ext cx="1086265" cy="4320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23" name="椭圆 22"/>
            <p:cNvSpPr/>
            <p:nvPr/>
          </p:nvSpPr>
          <p:spPr>
            <a:xfrm>
              <a:off x="8167081" y="4222020"/>
              <a:ext cx="1158827" cy="4320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89" y="372746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蜷缩</a:t>
              </a: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2" y="372746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硬挺</a:t>
              </a:r>
            </a:p>
          </p:txBody>
        </p:sp>
        <p:sp>
          <p:nvSpPr>
            <p:cNvPr id="29" name="文本框 39"/>
            <p:cNvSpPr txBox="1"/>
            <p:nvPr/>
          </p:nvSpPr>
          <p:spPr>
            <a:xfrm>
              <a:off x="5976873" y="372746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稍蜷</a:t>
              </a: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panose="02020603060405020304" pitchFamily="18" charset="0"/>
                </a:rPr>
                <a:t>根蒂</a:t>
              </a:r>
            </a:p>
          </p:txBody>
        </p:sp>
        <p:sp>
          <p:nvSpPr>
            <p:cNvPr id="31" name="椭圆 30"/>
            <p:cNvSpPr/>
            <p:nvPr/>
          </p:nvSpPr>
          <p:spPr>
            <a:xfrm>
              <a:off x="3155101" y="4234054"/>
              <a:ext cx="1123218" cy="4320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32" name="椭圆 31"/>
            <p:cNvSpPr/>
            <p:nvPr/>
          </p:nvSpPr>
          <p:spPr>
            <a:xfrm>
              <a:off x="4383747" y="4234054"/>
              <a:ext cx="1120105" cy="4320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33" name="椭圆 32"/>
            <p:cNvSpPr/>
            <p:nvPr/>
          </p:nvSpPr>
          <p:spPr>
            <a:xfrm>
              <a:off x="1878765" y="4234054"/>
              <a:ext cx="1127695" cy="4320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34" name="直接连接符 33"/>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5" name="文本框 45"/>
            <p:cNvSpPr txBox="1"/>
            <p:nvPr/>
          </p:nvSpPr>
          <p:spPr>
            <a:xfrm>
              <a:off x="3667182" y="3729815"/>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乌黑</a:t>
              </a:r>
            </a:p>
          </p:txBody>
        </p:sp>
        <p:cxnSp>
          <p:nvCxnSpPr>
            <p:cNvPr id="36" name="直接连接符 35"/>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38" name="文本框 48"/>
            <p:cNvSpPr txBox="1"/>
            <p:nvPr/>
          </p:nvSpPr>
          <p:spPr>
            <a:xfrm>
              <a:off x="4592685" y="3729815"/>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浅白</a:t>
              </a:r>
            </a:p>
          </p:txBody>
        </p:sp>
        <p:sp>
          <p:nvSpPr>
            <p:cNvPr id="39" name="文本框 49"/>
            <p:cNvSpPr txBox="1"/>
            <p:nvPr/>
          </p:nvSpPr>
          <p:spPr>
            <a:xfrm>
              <a:off x="2239865" y="3729815"/>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青绿</a:t>
              </a:r>
            </a:p>
          </p:txBody>
        </p:sp>
        <p:sp>
          <p:nvSpPr>
            <p:cNvPr id="40" name="圆角矩形 39"/>
            <p:cNvSpPr/>
            <p:nvPr/>
          </p:nvSpPr>
          <p:spPr>
            <a:xfrm>
              <a:off x="3161197" y="3176234"/>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a:solidFill>
                    <a:schemeClr val="tx2"/>
                  </a:solidFill>
                  <a:latin typeface="Times" panose="02020603060405020304" pitchFamily="18" charset="0"/>
                </a:rPr>
                <a:t>色泽</a:t>
              </a:r>
              <a:r>
                <a:rPr lang="en-US" altLang="zh-CN" sz="1400" b="1" dirty="0">
                  <a:solidFill>
                    <a:schemeClr val="tx2"/>
                  </a:solidFill>
                  <a:latin typeface="Times" panose="02020603060405020304" pitchFamily="18" charset="0"/>
                </a:rPr>
                <a:t>?</a:t>
              </a:r>
              <a:endParaRPr lang="zh-CN" altLang="en-US" sz="1400" b="1" dirty="0">
                <a:solidFill>
                  <a:schemeClr val="tx2"/>
                </a:solidFill>
                <a:latin typeface="Times" panose="02020603060405020304" pitchFamily="18" charset="0"/>
              </a:endParaRPr>
            </a:p>
          </p:txBody>
        </p:sp>
        <p:sp>
          <p:nvSpPr>
            <p:cNvPr id="41" name="椭圆 40"/>
            <p:cNvSpPr/>
            <p:nvPr/>
          </p:nvSpPr>
          <p:spPr>
            <a:xfrm>
              <a:off x="9325908" y="3175861"/>
              <a:ext cx="1158827" cy="4320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cxnSpLocks/>
              <a:endCxn id="41" idx="0"/>
            </p:cNvCxnSpPr>
            <p:nvPr/>
          </p:nvCxnSpPr>
          <p:spPr>
            <a:xfrm>
              <a:off x="6596758" y="2579230"/>
              <a:ext cx="3308563" cy="596631"/>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a:endCxn id="40"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panose="02020603060405020304" pitchFamily="18" charset="0"/>
                </a:rPr>
                <a:t>脐部</a:t>
              </a:r>
            </a:p>
          </p:txBody>
        </p:sp>
        <p:sp>
          <p:nvSpPr>
            <p:cNvPr id="46" name="文本框 63"/>
            <p:cNvSpPr txBox="1"/>
            <p:nvPr/>
          </p:nvSpPr>
          <p:spPr>
            <a:xfrm>
              <a:off x="8745894" y="265249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平坦</a:t>
              </a:r>
            </a:p>
          </p:txBody>
        </p:sp>
        <p:sp>
          <p:nvSpPr>
            <p:cNvPr id="47" name="文本框 64"/>
            <p:cNvSpPr txBox="1"/>
            <p:nvPr/>
          </p:nvSpPr>
          <p:spPr>
            <a:xfrm>
              <a:off x="6110414" y="265249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稍凹</a:t>
              </a:r>
            </a:p>
          </p:txBody>
        </p:sp>
        <p:sp>
          <p:nvSpPr>
            <p:cNvPr id="48" name="文本框 65"/>
            <p:cNvSpPr txBox="1"/>
            <p:nvPr/>
          </p:nvSpPr>
          <p:spPr>
            <a:xfrm>
              <a:off x="3868758" y="2652494"/>
              <a:ext cx="741249" cy="368332"/>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凹陷</a:t>
              </a: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1</a:t>
              </a:r>
              <a:endParaRPr lang="zh-CN" altLang="en-US" sz="1400" dirty="0">
                <a:solidFill>
                  <a:schemeClr val="tx1"/>
                </a:solidFill>
                <a:latin typeface="Times "/>
              </a:endParaRPr>
            </a:p>
          </p:txBody>
        </p:sp>
        <p:sp>
          <p:nvSpPr>
            <p:cNvPr id="50" name="椭圆 49"/>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2</a:t>
              </a:r>
              <a:endParaRPr lang="zh-CN" altLang="en-US" sz="1400" dirty="0">
                <a:solidFill>
                  <a:schemeClr val="tx1"/>
                </a:solidFill>
                <a:latin typeface="Times "/>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3</a:t>
              </a:r>
              <a:endParaRPr lang="zh-CN" altLang="en-US" sz="1400" dirty="0">
                <a:solidFill>
                  <a:schemeClr val="tx1"/>
                </a:solidFill>
                <a:latin typeface="Times "/>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4</a:t>
              </a:r>
              <a:endParaRPr lang="zh-CN" altLang="en-US" sz="1400" dirty="0">
                <a:solidFill>
                  <a:schemeClr val="tx1"/>
                </a:solidFill>
                <a:latin typeface="Times "/>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
                </a:rPr>
                <a:t>5</a:t>
              </a:r>
              <a:endParaRPr lang="zh-CN" altLang="en-US" sz="1400" dirty="0">
                <a:solidFill>
                  <a:schemeClr val="tx1"/>
                </a:solidFill>
                <a:latin typeface="Times "/>
              </a:endParaRPr>
            </a:p>
          </p:txBody>
        </p:sp>
      </p:grpSp>
      <p:graphicFrame>
        <p:nvGraphicFramePr>
          <p:cNvPr id="62" name="对象 61"/>
          <p:cNvGraphicFramePr>
            <a:graphicFrameLocks noChangeAspect="1"/>
          </p:cNvGraphicFramePr>
          <p:nvPr>
            <p:extLst>
              <p:ext uri="{D42A27DB-BD31-4B8C-83A1-F6EECF244321}">
                <p14:modId xmlns:p14="http://schemas.microsoft.com/office/powerpoint/2010/main" val="1339935311"/>
              </p:ext>
            </p:extLst>
          </p:nvPr>
        </p:nvGraphicFramePr>
        <p:xfrm>
          <a:off x="1560513" y="1208088"/>
          <a:ext cx="261937" cy="306387"/>
        </p:xfrm>
        <a:graphic>
          <a:graphicData uri="http://schemas.openxmlformats.org/presentationml/2006/ole">
            <mc:AlternateContent xmlns:mc="http://schemas.openxmlformats.org/markup-compatibility/2006">
              <mc:Choice xmlns:v="urn:schemas-microsoft-com:vml" Requires="v">
                <p:oleObj name="Formula" r:id="rId2" imgW="147600" imgH="172800" progId="Equation.Ribbit">
                  <p:embed/>
                </p:oleObj>
              </mc:Choice>
              <mc:Fallback>
                <p:oleObj name="Formula" r:id="rId2" imgW="147600" imgH="172800" progId="Equation.Ribbit">
                  <p:embed/>
                  <p:pic>
                    <p:nvPicPr>
                      <p:cNvPr id="0" name=""/>
                      <p:cNvPicPr/>
                      <p:nvPr/>
                    </p:nvPicPr>
                    <p:blipFill>
                      <a:blip r:embed="rId3"/>
                      <a:stretch>
                        <a:fillRect/>
                      </a:stretch>
                    </p:blipFill>
                    <p:spPr>
                      <a:xfrm>
                        <a:off x="1560513" y="1208088"/>
                        <a:ext cx="261937" cy="306387"/>
                      </a:xfrm>
                      <a:prstGeom prst="rect">
                        <a:avLst/>
                      </a:prstGeom>
                    </p:spPr>
                  </p:pic>
                </p:oleObj>
              </mc:Fallback>
            </mc:AlternateContent>
          </a:graphicData>
        </a:graphic>
      </p:graphicFrame>
      <p:sp>
        <p:nvSpPr>
          <p:cNvPr id="55" name="文本框 37"/>
          <p:cNvSpPr txBox="1"/>
          <p:nvPr/>
        </p:nvSpPr>
        <p:spPr>
          <a:xfrm>
            <a:off x="61147" y="4752155"/>
            <a:ext cx="1338828" cy="369332"/>
          </a:xfrm>
          <a:prstGeom prst="rect">
            <a:avLst/>
          </a:prstGeom>
          <a:noFill/>
        </p:spPr>
        <p:txBody>
          <a:bodyPr wrap="square" rtlCol="0">
            <a:spAutoFit/>
          </a:bodyPr>
          <a:lstStyle/>
          <a:p>
            <a:r>
              <a:rPr lang="zh-CN" altLang="en-US" dirty="0">
                <a:solidFill>
                  <a:srgbClr val="FF0000"/>
                </a:solidFill>
                <a:latin typeface="Times "/>
                <a:ea typeface="楷体" panose="02010609060101010101" pitchFamily="49" charset="-122"/>
              </a:rPr>
              <a:t>验证集精度</a:t>
            </a:r>
          </a:p>
        </p:txBody>
      </p:sp>
      <p:sp>
        <p:nvSpPr>
          <p:cNvPr id="56" name="文本框 38"/>
          <p:cNvSpPr txBox="1"/>
          <p:nvPr/>
        </p:nvSpPr>
        <p:spPr>
          <a:xfrm>
            <a:off x="548003" y="5050935"/>
            <a:ext cx="1685077" cy="646331"/>
          </a:xfrm>
          <a:prstGeom prst="rect">
            <a:avLst/>
          </a:prstGeom>
          <a:noFill/>
        </p:spPr>
        <p:txBody>
          <a:bodyPr wrap="square" rtlCol="0">
            <a:spAutoFit/>
          </a:bodyPr>
          <a:lstStyle/>
          <a:p>
            <a:r>
              <a:rPr lang="zh-CN" altLang="en-US" dirty="0">
                <a:solidFill>
                  <a:srgbClr val="FF0000"/>
                </a:solidFill>
                <a:latin typeface="Times "/>
                <a:ea typeface="楷体" panose="02010609060101010101" pitchFamily="49" charset="-122"/>
              </a:rPr>
              <a:t>剪枝前</a:t>
            </a:r>
            <a:r>
              <a:rPr lang="en-US" altLang="zh-CN" dirty="0">
                <a:solidFill>
                  <a:srgbClr val="FF0000"/>
                </a:solidFill>
                <a:latin typeface="Times "/>
                <a:ea typeface="楷体" panose="02010609060101010101" pitchFamily="49" charset="-122"/>
              </a:rPr>
              <a:t>: 57.1%</a:t>
            </a:r>
          </a:p>
          <a:p>
            <a:r>
              <a:rPr lang="zh-CN" altLang="en-US" dirty="0">
                <a:solidFill>
                  <a:srgbClr val="FF0000"/>
                </a:solidFill>
                <a:latin typeface="Times "/>
                <a:ea typeface="楷体" panose="02010609060101010101" pitchFamily="49" charset="-122"/>
              </a:rPr>
              <a:t>剪枝后</a:t>
            </a:r>
            <a:r>
              <a:rPr lang="en-US" altLang="zh-CN" dirty="0">
                <a:solidFill>
                  <a:srgbClr val="FF0000"/>
                </a:solidFill>
                <a:latin typeface="Times "/>
                <a:ea typeface="楷体" panose="02010609060101010101" pitchFamily="49" charset="-122"/>
              </a:rPr>
              <a:t>: 71.4%</a:t>
            </a:r>
            <a:endParaRPr lang="zh-CN" altLang="en-US" dirty="0">
              <a:solidFill>
                <a:srgbClr val="FF0000"/>
              </a:solidFill>
              <a:latin typeface="Times "/>
              <a:ea typeface="楷体" panose="02010609060101010101" pitchFamily="49" charset="-122"/>
            </a:endParaRPr>
          </a:p>
        </p:txBody>
      </p:sp>
      <p:sp>
        <p:nvSpPr>
          <p:cNvPr id="57" name="文本框 39"/>
          <p:cNvSpPr txBox="1"/>
          <p:nvPr/>
        </p:nvSpPr>
        <p:spPr>
          <a:xfrm>
            <a:off x="102054" y="5623054"/>
            <a:ext cx="2031325" cy="369332"/>
          </a:xfrm>
          <a:prstGeom prst="rect">
            <a:avLst/>
          </a:prstGeom>
          <a:noFill/>
        </p:spPr>
        <p:txBody>
          <a:bodyPr wrap="square" rtlCol="0">
            <a:spAutoFit/>
          </a:bodyPr>
          <a:lstStyle/>
          <a:p>
            <a:r>
              <a:rPr lang="zh-CN" altLang="en-US" dirty="0">
                <a:solidFill>
                  <a:srgbClr val="FF0000"/>
                </a:solidFill>
                <a:latin typeface="Times "/>
                <a:ea typeface="楷体" panose="02010609060101010101" pitchFamily="49" charset="-122"/>
              </a:rPr>
              <a:t>后剪枝决策</a:t>
            </a:r>
            <a:r>
              <a:rPr lang="en-US" altLang="zh-CN" dirty="0">
                <a:solidFill>
                  <a:srgbClr val="FF0000"/>
                </a:solidFill>
                <a:latin typeface="Times "/>
                <a:ea typeface="楷体" panose="02010609060101010101" pitchFamily="49" charset="-122"/>
              </a:rPr>
              <a:t>: </a:t>
            </a:r>
            <a:r>
              <a:rPr lang="zh-CN" altLang="en-US" dirty="0">
                <a:solidFill>
                  <a:srgbClr val="FF0000"/>
                </a:solidFill>
                <a:latin typeface="Times "/>
                <a:ea typeface="楷体" panose="02010609060101010101" pitchFamily="49" charset="-122"/>
              </a:rPr>
              <a:t>剪枝</a:t>
            </a:r>
          </a:p>
        </p:txBody>
      </p:sp>
      <p:cxnSp>
        <p:nvCxnSpPr>
          <p:cNvPr id="58" name="直接箭头连接符 57"/>
          <p:cNvCxnSpPr/>
          <p:nvPr/>
        </p:nvCxnSpPr>
        <p:spPr>
          <a:xfrm flipV="1">
            <a:off x="1017005" y="3663578"/>
            <a:ext cx="415679" cy="1132625"/>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2996182" y="4613920"/>
            <a:ext cx="792228" cy="360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400" dirty="0"/>
              <a:t>好瓜</a:t>
            </a:r>
          </a:p>
        </p:txBody>
      </p:sp>
      <p:graphicFrame>
        <p:nvGraphicFramePr>
          <p:cNvPr id="54" name="对象 53"/>
          <p:cNvGraphicFramePr>
            <a:graphicFrameLocks noChangeAspect="1"/>
          </p:cNvGraphicFramePr>
          <p:nvPr>
            <p:extLst>
              <p:ext uri="{D42A27DB-BD31-4B8C-83A1-F6EECF244321}">
                <p14:modId xmlns:p14="http://schemas.microsoft.com/office/powerpoint/2010/main" val="2742891994"/>
              </p:ext>
            </p:extLst>
          </p:nvPr>
        </p:nvGraphicFramePr>
        <p:xfrm>
          <a:off x="885825" y="1503363"/>
          <a:ext cx="1285875" cy="320675"/>
        </p:xfrm>
        <a:graphic>
          <a:graphicData uri="http://schemas.openxmlformats.org/presentationml/2006/ole">
            <mc:AlternateContent xmlns:mc="http://schemas.openxmlformats.org/markup-compatibility/2006">
              <mc:Choice xmlns:v="urn:schemas-microsoft-com:vml" Requires="v">
                <p:oleObj name="Formula" r:id="rId4" imgW="713880" imgH="177840" progId="Equation.Ribbit">
                  <p:embed/>
                </p:oleObj>
              </mc:Choice>
              <mc:Fallback>
                <p:oleObj name="Formula" r:id="rId4" imgW="713880" imgH="177840" progId="Equation.Ribbit">
                  <p:embed/>
                  <p:pic>
                    <p:nvPicPr>
                      <p:cNvPr id="0" name=""/>
                      <p:cNvPicPr/>
                      <p:nvPr/>
                    </p:nvPicPr>
                    <p:blipFill>
                      <a:blip r:embed="rId5"/>
                      <a:stretch>
                        <a:fillRect/>
                      </a:stretch>
                    </p:blipFill>
                    <p:spPr>
                      <a:xfrm>
                        <a:off x="885825" y="1503363"/>
                        <a:ext cx="1285875" cy="320675"/>
                      </a:xfrm>
                      <a:prstGeom prst="rect">
                        <a:avLst/>
                      </a:prstGeom>
                    </p:spPr>
                  </p:pic>
                </p:oleObj>
              </mc:Fallback>
            </mc:AlternateContent>
          </a:graphicData>
        </a:graphic>
      </p:graphicFrame>
      <p:graphicFrame>
        <p:nvGraphicFramePr>
          <p:cNvPr id="59" name="对象 58"/>
          <p:cNvGraphicFramePr>
            <a:graphicFrameLocks noChangeAspect="1"/>
          </p:cNvGraphicFramePr>
          <p:nvPr>
            <p:extLst>
              <p:ext uri="{D42A27DB-BD31-4B8C-83A1-F6EECF244321}">
                <p14:modId xmlns:p14="http://schemas.microsoft.com/office/powerpoint/2010/main" val="165074162"/>
              </p:ext>
            </p:extLst>
          </p:nvPr>
        </p:nvGraphicFramePr>
        <p:xfrm>
          <a:off x="912813" y="1819275"/>
          <a:ext cx="698500" cy="319088"/>
        </p:xfrm>
        <a:graphic>
          <a:graphicData uri="http://schemas.openxmlformats.org/presentationml/2006/ole">
            <mc:AlternateContent xmlns:mc="http://schemas.openxmlformats.org/markup-compatibility/2006">
              <mc:Choice xmlns:v="urn:schemas-microsoft-com:vml" Requires="v">
                <p:oleObj name="Formula" r:id="rId6" imgW="384840" imgH="175320" progId="Equation.Ribbit">
                  <p:embed/>
                </p:oleObj>
              </mc:Choice>
              <mc:Fallback>
                <p:oleObj name="Formula" r:id="rId6" imgW="384840" imgH="175320" progId="Equation.Ribbit">
                  <p:embed/>
                  <p:pic>
                    <p:nvPicPr>
                      <p:cNvPr id="0" name=""/>
                      <p:cNvPicPr/>
                      <p:nvPr/>
                    </p:nvPicPr>
                    <p:blipFill>
                      <a:blip r:embed="rId7"/>
                      <a:stretch>
                        <a:fillRect/>
                      </a:stretch>
                    </p:blipFill>
                    <p:spPr>
                      <a:xfrm>
                        <a:off x="912813" y="1819275"/>
                        <a:ext cx="698500" cy="319088"/>
                      </a:xfrm>
                      <a:prstGeom prst="rect">
                        <a:avLst/>
                      </a:prstGeom>
                    </p:spPr>
                  </p:pic>
                </p:oleObj>
              </mc:Fallback>
            </mc:AlternateContent>
          </a:graphicData>
        </a:graphic>
      </p:graphicFrame>
      <p:grpSp>
        <p:nvGrpSpPr>
          <p:cNvPr id="5" name="组合 4">
            <a:extLst>
              <a:ext uri="{FF2B5EF4-FFF2-40B4-BE49-F238E27FC236}">
                <a16:creationId xmlns:a16="http://schemas.microsoft.com/office/drawing/2014/main" id="{41089253-0F86-BF95-C424-D0B276601696}"/>
              </a:ext>
            </a:extLst>
          </p:cNvPr>
          <p:cNvGrpSpPr/>
          <p:nvPr/>
        </p:nvGrpSpPr>
        <p:grpSpPr>
          <a:xfrm>
            <a:off x="3989242" y="4894206"/>
            <a:ext cx="5013619" cy="1558154"/>
            <a:chOff x="182425" y="868836"/>
            <a:chExt cx="5013619" cy="1558154"/>
          </a:xfrm>
        </p:grpSpPr>
        <p:pic>
          <p:nvPicPr>
            <p:cNvPr id="6" name="内容占位符 33">
              <a:extLst>
                <a:ext uri="{FF2B5EF4-FFF2-40B4-BE49-F238E27FC236}">
                  <a16:creationId xmlns:a16="http://schemas.microsoft.com/office/drawing/2014/main" id="{06E2B1E1-ADFF-38A4-4CD4-8CCC7A592BD8}"/>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colorTemperature colorTemp="5300"/>
                      </a14:imgEffect>
                      <a14:imgEffect>
                        <a14:saturation sat="400000"/>
                      </a14:imgEffect>
                    </a14:imgLayer>
                  </a14:imgProps>
                </a:ext>
              </a:extLst>
            </a:blip>
            <a:stretch>
              <a:fillRect/>
            </a:stretch>
          </p:blipFill>
          <p:spPr>
            <a:xfrm>
              <a:off x="708772" y="868836"/>
              <a:ext cx="4487272" cy="1542196"/>
            </a:xfrm>
            <a:prstGeom prst="rect">
              <a:avLst/>
            </a:prstGeom>
          </p:spPr>
        </p:pic>
        <p:sp>
          <p:nvSpPr>
            <p:cNvPr id="7" name="左大括号 6">
              <a:extLst>
                <a:ext uri="{FF2B5EF4-FFF2-40B4-BE49-F238E27FC236}">
                  <a16:creationId xmlns:a16="http://schemas.microsoft.com/office/drawing/2014/main" id="{F0D3A96C-9556-8433-AC39-F62A8FE6C54F}"/>
                </a:ext>
              </a:extLst>
            </p:cNvPr>
            <p:cNvSpPr/>
            <p:nvPr/>
          </p:nvSpPr>
          <p:spPr>
            <a:xfrm>
              <a:off x="484998" y="918219"/>
              <a:ext cx="194872" cy="15087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Rectangle 3">
              <a:extLst>
                <a:ext uri="{FF2B5EF4-FFF2-40B4-BE49-F238E27FC236}">
                  <a16:creationId xmlns:a16="http://schemas.microsoft.com/office/drawing/2014/main" id="{8BD0C977-63B5-4564-5114-ED4AAA8232AE}"/>
                </a:ext>
              </a:extLst>
            </p:cNvPr>
            <p:cNvSpPr>
              <a:spLocks noChangeArrowheads="1"/>
            </p:cNvSpPr>
            <p:nvPr/>
          </p:nvSpPr>
          <p:spPr bwMode="auto">
            <a:xfrm>
              <a:off x="182425" y="916613"/>
              <a:ext cx="335042" cy="1253978"/>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1600" dirty="0">
                  <a:latin typeface="幼圆" panose="02010509060101010101" pitchFamily="49" charset="-122"/>
                  <a:ea typeface="幼圆" panose="02010509060101010101" pitchFamily="49" charset="-122"/>
                </a:rPr>
                <a:t>验证集</a:t>
              </a:r>
              <a:endParaRPr lang="zh-CN" altLang="en-US" sz="1600" i="0" dirty="0">
                <a:latin typeface="幼圆" panose="02010509060101010101" pitchFamily="49" charset="-122"/>
                <a:ea typeface="幼圆" panose="02010509060101010101" pitchFamily="49" charset="-122"/>
              </a:endParaRPr>
            </a:p>
          </p:txBody>
        </p:sp>
      </p:grpSp>
      <p:sp>
        <p:nvSpPr>
          <p:cNvPr id="10" name="椭圆 9">
            <a:extLst>
              <a:ext uri="{FF2B5EF4-FFF2-40B4-BE49-F238E27FC236}">
                <a16:creationId xmlns:a16="http://schemas.microsoft.com/office/drawing/2014/main" id="{CE636F03-93BD-D716-C0A5-265BA3789D59}"/>
              </a:ext>
            </a:extLst>
          </p:cNvPr>
          <p:cNvSpPr/>
          <p:nvPr/>
        </p:nvSpPr>
        <p:spPr>
          <a:xfrm>
            <a:off x="2002215" y="3006513"/>
            <a:ext cx="788345" cy="3270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a:solidFill>
                  <a:srgbClr val="FF0000"/>
                </a:solidFill>
              </a:rPr>
              <a:t>好瓜</a:t>
            </a:r>
          </a:p>
        </p:txBody>
      </p:sp>
    </p:spTree>
    <p:extLst>
      <p:ext uri="{BB962C8B-B14F-4D97-AF65-F5344CB8AC3E}">
        <p14:creationId xmlns:p14="http://schemas.microsoft.com/office/powerpoint/2010/main" val="169806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p>
        </p:txBody>
      </p:sp>
      <p:sp>
        <p:nvSpPr>
          <p:cNvPr id="3" name="内容占位符 2"/>
          <p:cNvSpPr>
            <a:spLocks noGrp="1"/>
          </p:cNvSpPr>
          <p:nvPr>
            <p:ph idx="1"/>
          </p:nvPr>
        </p:nvSpPr>
        <p:spPr/>
        <p:txBody>
          <a:bodyPr/>
          <a:lstStyle/>
          <a:p>
            <a:r>
              <a:rPr lang="zh-CN" altLang="en-US" dirty="0"/>
              <a:t>对结点   和   ，先后替换为叶结点，验证集精度均未提升，则分支得到保留</a:t>
            </a:r>
          </a:p>
        </p:txBody>
      </p:sp>
      <p:grpSp>
        <p:nvGrpSpPr>
          <p:cNvPr id="4" name="组合 3"/>
          <p:cNvGrpSpPr/>
          <p:nvPr/>
        </p:nvGrpSpPr>
        <p:grpSpPr>
          <a:xfrm>
            <a:off x="1654984" y="2146866"/>
            <a:ext cx="4918202" cy="3085312"/>
            <a:chOff x="3701197" y="2007290"/>
            <a:chExt cx="6704712" cy="3692348"/>
          </a:xfrm>
        </p:grpSpPr>
        <p:sp>
          <p:nvSpPr>
            <p:cNvPr id="13" name="椭圆 12"/>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14" name="椭圆 13"/>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1"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p>
          </p:txBody>
        </p:sp>
        <p:sp>
          <p:nvSpPr>
            <p:cNvPr id="20" name="文本框 30"/>
            <p:cNvSpPr txBox="1"/>
            <p:nvPr/>
          </p:nvSpPr>
          <p:spPr>
            <a:xfrm>
              <a:off x="473714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endParaRPr lang="zh-CN" altLang="en-US" sz="4800" b="1" dirty="0">
                <a:solidFill>
                  <a:schemeClr val="tx2"/>
                </a:solidFill>
                <a:latin typeface="Times" panose="02020603060405020304" pitchFamily="18" charset="0"/>
              </a:endParaRPr>
            </a:p>
          </p:txBody>
        </p:sp>
        <p:sp>
          <p:nvSpPr>
            <p:cNvPr id="22" name="椭圆 21"/>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23" name="椭圆 22"/>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89"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p>
          </p:txBody>
        </p:sp>
        <p:sp>
          <p:nvSpPr>
            <p:cNvPr id="29" name="文本框 39"/>
            <p:cNvSpPr txBox="1"/>
            <p:nvPr/>
          </p:nvSpPr>
          <p:spPr>
            <a:xfrm>
              <a:off x="597687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b="1" dirty="0">
                  <a:solidFill>
                    <a:schemeClr val="tx2"/>
                  </a:solidFill>
                  <a:latin typeface="Times" panose="02020603060405020304" pitchFamily="18" charset="0"/>
                </a:rPr>
                <a:t>根蒂</a:t>
              </a:r>
              <a:r>
                <a:rPr lang="en-US" altLang="zh-CN" sz="2400" b="1" dirty="0">
                  <a:solidFill>
                    <a:schemeClr val="tx2"/>
                  </a:solidFill>
                  <a:latin typeface="Times" panose="02020603060405020304" pitchFamily="18" charset="0"/>
                </a:rPr>
                <a:t>?</a:t>
              </a:r>
              <a:endParaRPr lang="zh-CN" altLang="en-US" sz="4800" b="1" dirty="0">
                <a:solidFill>
                  <a:schemeClr val="tx2"/>
                </a:solidFill>
                <a:latin typeface="Times" panose="02020603060405020304" pitchFamily="18" charset="0"/>
              </a:endParaRPr>
            </a:p>
          </p:txBody>
        </p:sp>
        <p:sp>
          <p:nvSpPr>
            <p:cNvPr id="41" name="椭圆 40"/>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endCxn id="41"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b="1" dirty="0">
                  <a:solidFill>
                    <a:schemeClr val="tx2"/>
                  </a:solidFill>
                  <a:latin typeface="Times" panose="02020603060405020304" pitchFamily="18" charset="0"/>
                </a:rPr>
                <a:t>脐部</a:t>
              </a:r>
              <a:r>
                <a:rPr lang="en-US" altLang="zh-CN" sz="2400" b="1" dirty="0">
                  <a:solidFill>
                    <a:schemeClr val="tx2"/>
                  </a:solidFill>
                  <a:latin typeface="Times" panose="02020603060405020304" pitchFamily="18" charset="0"/>
                </a:rPr>
                <a:t>?</a:t>
              </a:r>
              <a:endParaRPr lang="zh-CN" altLang="en-US" sz="4800" b="1" dirty="0">
                <a:solidFill>
                  <a:schemeClr val="tx2"/>
                </a:solidFill>
                <a:latin typeface="Times" panose="02020603060405020304" pitchFamily="18" charset="0"/>
              </a:endParaRPr>
            </a:p>
          </p:txBody>
        </p:sp>
        <p:sp>
          <p:nvSpPr>
            <p:cNvPr id="46" name="文本框 63"/>
            <p:cNvSpPr txBox="1"/>
            <p:nvPr/>
          </p:nvSpPr>
          <p:spPr>
            <a:xfrm>
              <a:off x="874589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p>
          </p:txBody>
        </p:sp>
        <p:sp>
          <p:nvSpPr>
            <p:cNvPr id="47" name="文本框 64"/>
            <p:cNvSpPr txBox="1"/>
            <p:nvPr/>
          </p:nvSpPr>
          <p:spPr>
            <a:xfrm>
              <a:off x="611041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p>
          </p:txBody>
        </p:sp>
        <p:sp>
          <p:nvSpPr>
            <p:cNvPr id="48" name="文本框 65"/>
            <p:cNvSpPr txBox="1"/>
            <p:nvPr/>
          </p:nvSpPr>
          <p:spPr>
            <a:xfrm>
              <a:off x="3868758"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1</a:t>
              </a:r>
              <a:endParaRPr lang="zh-CN" altLang="en-US" dirty="0">
                <a:solidFill>
                  <a:schemeClr val="tx1"/>
                </a:solidFill>
                <a:latin typeface="Times "/>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3</a:t>
              </a:r>
              <a:endParaRPr lang="zh-CN" altLang="en-US" dirty="0">
                <a:solidFill>
                  <a:schemeClr val="tx1"/>
                </a:solidFill>
                <a:latin typeface="Times "/>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4</a:t>
              </a:r>
              <a:endParaRPr lang="zh-CN" altLang="en-US" dirty="0">
                <a:solidFill>
                  <a:schemeClr val="tx1"/>
                </a:solidFill>
                <a:latin typeface="Times "/>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5</a:t>
              </a:r>
              <a:endParaRPr lang="zh-CN" altLang="en-US" dirty="0">
                <a:solidFill>
                  <a:schemeClr val="tx1"/>
                </a:solidFill>
                <a:latin typeface="Times "/>
              </a:endParaRPr>
            </a:p>
          </p:txBody>
        </p:sp>
      </p:grpSp>
      <p:graphicFrame>
        <p:nvGraphicFramePr>
          <p:cNvPr id="62" name="对象 61"/>
          <p:cNvGraphicFramePr>
            <a:graphicFrameLocks noChangeAspect="1"/>
          </p:cNvGraphicFramePr>
          <p:nvPr>
            <p:extLst>
              <p:ext uri="{D42A27DB-BD31-4B8C-83A1-F6EECF244321}">
                <p14:modId xmlns:p14="http://schemas.microsoft.com/office/powerpoint/2010/main" val="2316493298"/>
              </p:ext>
            </p:extLst>
          </p:nvPr>
        </p:nvGraphicFramePr>
        <p:xfrm>
          <a:off x="1560513" y="1208088"/>
          <a:ext cx="261937" cy="306387"/>
        </p:xfrm>
        <a:graphic>
          <a:graphicData uri="http://schemas.openxmlformats.org/presentationml/2006/ole">
            <mc:AlternateContent xmlns:mc="http://schemas.openxmlformats.org/markup-compatibility/2006">
              <mc:Choice xmlns:v="urn:schemas-microsoft-com:vml" Requires="v">
                <p:oleObj name="Formula" r:id="rId2" imgW="147600" imgH="172800" progId="Equation.Ribbit">
                  <p:embed/>
                </p:oleObj>
              </mc:Choice>
              <mc:Fallback>
                <p:oleObj name="Formula" r:id="rId2" imgW="147600" imgH="172800" progId="Equation.Ribbit">
                  <p:embed/>
                  <p:pic>
                    <p:nvPicPr>
                      <p:cNvPr id="0" name=""/>
                      <p:cNvPicPr/>
                      <p:nvPr/>
                    </p:nvPicPr>
                    <p:blipFill>
                      <a:blip r:embed="rId3"/>
                      <a:stretch>
                        <a:fillRect/>
                      </a:stretch>
                    </p:blipFill>
                    <p:spPr>
                      <a:xfrm>
                        <a:off x="1560513" y="1208088"/>
                        <a:ext cx="261937" cy="306387"/>
                      </a:xfrm>
                      <a:prstGeom prst="rect">
                        <a:avLst/>
                      </a:prstGeom>
                    </p:spPr>
                  </p:pic>
                </p:oleObj>
              </mc:Fallback>
            </mc:AlternateContent>
          </a:graphicData>
        </a:graphic>
      </p:graphicFrame>
      <p:graphicFrame>
        <p:nvGraphicFramePr>
          <p:cNvPr id="59" name="对象 58"/>
          <p:cNvGraphicFramePr>
            <a:graphicFrameLocks noChangeAspect="1"/>
          </p:cNvGraphicFramePr>
          <p:nvPr>
            <p:extLst>
              <p:ext uri="{D42A27DB-BD31-4B8C-83A1-F6EECF244321}">
                <p14:modId xmlns:p14="http://schemas.microsoft.com/office/powerpoint/2010/main" val="3604643566"/>
              </p:ext>
            </p:extLst>
          </p:nvPr>
        </p:nvGraphicFramePr>
        <p:xfrm>
          <a:off x="2138363" y="1208088"/>
          <a:ext cx="261937" cy="306387"/>
        </p:xfrm>
        <a:graphic>
          <a:graphicData uri="http://schemas.openxmlformats.org/presentationml/2006/ole">
            <mc:AlternateContent xmlns:mc="http://schemas.openxmlformats.org/markup-compatibility/2006">
              <mc:Choice xmlns:v="urn:schemas-microsoft-com:vml" Requires="v">
                <p:oleObj name="Formula" r:id="rId4" imgW="147600" imgH="172800" progId="Equation.Ribbit">
                  <p:embed/>
                </p:oleObj>
              </mc:Choice>
              <mc:Fallback>
                <p:oleObj name="Formula" r:id="rId4" imgW="147600" imgH="172800" progId="Equation.Ribbit">
                  <p:embed/>
                  <p:pic>
                    <p:nvPicPr>
                      <p:cNvPr id="0" name=""/>
                      <p:cNvPicPr/>
                      <p:nvPr/>
                    </p:nvPicPr>
                    <p:blipFill>
                      <a:blip r:embed="rId5"/>
                      <a:stretch>
                        <a:fillRect/>
                      </a:stretch>
                    </p:blipFill>
                    <p:spPr>
                      <a:xfrm>
                        <a:off x="2138363" y="1208088"/>
                        <a:ext cx="261937" cy="306387"/>
                      </a:xfrm>
                      <a:prstGeom prst="rect">
                        <a:avLst/>
                      </a:prstGeom>
                    </p:spPr>
                  </p:pic>
                </p:oleObj>
              </mc:Fallback>
            </mc:AlternateContent>
          </a:graphicData>
        </a:graphic>
      </p:graphicFrame>
      <p:sp>
        <p:nvSpPr>
          <p:cNvPr id="61" name="椭圆 60"/>
          <p:cNvSpPr/>
          <p:nvPr/>
        </p:nvSpPr>
        <p:spPr>
          <a:xfrm>
            <a:off x="1288173" y="3121405"/>
            <a:ext cx="792228" cy="360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63" name="椭圆 62"/>
          <p:cNvSpPr/>
          <p:nvPr/>
        </p:nvSpPr>
        <p:spPr>
          <a:xfrm>
            <a:off x="3123719" y="4879709"/>
            <a:ext cx="792228" cy="360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40" name="椭圆 39"/>
          <p:cNvSpPr/>
          <p:nvPr/>
        </p:nvSpPr>
        <p:spPr>
          <a:xfrm>
            <a:off x="1258320" y="3081574"/>
            <a:ext cx="211261" cy="240652"/>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2</a:t>
            </a:r>
            <a:endParaRPr lang="zh-CN" altLang="en-US" dirty="0">
              <a:solidFill>
                <a:schemeClr val="tx1"/>
              </a:solidFill>
              <a:latin typeface="Times "/>
            </a:endParaRPr>
          </a:p>
        </p:txBody>
      </p:sp>
    </p:spTree>
    <p:extLst>
      <p:ext uri="{BB962C8B-B14F-4D97-AF65-F5344CB8AC3E}">
        <p14:creationId xmlns:p14="http://schemas.microsoft.com/office/powerpoint/2010/main" val="3449821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p>
        </p:txBody>
      </p:sp>
      <p:sp>
        <p:nvSpPr>
          <p:cNvPr id="3" name="内容占位符 2"/>
          <p:cNvSpPr>
            <a:spLocks noGrp="1"/>
          </p:cNvSpPr>
          <p:nvPr>
            <p:ph idx="1"/>
          </p:nvPr>
        </p:nvSpPr>
        <p:spPr/>
        <p:txBody>
          <a:bodyPr/>
          <a:lstStyle/>
          <a:p>
            <a:r>
              <a:rPr lang="zh-CN" altLang="en-US" dirty="0"/>
              <a:t>最终基于后剪枝策略得到的决策树如图所示</a:t>
            </a:r>
          </a:p>
        </p:txBody>
      </p:sp>
      <p:grpSp>
        <p:nvGrpSpPr>
          <p:cNvPr id="4" name="组合 3"/>
          <p:cNvGrpSpPr/>
          <p:nvPr/>
        </p:nvGrpSpPr>
        <p:grpSpPr>
          <a:xfrm>
            <a:off x="1654984" y="2146866"/>
            <a:ext cx="4918202" cy="3085312"/>
            <a:chOff x="3701197" y="2007290"/>
            <a:chExt cx="6704712" cy="3692348"/>
          </a:xfrm>
        </p:grpSpPr>
        <p:sp>
          <p:nvSpPr>
            <p:cNvPr id="13" name="椭圆 12"/>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14" name="椭圆 13"/>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1"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p>
          </p:txBody>
        </p:sp>
        <p:sp>
          <p:nvSpPr>
            <p:cNvPr id="20" name="文本框 30"/>
            <p:cNvSpPr txBox="1"/>
            <p:nvPr/>
          </p:nvSpPr>
          <p:spPr>
            <a:xfrm>
              <a:off x="473714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endParaRPr lang="zh-CN" altLang="en-US" sz="4800" b="1" dirty="0">
                <a:solidFill>
                  <a:schemeClr val="tx2"/>
                </a:solidFill>
                <a:latin typeface="Times" panose="02020603060405020304" pitchFamily="18" charset="0"/>
              </a:endParaRPr>
            </a:p>
          </p:txBody>
        </p:sp>
        <p:sp>
          <p:nvSpPr>
            <p:cNvPr id="22" name="椭圆 21"/>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23" name="椭圆 22"/>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89"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p>
          </p:txBody>
        </p:sp>
        <p:sp>
          <p:nvSpPr>
            <p:cNvPr id="29" name="文本框 39"/>
            <p:cNvSpPr txBox="1"/>
            <p:nvPr/>
          </p:nvSpPr>
          <p:spPr>
            <a:xfrm>
              <a:off x="597687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endParaRPr lang="zh-CN" altLang="en-US" sz="4800" b="1" dirty="0">
                <a:solidFill>
                  <a:schemeClr val="tx2"/>
                </a:solidFill>
                <a:latin typeface="Times" panose="02020603060405020304" pitchFamily="18" charset="0"/>
              </a:endParaRPr>
            </a:p>
          </p:txBody>
        </p:sp>
        <p:sp>
          <p:nvSpPr>
            <p:cNvPr id="41" name="椭圆 40"/>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endCxn id="41"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endParaRPr lang="zh-CN" altLang="en-US" sz="4800" b="1" dirty="0">
                <a:solidFill>
                  <a:schemeClr val="tx2"/>
                </a:solidFill>
                <a:latin typeface="Times" panose="02020603060405020304" pitchFamily="18" charset="0"/>
              </a:endParaRPr>
            </a:p>
          </p:txBody>
        </p:sp>
        <p:sp>
          <p:nvSpPr>
            <p:cNvPr id="46" name="文本框 63"/>
            <p:cNvSpPr txBox="1"/>
            <p:nvPr/>
          </p:nvSpPr>
          <p:spPr>
            <a:xfrm>
              <a:off x="874589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p>
          </p:txBody>
        </p:sp>
        <p:sp>
          <p:nvSpPr>
            <p:cNvPr id="47" name="文本框 64"/>
            <p:cNvSpPr txBox="1"/>
            <p:nvPr/>
          </p:nvSpPr>
          <p:spPr>
            <a:xfrm>
              <a:off x="611041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p>
          </p:txBody>
        </p:sp>
        <p:sp>
          <p:nvSpPr>
            <p:cNvPr id="48" name="文本框 65"/>
            <p:cNvSpPr txBox="1"/>
            <p:nvPr/>
          </p:nvSpPr>
          <p:spPr>
            <a:xfrm>
              <a:off x="3868758"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1</a:t>
              </a:r>
              <a:endParaRPr lang="zh-CN" altLang="en-US" dirty="0">
                <a:solidFill>
                  <a:schemeClr val="tx1"/>
                </a:solidFill>
                <a:latin typeface="Times "/>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3</a:t>
              </a:r>
              <a:endParaRPr lang="zh-CN" altLang="en-US" dirty="0">
                <a:solidFill>
                  <a:schemeClr val="tx1"/>
                </a:solidFill>
                <a:latin typeface="Times "/>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4</a:t>
              </a:r>
              <a:endParaRPr lang="zh-CN" altLang="en-US" dirty="0">
                <a:solidFill>
                  <a:schemeClr val="tx1"/>
                </a:solidFill>
                <a:latin typeface="Times "/>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5</a:t>
              </a:r>
              <a:endParaRPr lang="zh-CN" altLang="en-US" dirty="0">
                <a:solidFill>
                  <a:schemeClr val="tx1"/>
                </a:solidFill>
                <a:latin typeface="Times "/>
              </a:endParaRPr>
            </a:p>
          </p:txBody>
        </p:sp>
      </p:grpSp>
      <p:sp>
        <p:nvSpPr>
          <p:cNvPr id="66" name="椭圆 65"/>
          <p:cNvSpPr/>
          <p:nvPr/>
        </p:nvSpPr>
        <p:spPr>
          <a:xfrm>
            <a:off x="3126583" y="4875684"/>
            <a:ext cx="792228" cy="360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400" dirty="0"/>
              <a:t>好瓜</a:t>
            </a:r>
          </a:p>
        </p:txBody>
      </p:sp>
      <p:sp>
        <p:nvSpPr>
          <p:cNvPr id="67" name="椭圆 66"/>
          <p:cNvSpPr/>
          <p:nvPr/>
        </p:nvSpPr>
        <p:spPr>
          <a:xfrm>
            <a:off x="1275290" y="3132371"/>
            <a:ext cx="792228" cy="360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400" dirty="0"/>
              <a:t>好瓜</a:t>
            </a:r>
          </a:p>
        </p:txBody>
      </p:sp>
      <p:sp>
        <p:nvSpPr>
          <p:cNvPr id="37" name="椭圆 36"/>
          <p:cNvSpPr/>
          <p:nvPr/>
        </p:nvSpPr>
        <p:spPr>
          <a:xfrm>
            <a:off x="1186478" y="3085987"/>
            <a:ext cx="211261" cy="240652"/>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latin typeface="Times "/>
              </a:rPr>
              <a:t>2</a:t>
            </a:r>
            <a:endParaRPr lang="zh-CN" altLang="en-US" dirty="0">
              <a:solidFill>
                <a:schemeClr val="tx1"/>
              </a:solidFill>
              <a:latin typeface="Times "/>
            </a:endParaRPr>
          </a:p>
        </p:txBody>
      </p:sp>
    </p:spTree>
    <p:extLst>
      <p:ext uri="{BB962C8B-B14F-4D97-AF65-F5344CB8AC3E}">
        <p14:creationId xmlns:p14="http://schemas.microsoft.com/office/powerpoint/2010/main" val="10555806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p>
        </p:txBody>
      </p:sp>
      <p:sp>
        <p:nvSpPr>
          <p:cNvPr id="3" name="文本占位符 2"/>
          <p:cNvSpPr>
            <a:spLocks noGrp="1"/>
          </p:cNvSpPr>
          <p:nvPr>
            <p:ph type="body" sz="quarter" idx="13"/>
          </p:nvPr>
        </p:nvSpPr>
        <p:spPr/>
        <p:txBody>
          <a:bodyPr>
            <a:normAutofit lnSpcReduction="10000"/>
          </a:bodyPr>
          <a:lstStyle/>
          <a:p>
            <a:r>
              <a:rPr lang="zh-CN" altLang="en-US" dirty="0"/>
              <a:t>后剪枝的优缺点</a:t>
            </a:r>
          </a:p>
        </p:txBody>
      </p:sp>
      <p:sp>
        <p:nvSpPr>
          <p:cNvPr id="4" name="内容占位符 3"/>
          <p:cNvSpPr>
            <a:spLocks noGrp="1"/>
          </p:cNvSpPr>
          <p:nvPr>
            <p:ph sz="quarter" idx="14"/>
          </p:nvPr>
        </p:nvSpPr>
        <p:spPr/>
        <p:txBody>
          <a:bodyPr/>
          <a:lstStyle/>
          <a:p>
            <a:pPr>
              <a:lnSpc>
                <a:spcPct val="150000"/>
              </a:lnSpc>
            </a:pPr>
            <a:r>
              <a:rPr lang="zh-CN" altLang="en-US" sz="2000" dirty="0"/>
              <a:t>优点</a:t>
            </a:r>
            <a:endParaRPr lang="en-US" altLang="zh-CN" sz="2000" dirty="0"/>
          </a:p>
          <a:p>
            <a:pPr lvl="1">
              <a:lnSpc>
                <a:spcPct val="150000"/>
              </a:lnSpc>
            </a:pPr>
            <a:r>
              <a:rPr lang="zh-CN" altLang="en-US" sz="1800" dirty="0"/>
              <a:t>后剪枝比预剪枝保留了更多的分支，</a:t>
            </a:r>
            <a:r>
              <a:rPr lang="zh-CN" altLang="en-US" sz="1800" dirty="0">
                <a:solidFill>
                  <a:srgbClr val="C00000"/>
                </a:solidFill>
              </a:rPr>
              <a:t>欠拟合风险小</a:t>
            </a:r>
            <a:r>
              <a:rPr lang="zh-CN" altLang="en-US" sz="1800" dirty="0"/>
              <a:t>，</a:t>
            </a:r>
            <a:r>
              <a:rPr lang="zh-CN" altLang="en-US" sz="1800" dirty="0">
                <a:solidFill>
                  <a:srgbClr val="C00000"/>
                </a:solidFill>
              </a:rPr>
              <a:t>泛化性能往往优于预剪枝决策树</a:t>
            </a:r>
            <a:endParaRPr lang="en-US" altLang="zh-CN" sz="1800" dirty="0">
              <a:solidFill>
                <a:srgbClr val="C00000"/>
              </a:solidFill>
            </a:endParaRPr>
          </a:p>
          <a:p>
            <a:pPr lvl="1">
              <a:lnSpc>
                <a:spcPct val="150000"/>
              </a:lnSpc>
            </a:pPr>
            <a:endParaRPr lang="en-US" altLang="zh-CN" sz="1800" dirty="0"/>
          </a:p>
          <a:p>
            <a:pPr>
              <a:lnSpc>
                <a:spcPct val="150000"/>
              </a:lnSpc>
            </a:pPr>
            <a:r>
              <a:rPr lang="zh-CN" altLang="en-US" sz="2000" dirty="0"/>
              <a:t>缺点</a:t>
            </a:r>
            <a:endParaRPr lang="en-US" altLang="zh-CN" sz="2000" dirty="0"/>
          </a:p>
          <a:p>
            <a:pPr lvl="1">
              <a:lnSpc>
                <a:spcPct val="150000"/>
              </a:lnSpc>
            </a:pPr>
            <a:r>
              <a:rPr lang="zh-CN" altLang="en-US" sz="1800" dirty="0">
                <a:solidFill>
                  <a:srgbClr val="C00000"/>
                </a:solidFill>
              </a:rPr>
              <a:t>训练时间开销大</a:t>
            </a:r>
            <a:r>
              <a:rPr lang="zh-CN" altLang="en-US" sz="1800" dirty="0"/>
              <a:t>：后剪枝过程是在生成完全决策树之后进行的，需要自底向上对所有非叶结点逐一考察</a:t>
            </a:r>
            <a:endParaRPr lang="zh-CN" altLang="en-US" dirty="0"/>
          </a:p>
        </p:txBody>
      </p:sp>
    </p:spTree>
    <p:extLst>
      <p:ext uri="{BB962C8B-B14F-4D97-AF65-F5344CB8AC3E}">
        <p14:creationId xmlns:p14="http://schemas.microsoft.com/office/powerpoint/2010/main" val="3942211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067" y="138113"/>
            <a:ext cx="7886700" cy="570310"/>
          </a:xfrm>
        </p:spPr>
        <p:txBody>
          <a:bodyPr vert="horz" lIns="91440" tIns="45720" rIns="91440" bIns="45720" rtlCol="0" anchor="ctr">
            <a:normAutofit fontScale="90000"/>
          </a:bodyPr>
          <a:lstStyle/>
          <a:p>
            <a:r>
              <a:rPr altLang="en-US" dirty="0" err="1"/>
              <a:t>主要决策树算法</a:t>
            </a:r>
            <a:endParaRPr altLang="zh-CN" dirty="0"/>
          </a:p>
        </p:txBody>
      </p:sp>
      <p:sp>
        <p:nvSpPr>
          <p:cNvPr id="36867" name="内容占位符 2"/>
          <p:cNvSpPr>
            <a:spLocks noGrp="1"/>
          </p:cNvSpPr>
          <p:nvPr>
            <p:ph idx="1"/>
          </p:nvPr>
        </p:nvSpPr>
        <p:spPr>
          <a:xfrm>
            <a:off x="341710" y="1058170"/>
            <a:ext cx="8695084" cy="4989481"/>
          </a:xfrm>
        </p:spPr>
        <p:txBody>
          <a:bodyPr vert="horz" lIns="91440" tIns="46800" rIns="91440" bIns="45720" rtlCol="0">
            <a:normAutofit/>
          </a:bodyPr>
          <a:lstStyle/>
          <a:p>
            <a:pPr>
              <a:lnSpc>
                <a:spcPct val="150000"/>
              </a:lnSpc>
            </a:pPr>
            <a:r>
              <a:rPr lang="en-US" altLang="zh-CN" b="1" dirty="0">
                <a:latin typeface="+mn-ea"/>
                <a:ea typeface="+mn-ea"/>
              </a:rPr>
              <a:t> ID3 </a:t>
            </a:r>
            <a:r>
              <a:rPr lang="en-US" altLang="zh-CN" dirty="0"/>
              <a:t>[Quinlan, </a:t>
            </a:r>
            <a:r>
              <a:rPr lang="en-US" altLang="zh-CN" dirty="0">
                <a:solidFill>
                  <a:srgbClr val="0000FF"/>
                </a:solidFill>
              </a:rPr>
              <a:t>1986</a:t>
            </a:r>
            <a:r>
              <a:rPr lang="en-US" altLang="zh-CN" dirty="0"/>
              <a:t>]</a:t>
            </a:r>
            <a:br>
              <a:rPr altLang="en-US" b="1" dirty="0">
                <a:latin typeface="+mn-ea"/>
                <a:ea typeface="+mn-ea"/>
              </a:rPr>
            </a:br>
            <a:r>
              <a:rPr altLang="en-US" b="1" dirty="0">
                <a:latin typeface="+mn-ea"/>
                <a:ea typeface="+mn-ea"/>
              </a:rPr>
              <a:t>是最早提出的一种决策树方法，使用上述信息增益的方式建立。 </a:t>
            </a:r>
            <a:br>
              <a:rPr altLang="en-US" b="1" dirty="0">
                <a:latin typeface="+mn-ea"/>
                <a:ea typeface="+mn-ea"/>
              </a:rPr>
            </a:br>
            <a:r>
              <a:rPr altLang="en-US" b="1" dirty="0">
                <a:latin typeface="+mn-ea"/>
                <a:ea typeface="+mn-ea"/>
              </a:rPr>
              <a:t>缺点：只能处理离散型属性，并且对倾向于选择取值较多的属性； </a:t>
            </a:r>
            <a:endParaRPr lang="en-US" altLang="zh-CN" b="1" dirty="0">
              <a:latin typeface="+mn-ea"/>
              <a:ea typeface="+mn-ea"/>
            </a:endParaRPr>
          </a:p>
          <a:p>
            <a:pPr>
              <a:lnSpc>
                <a:spcPct val="150000"/>
              </a:lnSpc>
            </a:pPr>
            <a:r>
              <a:rPr lang="en-US" altLang="zh-CN" b="1" dirty="0">
                <a:latin typeface="+mn-ea"/>
                <a:ea typeface="+mn-ea"/>
              </a:rPr>
              <a:t> C4.5 </a:t>
            </a:r>
            <a:r>
              <a:rPr lang="en-US" altLang="zh-CN" dirty="0"/>
              <a:t>[Quinlan, </a:t>
            </a:r>
            <a:r>
              <a:rPr lang="en-US" altLang="zh-CN" dirty="0">
                <a:solidFill>
                  <a:srgbClr val="0000FF"/>
                </a:solidFill>
              </a:rPr>
              <a:t>1993</a:t>
            </a:r>
            <a:r>
              <a:rPr lang="en-US" altLang="zh-CN" dirty="0"/>
              <a:t>]</a:t>
            </a:r>
            <a:br>
              <a:rPr altLang="en-US" b="1" dirty="0">
                <a:latin typeface="+mn-ea"/>
                <a:ea typeface="+mn-ea"/>
              </a:rPr>
            </a:br>
            <a:r>
              <a:rPr altLang="en-US" b="1" dirty="0">
                <a:latin typeface="+mn-ea"/>
                <a:ea typeface="+mn-ea"/>
              </a:rPr>
              <a:t>使用增益率对信息增益进行扩充，以解决偏向取值较多的属性的问题。可以处理连续型属性。 </a:t>
            </a:r>
            <a:endParaRPr lang="en-US" altLang="zh-CN" b="1" dirty="0">
              <a:latin typeface="+mn-ea"/>
              <a:ea typeface="+mn-ea"/>
            </a:endParaRPr>
          </a:p>
          <a:p>
            <a:pPr>
              <a:lnSpc>
                <a:spcPct val="150000"/>
              </a:lnSpc>
            </a:pPr>
            <a:r>
              <a:rPr lang="en-US" altLang="zh-CN" b="1" dirty="0">
                <a:latin typeface="+mn-ea"/>
                <a:ea typeface="+mn-ea"/>
              </a:rPr>
              <a:t>CART </a:t>
            </a:r>
            <a:r>
              <a:rPr lang="en-US" altLang="zh-CN" dirty="0"/>
              <a:t>[</a:t>
            </a:r>
            <a:r>
              <a:rPr lang="en-US" altLang="zh-CN" dirty="0" err="1"/>
              <a:t>Breiman</a:t>
            </a:r>
            <a:r>
              <a:rPr lang="en-US" altLang="zh-CN" dirty="0"/>
              <a:t> et al., </a:t>
            </a:r>
            <a:r>
              <a:rPr lang="en-US" altLang="zh-CN" dirty="0">
                <a:solidFill>
                  <a:srgbClr val="0000FF"/>
                </a:solidFill>
              </a:rPr>
              <a:t>1984</a:t>
            </a:r>
            <a:r>
              <a:rPr lang="en-US" altLang="zh-CN" dirty="0"/>
              <a:t>]</a:t>
            </a:r>
            <a:br>
              <a:rPr altLang="en-US" b="1" dirty="0">
                <a:latin typeface="+mn-ea"/>
                <a:ea typeface="+mn-ea"/>
              </a:rPr>
            </a:br>
            <a:r>
              <a:rPr lang="en-US" altLang="zh-CN" b="1" dirty="0">
                <a:latin typeface="+mn-ea"/>
                <a:ea typeface="+mn-ea"/>
              </a:rPr>
              <a:t>CART</a:t>
            </a:r>
            <a:r>
              <a:rPr altLang="en-US" b="1" dirty="0">
                <a:latin typeface="+mn-ea"/>
                <a:ea typeface="+mn-ea"/>
              </a:rPr>
              <a:t>中用于选择变量的不纯性度量是</a:t>
            </a:r>
            <a:r>
              <a:rPr lang="en-US" altLang="zh-CN" b="1" dirty="0">
                <a:latin typeface="+mn-ea"/>
                <a:ea typeface="+mn-ea"/>
              </a:rPr>
              <a:t>Gini</a:t>
            </a:r>
            <a:r>
              <a:rPr altLang="en-US" b="1" dirty="0">
                <a:latin typeface="+mn-ea"/>
                <a:ea typeface="+mn-ea"/>
              </a:rPr>
              <a:t>不存度。构造的是二叉树。</a:t>
            </a:r>
            <a:endParaRPr lang="en-US" altLang="en-US" b="1" dirty="0">
              <a:latin typeface="+mn-ea"/>
              <a:ea typeface="+mn-ea"/>
            </a:endParaRPr>
          </a:p>
          <a:p>
            <a:pPr marL="0" indent="0">
              <a:lnSpc>
                <a:spcPct val="150000"/>
              </a:lnSpc>
              <a:buNone/>
            </a:pPr>
            <a:r>
              <a:rPr lang="zh-CN" altLang="en-US" b="1" dirty="0">
                <a:latin typeface="+mn-ea"/>
                <a:ea typeface="+mn-ea"/>
              </a:rPr>
              <a:t>可以用于回归。</a:t>
            </a:r>
            <a:endParaRPr altLang="en-US" b="1" dirty="0">
              <a:latin typeface="+mn-ea"/>
              <a:ea typeface="+mn-ea"/>
            </a:endParaRPr>
          </a:p>
        </p:txBody>
      </p:sp>
    </p:spTree>
    <p:extLst>
      <p:ext uri="{BB962C8B-B14F-4D97-AF65-F5344CB8AC3E}">
        <p14:creationId xmlns:p14="http://schemas.microsoft.com/office/powerpoint/2010/main" val="3560572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p:txBody>
          <a:bodyPr/>
          <a:lstStyle/>
          <a:p>
            <a:r>
              <a:rPr lang="zh-CN" altLang="en-US" dirty="0">
                <a:solidFill>
                  <a:schemeClr val="bg1">
                    <a:lumMod val="85000"/>
                  </a:schemeClr>
                </a:solidFill>
              </a:rPr>
              <a:t>基本流程</a:t>
            </a:r>
            <a:endParaRPr lang="en-US" altLang="zh-CN" dirty="0">
              <a:solidFill>
                <a:schemeClr val="bg1">
                  <a:lumMod val="85000"/>
                </a:schemeClr>
              </a:solidFill>
            </a:endParaRPr>
          </a:p>
          <a:p>
            <a:pPr marL="0" indent="0">
              <a:buNone/>
            </a:pPr>
            <a:endParaRPr lang="en-US" altLang="zh-CN" dirty="0"/>
          </a:p>
          <a:p>
            <a:r>
              <a:rPr lang="zh-CN" altLang="en-US" dirty="0">
                <a:solidFill>
                  <a:schemeClr val="bg1">
                    <a:lumMod val="85000"/>
                  </a:schemeClr>
                </a:solidFill>
              </a:rPr>
              <a:t>划分选择</a:t>
            </a:r>
            <a:endParaRPr lang="en-US" altLang="zh-CN" dirty="0">
              <a:solidFill>
                <a:schemeClr val="bg1">
                  <a:lumMod val="85000"/>
                </a:schemeClr>
              </a:solidFill>
            </a:endParaRPr>
          </a:p>
          <a:p>
            <a:pPr marL="0" indent="0">
              <a:buNone/>
            </a:pPr>
            <a:endParaRPr lang="en-US" altLang="zh-CN" dirty="0"/>
          </a:p>
          <a:p>
            <a:r>
              <a:rPr lang="zh-CN" altLang="en-US" dirty="0">
                <a:solidFill>
                  <a:schemeClr val="bg1">
                    <a:lumMod val="85000"/>
                  </a:schemeClr>
                </a:solidFill>
              </a:rPr>
              <a:t>剪枝处理</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t>连续与缺失值</a:t>
            </a:r>
            <a:endParaRPr lang="en-US" altLang="zh-CN" dirty="0"/>
          </a:p>
          <a:p>
            <a:endParaRPr lang="en-US" altLang="zh-CN" dirty="0">
              <a:solidFill>
                <a:schemeClr val="bg1">
                  <a:lumMod val="85000"/>
                </a:schemeClr>
              </a:solidFill>
            </a:endParaRPr>
          </a:p>
          <a:p>
            <a:r>
              <a:rPr lang="zh-CN" altLang="en-US" dirty="0">
                <a:solidFill>
                  <a:schemeClr val="bg1">
                    <a:lumMod val="85000"/>
                  </a:schemeClr>
                </a:solidFill>
              </a:rPr>
              <a:t>多变量决策树</a:t>
            </a:r>
            <a:endParaRPr lang="en-US" altLang="zh-CN" dirty="0">
              <a:solidFill>
                <a:schemeClr val="bg1">
                  <a:lumMod val="85000"/>
                </a:schemeClr>
              </a:solidFill>
            </a:endParaRPr>
          </a:p>
          <a:p>
            <a:pPr marL="0" indent="0">
              <a:buNone/>
            </a:pPr>
            <a:endParaRPr lang="en-US" altLang="zh-CN" dirty="0">
              <a:solidFill>
                <a:schemeClr val="bg1">
                  <a:lumMod val="85000"/>
                </a:schemeClr>
              </a:solidFill>
            </a:endParaRPr>
          </a:p>
        </p:txBody>
      </p:sp>
    </p:spTree>
    <p:extLst>
      <p:ext uri="{BB962C8B-B14F-4D97-AF65-F5344CB8AC3E}">
        <p14:creationId xmlns:p14="http://schemas.microsoft.com/office/powerpoint/2010/main" val="40240008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连续与缺失值 </a:t>
            </a:r>
            <a:r>
              <a:rPr lang="en-US" altLang="zh-CN" dirty="0"/>
              <a:t>– </a:t>
            </a:r>
            <a:r>
              <a:rPr lang="zh-CN" altLang="en-US" dirty="0"/>
              <a:t>连续值处理</a:t>
            </a:r>
          </a:p>
        </p:txBody>
      </p:sp>
      <p:sp>
        <p:nvSpPr>
          <p:cNvPr id="6" name="内容占位符 2"/>
          <p:cNvSpPr>
            <a:spLocks noGrp="1"/>
          </p:cNvSpPr>
          <p:nvPr>
            <p:ph idx="1"/>
          </p:nvPr>
        </p:nvSpPr>
        <p:spPr/>
        <p:txBody>
          <a:bodyPr>
            <a:normAutofit/>
          </a:bodyPr>
          <a:lstStyle/>
          <a:p>
            <a:r>
              <a:rPr lang="zh-CN" altLang="en-US" dirty="0"/>
              <a:t>连续属性离散化</a:t>
            </a:r>
            <a:r>
              <a:rPr lang="en-US" altLang="zh-CN" dirty="0"/>
              <a:t>(</a:t>
            </a:r>
            <a:r>
              <a:rPr lang="zh-CN" altLang="en-US" dirty="0"/>
              <a:t>二分法</a:t>
            </a:r>
            <a:r>
              <a:rPr lang="en-US" altLang="zh-CN" dirty="0"/>
              <a:t>)</a:t>
            </a:r>
          </a:p>
          <a:p>
            <a:pPr lvl="1"/>
            <a:r>
              <a:rPr lang="zh-CN" altLang="en-US" dirty="0"/>
              <a:t>第一步：假定连续属性</a:t>
            </a:r>
            <a:r>
              <a:rPr lang="en-US" altLang="zh-CN" dirty="0"/>
              <a:t>  </a:t>
            </a:r>
            <a:r>
              <a:rPr lang="zh-CN" altLang="en-US" dirty="0"/>
              <a:t>在样本集</a:t>
            </a:r>
            <a:r>
              <a:rPr lang="en-US" altLang="zh-CN" dirty="0"/>
              <a:t>  </a:t>
            </a:r>
            <a:r>
              <a:rPr lang="zh-CN" altLang="en-US" dirty="0"/>
              <a:t>上出现</a:t>
            </a:r>
            <a:r>
              <a:rPr lang="en-US" altLang="zh-CN" dirty="0"/>
              <a:t>  </a:t>
            </a:r>
            <a:r>
              <a:rPr lang="zh-CN" altLang="en-US" dirty="0"/>
              <a:t>个不同的取值，</a:t>
            </a:r>
            <a:r>
              <a:rPr lang="zh-CN" altLang="en-US" dirty="0">
                <a:solidFill>
                  <a:srgbClr val="FF0000"/>
                </a:solidFill>
              </a:rPr>
              <a:t>从小到大     排列</a:t>
            </a:r>
            <a:r>
              <a:rPr lang="zh-CN" altLang="en-US" dirty="0"/>
              <a:t>，记为              ，基于划分点</a:t>
            </a:r>
            <a:r>
              <a:rPr lang="en-US" altLang="zh-CN" dirty="0"/>
              <a:t>  </a:t>
            </a:r>
            <a:r>
              <a:rPr lang="zh-CN" altLang="en-US" dirty="0"/>
              <a:t>，可将</a:t>
            </a:r>
            <a:r>
              <a:rPr lang="en-US" altLang="zh-CN" dirty="0"/>
              <a:t>  </a:t>
            </a:r>
            <a:r>
              <a:rPr lang="zh-CN" altLang="en-US" dirty="0"/>
              <a:t>分为子集    和    ，其中    包含那些在属性</a:t>
            </a:r>
            <a:r>
              <a:rPr lang="en-US" altLang="zh-CN" dirty="0"/>
              <a:t>  </a:t>
            </a:r>
            <a:r>
              <a:rPr lang="zh-CN" altLang="en-US" dirty="0"/>
              <a:t>上取值不大于</a:t>
            </a:r>
            <a:r>
              <a:rPr lang="en-US" altLang="zh-CN" dirty="0"/>
              <a:t> </a:t>
            </a:r>
            <a:r>
              <a:rPr lang="zh-CN" altLang="en-US" dirty="0"/>
              <a:t>的样本，    包含那些在属性</a:t>
            </a:r>
            <a:r>
              <a:rPr lang="en-US" altLang="zh-CN" dirty="0"/>
              <a:t>  </a:t>
            </a:r>
            <a:r>
              <a:rPr lang="zh-CN" altLang="en-US" dirty="0"/>
              <a:t>上取值大于</a:t>
            </a:r>
            <a:r>
              <a:rPr lang="en-US" altLang="zh-CN" dirty="0"/>
              <a:t> </a:t>
            </a:r>
            <a:r>
              <a:rPr lang="zh-CN" altLang="en-US" dirty="0"/>
              <a:t>的样本。考虑包含       个元素的候选划分点集合</a:t>
            </a:r>
            <a:endParaRPr lang="en-US" altLang="zh-CN" dirty="0"/>
          </a:p>
          <a:p>
            <a:pPr marL="325800" lvl="1" indent="0">
              <a:buNone/>
            </a:pPr>
            <a:endParaRPr lang="en-US" altLang="zh-CN" dirty="0"/>
          </a:p>
          <a:p>
            <a:pPr marL="325800" lvl="1" indent="0">
              <a:buNone/>
            </a:pPr>
            <a:endParaRPr lang="en-US" altLang="zh-CN" dirty="0"/>
          </a:p>
          <a:p>
            <a:pPr marL="325800" lvl="1" indent="0">
              <a:buNone/>
            </a:pPr>
            <a:endParaRPr lang="en-US" altLang="zh-CN" dirty="0"/>
          </a:p>
          <a:p>
            <a:pPr marL="325800" lvl="1" indent="0">
              <a:buNone/>
            </a:pPr>
            <a:r>
              <a:rPr lang="en-US" altLang="zh-CN" dirty="0"/>
              <a:t>    </a:t>
            </a:r>
            <a:r>
              <a:rPr lang="zh-CN" altLang="en-US" dirty="0"/>
              <a:t>即把区间          的中位点        作为候选划分点</a:t>
            </a:r>
            <a:endParaRPr lang="en-US" altLang="zh-CN" dirty="0"/>
          </a:p>
          <a:p>
            <a:pPr lvl="1"/>
            <a:endParaRPr lang="en-US" altLang="zh-CN" dirty="0"/>
          </a:p>
          <a:p>
            <a:pPr lvl="1"/>
            <a:endParaRPr lang="en-US" altLang="zh-CN" dirty="0"/>
          </a:p>
          <a:p>
            <a:pPr marL="325800" lvl="1" indent="0">
              <a:buNone/>
            </a:pPr>
            <a:endParaRPr lang="en-US" altLang="zh-CN" dirty="0"/>
          </a:p>
          <a:p>
            <a:pPr lvl="1"/>
            <a:endParaRPr lang="en-US" altLang="zh-CN" dirty="0"/>
          </a:p>
          <a:p>
            <a:pPr marL="325800" lvl="1" indent="0">
              <a:buNone/>
            </a:pPr>
            <a:endParaRPr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3392609271"/>
              </p:ext>
            </p:extLst>
          </p:nvPr>
        </p:nvGraphicFramePr>
        <p:xfrm>
          <a:off x="2408238" y="1852613"/>
          <a:ext cx="1106487" cy="306387"/>
        </p:xfrm>
        <a:graphic>
          <a:graphicData uri="http://schemas.openxmlformats.org/presentationml/2006/ole">
            <mc:AlternateContent xmlns:mc="http://schemas.openxmlformats.org/markup-compatibility/2006">
              <mc:Choice xmlns:v="urn:schemas-microsoft-com:vml" Requires="v">
                <p:oleObj name="Formula" r:id="rId2" imgW="679680" imgH="186840" progId="Equation.Ribbit">
                  <p:embed/>
                </p:oleObj>
              </mc:Choice>
              <mc:Fallback>
                <p:oleObj name="Formula" r:id="rId2" imgW="679680" imgH="186840" progId="Equation.Ribbit">
                  <p:embed/>
                  <p:pic>
                    <p:nvPicPr>
                      <p:cNvPr id="0" name=""/>
                      <p:cNvPicPr/>
                      <p:nvPr/>
                    </p:nvPicPr>
                    <p:blipFill>
                      <a:blip r:embed="rId3"/>
                      <a:stretch>
                        <a:fillRect/>
                      </a:stretch>
                    </p:blipFill>
                    <p:spPr>
                      <a:xfrm>
                        <a:off x="2408238" y="1852613"/>
                        <a:ext cx="1106487" cy="30638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639783421"/>
              </p:ext>
            </p:extLst>
          </p:nvPr>
        </p:nvGraphicFramePr>
        <p:xfrm>
          <a:off x="7234059" y="1881188"/>
          <a:ext cx="306387" cy="247650"/>
        </p:xfrm>
        <a:graphic>
          <a:graphicData uri="http://schemas.openxmlformats.org/presentationml/2006/ole">
            <mc:AlternateContent xmlns:mc="http://schemas.openxmlformats.org/markup-compatibility/2006">
              <mc:Choice xmlns:v="urn:schemas-microsoft-com:vml" Requires="v">
                <p:oleObj name="Formula" r:id="rId4" imgW="207360" imgH="167760" progId="Equation.Ribbit">
                  <p:embed/>
                </p:oleObj>
              </mc:Choice>
              <mc:Fallback>
                <p:oleObj name="Formula" r:id="rId4" imgW="207360" imgH="167760" progId="Equation.Ribbit">
                  <p:embed/>
                  <p:pic>
                    <p:nvPicPr>
                      <p:cNvPr id="0" name=""/>
                      <p:cNvPicPr/>
                      <p:nvPr/>
                    </p:nvPicPr>
                    <p:blipFill>
                      <a:blip r:embed="rId5"/>
                      <a:stretch>
                        <a:fillRect/>
                      </a:stretch>
                    </p:blipFill>
                    <p:spPr>
                      <a:xfrm>
                        <a:off x="7234059" y="1881188"/>
                        <a:ext cx="306387" cy="24765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301464794"/>
              </p:ext>
            </p:extLst>
          </p:nvPr>
        </p:nvGraphicFramePr>
        <p:xfrm>
          <a:off x="7832725" y="1851025"/>
          <a:ext cx="309563" cy="280988"/>
        </p:xfrm>
        <a:graphic>
          <a:graphicData uri="http://schemas.openxmlformats.org/presentationml/2006/ole">
            <mc:AlternateContent xmlns:mc="http://schemas.openxmlformats.org/markup-compatibility/2006">
              <mc:Choice xmlns:v="urn:schemas-microsoft-com:vml" Requires="v">
                <p:oleObj name="Formula" r:id="rId6" imgW="209880" imgH="188280" progId="Equation.Ribbit">
                  <p:embed/>
                </p:oleObj>
              </mc:Choice>
              <mc:Fallback>
                <p:oleObj name="Formula" r:id="rId6" imgW="209880" imgH="188280" progId="Equation.Ribbit">
                  <p:embed/>
                  <p:pic>
                    <p:nvPicPr>
                      <p:cNvPr id="0" name=""/>
                      <p:cNvPicPr/>
                      <p:nvPr/>
                    </p:nvPicPr>
                    <p:blipFill>
                      <a:blip r:embed="rId7"/>
                      <a:stretch>
                        <a:fillRect/>
                      </a:stretch>
                    </p:blipFill>
                    <p:spPr>
                      <a:xfrm>
                        <a:off x="7832725" y="1851025"/>
                        <a:ext cx="309563" cy="280988"/>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065020913"/>
              </p:ext>
            </p:extLst>
          </p:nvPr>
        </p:nvGraphicFramePr>
        <p:xfrm>
          <a:off x="1308100" y="2151063"/>
          <a:ext cx="306388" cy="249237"/>
        </p:xfrm>
        <a:graphic>
          <a:graphicData uri="http://schemas.openxmlformats.org/presentationml/2006/ole">
            <mc:AlternateContent xmlns:mc="http://schemas.openxmlformats.org/markup-compatibility/2006">
              <mc:Choice xmlns:v="urn:schemas-microsoft-com:vml" Requires="v">
                <p:oleObj name="Formula" r:id="rId8" imgW="207360" imgH="167760" progId="Equation.Ribbit">
                  <p:embed/>
                </p:oleObj>
              </mc:Choice>
              <mc:Fallback>
                <p:oleObj name="Formula" r:id="rId8" imgW="207360" imgH="167760" progId="Equation.Ribbit">
                  <p:embed/>
                  <p:pic>
                    <p:nvPicPr>
                      <p:cNvPr id="0" name=""/>
                      <p:cNvPicPr/>
                      <p:nvPr/>
                    </p:nvPicPr>
                    <p:blipFill>
                      <a:blip r:embed="rId5"/>
                      <a:stretch>
                        <a:fillRect/>
                      </a:stretch>
                    </p:blipFill>
                    <p:spPr>
                      <a:xfrm>
                        <a:off x="1308100" y="2151063"/>
                        <a:ext cx="306388" cy="249237"/>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8856350"/>
              </p:ext>
            </p:extLst>
          </p:nvPr>
        </p:nvGraphicFramePr>
        <p:xfrm>
          <a:off x="6236751" y="2125663"/>
          <a:ext cx="309562" cy="279400"/>
        </p:xfrm>
        <a:graphic>
          <a:graphicData uri="http://schemas.openxmlformats.org/presentationml/2006/ole">
            <mc:AlternateContent xmlns:mc="http://schemas.openxmlformats.org/markup-compatibility/2006">
              <mc:Choice xmlns:v="urn:schemas-microsoft-com:vml" Requires="v">
                <p:oleObj name="Formula" r:id="rId9" imgW="209880" imgH="188280" progId="Equation.Ribbit">
                  <p:embed/>
                </p:oleObj>
              </mc:Choice>
              <mc:Fallback>
                <p:oleObj name="Formula" r:id="rId9" imgW="209880" imgH="188280" progId="Equation.Ribbit">
                  <p:embed/>
                  <p:pic>
                    <p:nvPicPr>
                      <p:cNvPr id="0" name=""/>
                      <p:cNvPicPr/>
                      <p:nvPr/>
                    </p:nvPicPr>
                    <p:blipFill>
                      <a:blip r:embed="rId7"/>
                      <a:stretch>
                        <a:fillRect/>
                      </a:stretch>
                    </p:blipFill>
                    <p:spPr>
                      <a:xfrm>
                        <a:off x="6236751" y="2125663"/>
                        <a:ext cx="309562" cy="2794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943558253"/>
              </p:ext>
            </p:extLst>
          </p:nvPr>
        </p:nvGraphicFramePr>
        <p:xfrm>
          <a:off x="2484438" y="2865438"/>
          <a:ext cx="4433887" cy="679450"/>
        </p:xfrm>
        <a:graphic>
          <a:graphicData uri="http://schemas.openxmlformats.org/presentationml/2006/ole">
            <mc:AlternateContent xmlns:mc="http://schemas.openxmlformats.org/markup-compatibility/2006">
              <mc:Choice xmlns:v="urn:schemas-microsoft-com:vml" Requires="v">
                <p:oleObj name="Formula" r:id="rId10" imgW="1974960" imgH="301320" progId="Equation.Ribbit">
                  <p:embed/>
                </p:oleObj>
              </mc:Choice>
              <mc:Fallback>
                <p:oleObj name="Formula" r:id="rId10" imgW="1974960" imgH="301320" progId="Equation.Ribbit">
                  <p:embed/>
                  <p:pic>
                    <p:nvPicPr>
                      <p:cNvPr id="0" name=""/>
                      <p:cNvPicPr/>
                      <p:nvPr/>
                    </p:nvPicPr>
                    <p:blipFill>
                      <a:blip r:embed="rId11"/>
                      <a:stretch>
                        <a:fillRect/>
                      </a:stretch>
                    </p:blipFill>
                    <p:spPr>
                      <a:xfrm>
                        <a:off x="2484438" y="2865438"/>
                        <a:ext cx="4433887" cy="67945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505941692"/>
              </p:ext>
            </p:extLst>
          </p:nvPr>
        </p:nvGraphicFramePr>
        <p:xfrm>
          <a:off x="2087563" y="3760788"/>
          <a:ext cx="784225" cy="277812"/>
        </p:xfrm>
        <a:graphic>
          <a:graphicData uri="http://schemas.openxmlformats.org/presentationml/2006/ole">
            <mc:AlternateContent xmlns:mc="http://schemas.openxmlformats.org/markup-compatibility/2006">
              <mc:Choice xmlns:v="urn:schemas-microsoft-com:vml" Requires="v">
                <p:oleObj name="Formula" r:id="rId12" imgW="524520" imgH="185760" progId="Equation.Ribbit">
                  <p:embed/>
                </p:oleObj>
              </mc:Choice>
              <mc:Fallback>
                <p:oleObj name="Formula" r:id="rId12" imgW="524520" imgH="185760" progId="Equation.Ribbit">
                  <p:embed/>
                  <p:pic>
                    <p:nvPicPr>
                      <p:cNvPr id="0" name=""/>
                      <p:cNvPicPr/>
                      <p:nvPr/>
                    </p:nvPicPr>
                    <p:blipFill>
                      <a:blip r:embed="rId13"/>
                      <a:stretch>
                        <a:fillRect/>
                      </a:stretch>
                    </p:blipFill>
                    <p:spPr>
                      <a:xfrm>
                        <a:off x="2087563" y="3760788"/>
                        <a:ext cx="784225" cy="277812"/>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4034753178"/>
              </p:ext>
            </p:extLst>
          </p:nvPr>
        </p:nvGraphicFramePr>
        <p:xfrm>
          <a:off x="4006850" y="3712805"/>
          <a:ext cx="641350" cy="344487"/>
        </p:xfrm>
        <a:graphic>
          <a:graphicData uri="http://schemas.openxmlformats.org/presentationml/2006/ole">
            <mc:AlternateContent xmlns:mc="http://schemas.openxmlformats.org/markup-compatibility/2006">
              <mc:Choice xmlns:v="urn:schemas-microsoft-com:vml" Requires="v">
                <p:oleObj name="Formula" r:id="rId14" imgW="414360" imgH="222480" progId="Equation.Ribbit">
                  <p:embed/>
                </p:oleObj>
              </mc:Choice>
              <mc:Fallback>
                <p:oleObj name="Formula" r:id="rId14" imgW="414360" imgH="222480" progId="Equation.Ribbit">
                  <p:embed/>
                  <p:pic>
                    <p:nvPicPr>
                      <p:cNvPr id="0" name=""/>
                      <p:cNvPicPr/>
                      <p:nvPr/>
                    </p:nvPicPr>
                    <p:blipFill>
                      <a:blip r:embed="rId15"/>
                      <a:stretch>
                        <a:fillRect/>
                      </a:stretch>
                    </p:blipFill>
                    <p:spPr>
                      <a:xfrm>
                        <a:off x="4006850" y="3712805"/>
                        <a:ext cx="641350" cy="344487"/>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858291530"/>
              </p:ext>
            </p:extLst>
          </p:nvPr>
        </p:nvGraphicFramePr>
        <p:xfrm>
          <a:off x="3562350" y="1590675"/>
          <a:ext cx="188913" cy="306388"/>
        </p:xfrm>
        <a:graphic>
          <a:graphicData uri="http://schemas.openxmlformats.org/presentationml/2006/ole">
            <mc:AlternateContent xmlns:mc="http://schemas.openxmlformats.org/markup-compatibility/2006">
              <mc:Choice xmlns:v="urn:schemas-microsoft-com:vml" Requires="v">
                <p:oleObj name="Formula" r:id="rId16" imgW="80280" imgH="129600" progId="Equation.Ribbit">
                  <p:embed/>
                </p:oleObj>
              </mc:Choice>
              <mc:Fallback>
                <p:oleObj name="Formula" r:id="rId16" imgW="80280" imgH="129600" progId="Equation.Ribbit">
                  <p:embed/>
                  <p:pic>
                    <p:nvPicPr>
                      <p:cNvPr id="0" name=""/>
                      <p:cNvPicPr/>
                      <p:nvPr/>
                    </p:nvPicPr>
                    <p:blipFill>
                      <a:blip r:embed="rId17"/>
                      <a:stretch>
                        <a:fillRect/>
                      </a:stretch>
                    </p:blipFill>
                    <p:spPr>
                      <a:xfrm>
                        <a:off x="3562350" y="1590675"/>
                        <a:ext cx="188913" cy="306388"/>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789617006"/>
              </p:ext>
            </p:extLst>
          </p:nvPr>
        </p:nvGraphicFramePr>
        <p:xfrm>
          <a:off x="4767263" y="1595438"/>
          <a:ext cx="200025" cy="268287"/>
        </p:xfrm>
        <a:graphic>
          <a:graphicData uri="http://schemas.openxmlformats.org/presentationml/2006/ole">
            <mc:AlternateContent xmlns:mc="http://schemas.openxmlformats.org/markup-compatibility/2006">
              <mc:Choice xmlns:v="urn:schemas-microsoft-com:vml" Requires="v">
                <p:oleObj name="Formula" r:id="rId18" imgW="124560" imgH="166680" progId="Equation.Ribbit">
                  <p:embed/>
                </p:oleObj>
              </mc:Choice>
              <mc:Fallback>
                <p:oleObj name="Formula" r:id="rId18" imgW="124560" imgH="166680" progId="Equation.Ribbit">
                  <p:embed/>
                  <p:pic>
                    <p:nvPicPr>
                      <p:cNvPr id="0" name=""/>
                      <p:cNvPicPr/>
                      <p:nvPr/>
                    </p:nvPicPr>
                    <p:blipFill>
                      <a:blip r:embed="rId19"/>
                      <a:stretch>
                        <a:fillRect/>
                      </a:stretch>
                    </p:blipFill>
                    <p:spPr>
                      <a:xfrm>
                        <a:off x="4767263" y="1595438"/>
                        <a:ext cx="200025" cy="26828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507386542"/>
              </p:ext>
            </p:extLst>
          </p:nvPr>
        </p:nvGraphicFramePr>
        <p:xfrm>
          <a:off x="5697538" y="1589088"/>
          <a:ext cx="209550" cy="290512"/>
        </p:xfrm>
        <a:graphic>
          <a:graphicData uri="http://schemas.openxmlformats.org/presentationml/2006/ole">
            <mc:AlternateContent xmlns:mc="http://schemas.openxmlformats.org/markup-compatibility/2006">
              <mc:Choice xmlns:v="urn:schemas-microsoft-com:vml" Requires="v">
                <p:oleObj name="Formula" r:id="rId20" imgW="92880" imgH="129600" progId="Equation.Ribbit">
                  <p:embed/>
                </p:oleObj>
              </mc:Choice>
              <mc:Fallback>
                <p:oleObj name="Formula" r:id="rId20" imgW="92880" imgH="129600" progId="Equation.Ribbit">
                  <p:embed/>
                  <p:pic>
                    <p:nvPicPr>
                      <p:cNvPr id="0" name=""/>
                      <p:cNvPicPr/>
                      <p:nvPr/>
                    </p:nvPicPr>
                    <p:blipFill>
                      <a:blip r:embed="rId21"/>
                      <a:stretch>
                        <a:fillRect/>
                      </a:stretch>
                    </p:blipFill>
                    <p:spPr>
                      <a:xfrm>
                        <a:off x="5697538" y="1589088"/>
                        <a:ext cx="209550" cy="29051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535390762"/>
              </p:ext>
            </p:extLst>
          </p:nvPr>
        </p:nvGraphicFramePr>
        <p:xfrm>
          <a:off x="5122863" y="1862138"/>
          <a:ext cx="112712" cy="311150"/>
        </p:xfrm>
        <a:graphic>
          <a:graphicData uri="http://schemas.openxmlformats.org/presentationml/2006/ole">
            <mc:AlternateContent xmlns:mc="http://schemas.openxmlformats.org/markup-compatibility/2006">
              <mc:Choice xmlns:v="urn:schemas-microsoft-com:vml" Requires="v">
                <p:oleObj name="Formula" r:id="rId22" imgW="57240" imgH="157680" progId="Equation.Ribbit">
                  <p:embed/>
                </p:oleObj>
              </mc:Choice>
              <mc:Fallback>
                <p:oleObj name="Formula" r:id="rId22" imgW="57240" imgH="157680" progId="Equation.Ribbit">
                  <p:embed/>
                  <p:pic>
                    <p:nvPicPr>
                      <p:cNvPr id="0" name=""/>
                      <p:cNvPicPr/>
                      <p:nvPr/>
                    </p:nvPicPr>
                    <p:blipFill>
                      <a:blip r:embed="rId23"/>
                      <a:stretch>
                        <a:fillRect/>
                      </a:stretch>
                    </p:blipFill>
                    <p:spPr>
                      <a:xfrm>
                        <a:off x="5122863" y="1862138"/>
                        <a:ext cx="112712" cy="311150"/>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265209849"/>
              </p:ext>
            </p:extLst>
          </p:nvPr>
        </p:nvGraphicFramePr>
        <p:xfrm>
          <a:off x="6013629" y="1862138"/>
          <a:ext cx="198438" cy="268287"/>
        </p:xfrm>
        <a:graphic>
          <a:graphicData uri="http://schemas.openxmlformats.org/presentationml/2006/ole">
            <mc:AlternateContent xmlns:mc="http://schemas.openxmlformats.org/markup-compatibility/2006">
              <mc:Choice xmlns:v="urn:schemas-microsoft-com:vml" Requires="v">
                <p:oleObj name="Formula" r:id="rId24" imgW="124560" imgH="166680" progId="Equation.Ribbit">
                  <p:embed/>
                </p:oleObj>
              </mc:Choice>
              <mc:Fallback>
                <p:oleObj name="Formula" r:id="rId24" imgW="124560" imgH="166680" progId="Equation.Ribbit">
                  <p:embed/>
                  <p:pic>
                    <p:nvPicPr>
                      <p:cNvPr id="0" name=""/>
                      <p:cNvPicPr/>
                      <p:nvPr/>
                    </p:nvPicPr>
                    <p:blipFill>
                      <a:blip r:embed="rId19"/>
                      <a:stretch>
                        <a:fillRect/>
                      </a:stretch>
                    </p:blipFill>
                    <p:spPr>
                      <a:xfrm>
                        <a:off x="6013629" y="1862138"/>
                        <a:ext cx="198438" cy="268287"/>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4021900244"/>
              </p:ext>
            </p:extLst>
          </p:nvPr>
        </p:nvGraphicFramePr>
        <p:xfrm>
          <a:off x="3441700" y="2135188"/>
          <a:ext cx="190500" cy="304800"/>
        </p:xfrm>
        <a:graphic>
          <a:graphicData uri="http://schemas.openxmlformats.org/presentationml/2006/ole">
            <mc:AlternateContent xmlns:mc="http://schemas.openxmlformats.org/markup-compatibility/2006">
              <mc:Choice xmlns:v="urn:schemas-microsoft-com:vml" Requires="v">
                <p:oleObj name="Formula" r:id="rId25" imgW="80280" imgH="129600" progId="Equation.Ribbit">
                  <p:embed/>
                </p:oleObj>
              </mc:Choice>
              <mc:Fallback>
                <p:oleObj name="Formula" r:id="rId25" imgW="80280" imgH="129600" progId="Equation.Ribbit">
                  <p:embed/>
                  <p:pic>
                    <p:nvPicPr>
                      <p:cNvPr id="0" name=""/>
                      <p:cNvPicPr/>
                      <p:nvPr/>
                    </p:nvPicPr>
                    <p:blipFill>
                      <a:blip r:embed="rId17"/>
                      <a:stretch>
                        <a:fillRect/>
                      </a:stretch>
                    </p:blipFill>
                    <p:spPr>
                      <a:xfrm>
                        <a:off x="3441700" y="2135188"/>
                        <a:ext cx="190500" cy="30480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104562753"/>
              </p:ext>
            </p:extLst>
          </p:nvPr>
        </p:nvGraphicFramePr>
        <p:xfrm>
          <a:off x="5109176" y="2120900"/>
          <a:ext cx="112713" cy="311150"/>
        </p:xfrm>
        <a:graphic>
          <a:graphicData uri="http://schemas.openxmlformats.org/presentationml/2006/ole">
            <mc:AlternateContent xmlns:mc="http://schemas.openxmlformats.org/markup-compatibility/2006">
              <mc:Choice xmlns:v="urn:schemas-microsoft-com:vml" Requires="v">
                <p:oleObj name="Formula" r:id="rId26" imgW="57240" imgH="157680" progId="Equation.Ribbit">
                  <p:embed/>
                </p:oleObj>
              </mc:Choice>
              <mc:Fallback>
                <p:oleObj name="Formula" r:id="rId26" imgW="57240" imgH="157680" progId="Equation.Ribbit">
                  <p:embed/>
                  <p:pic>
                    <p:nvPicPr>
                      <p:cNvPr id="0" name=""/>
                      <p:cNvPicPr/>
                      <p:nvPr/>
                    </p:nvPicPr>
                    <p:blipFill>
                      <a:blip r:embed="rId23"/>
                      <a:stretch>
                        <a:fillRect/>
                      </a:stretch>
                    </p:blipFill>
                    <p:spPr>
                      <a:xfrm>
                        <a:off x="5109176" y="2120900"/>
                        <a:ext cx="112713" cy="311150"/>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1833660765"/>
              </p:ext>
            </p:extLst>
          </p:nvPr>
        </p:nvGraphicFramePr>
        <p:xfrm>
          <a:off x="8396288" y="2149475"/>
          <a:ext cx="188912" cy="303213"/>
        </p:xfrm>
        <a:graphic>
          <a:graphicData uri="http://schemas.openxmlformats.org/presentationml/2006/ole">
            <mc:AlternateContent xmlns:mc="http://schemas.openxmlformats.org/markup-compatibility/2006">
              <mc:Choice xmlns:v="urn:schemas-microsoft-com:vml" Requires="v">
                <p:oleObj name="Formula" r:id="rId27" imgW="80280" imgH="129600" progId="Equation.Ribbit">
                  <p:embed/>
                </p:oleObj>
              </mc:Choice>
              <mc:Fallback>
                <p:oleObj name="Formula" r:id="rId27" imgW="80280" imgH="129600" progId="Equation.Ribbit">
                  <p:embed/>
                  <p:pic>
                    <p:nvPicPr>
                      <p:cNvPr id="0" name=""/>
                      <p:cNvPicPr/>
                      <p:nvPr/>
                    </p:nvPicPr>
                    <p:blipFill>
                      <a:blip r:embed="rId17"/>
                      <a:stretch>
                        <a:fillRect/>
                      </a:stretch>
                    </p:blipFill>
                    <p:spPr>
                      <a:xfrm>
                        <a:off x="8396288" y="2149475"/>
                        <a:ext cx="188912" cy="303213"/>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678016092"/>
              </p:ext>
            </p:extLst>
          </p:nvPr>
        </p:nvGraphicFramePr>
        <p:xfrm>
          <a:off x="2292951" y="2386313"/>
          <a:ext cx="112713" cy="311150"/>
        </p:xfrm>
        <a:graphic>
          <a:graphicData uri="http://schemas.openxmlformats.org/presentationml/2006/ole">
            <mc:AlternateContent xmlns:mc="http://schemas.openxmlformats.org/markup-compatibility/2006">
              <mc:Choice xmlns:v="urn:schemas-microsoft-com:vml" Requires="v">
                <p:oleObj name="Formula" r:id="rId28" imgW="57240" imgH="157680" progId="Equation.Ribbit">
                  <p:embed/>
                </p:oleObj>
              </mc:Choice>
              <mc:Fallback>
                <p:oleObj name="Formula" r:id="rId28" imgW="57240" imgH="157680" progId="Equation.Ribbit">
                  <p:embed/>
                  <p:pic>
                    <p:nvPicPr>
                      <p:cNvPr id="0" name=""/>
                      <p:cNvPicPr/>
                      <p:nvPr/>
                    </p:nvPicPr>
                    <p:blipFill>
                      <a:blip r:embed="rId23"/>
                      <a:stretch>
                        <a:fillRect/>
                      </a:stretch>
                    </p:blipFill>
                    <p:spPr>
                      <a:xfrm>
                        <a:off x="2292951" y="2386313"/>
                        <a:ext cx="112713" cy="31115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15959551"/>
              </p:ext>
            </p:extLst>
          </p:nvPr>
        </p:nvGraphicFramePr>
        <p:xfrm>
          <a:off x="4462463" y="2406650"/>
          <a:ext cx="539750" cy="255588"/>
        </p:xfrm>
        <a:graphic>
          <a:graphicData uri="http://schemas.openxmlformats.org/presentationml/2006/ole">
            <mc:AlternateContent xmlns:mc="http://schemas.openxmlformats.org/markup-compatibility/2006">
              <mc:Choice xmlns:v="urn:schemas-microsoft-com:vml" Requires="v">
                <p:oleObj name="Formula" r:id="rId29" imgW="345600" imgH="162720" progId="Equation.Ribbit">
                  <p:embed/>
                </p:oleObj>
              </mc:Choice>
              <mc:Fallback>
                <p:oleObj name="Formula" r:id="rId29" imgW="345600" imgH="162720" progId="Equation.Ribbit">
                  <p:embed/>
                  <p:pic>
                    <p:nvPicPr>
                      <p:cNvPr id="0" name=""/>
                      <p:cNvPicPr/>
                      <p:nvPr/>
                    </p:nvPicPr>
                    <p:blipFill>
                      <a:blip r:embed="rId30"/>
                      <a:stretch>
                        <a:fillRect/>
                      </a:stretch>
                    </p:blipFill>
                    <p:spPr>
                      <a:xfrm>
                        <a:off x="4462463" y="2406650"/>
                        <a:ext cx="539750" cy="255588"/>
                      </a:xfrm>
                      <a:prstGeom prst="rect">
                        <a:avLst/>
                      </a:prstGeom>
                    </p:spPr>
                  </p:pic>
                </p:oleObj>
              </mc:Fallback>
            </mc:AlternateContent>
          </a:graphicData>
        </a:graphic>
      </p:graphicFrame>
    </p:spTree>
    <p:extLst>
      <p:ext uri="{BB962C8B-B14F-4D97-AF65-F5344CB8AC3E}">
        <p14:creationId xmlns:p14="http://schemas.microsoft.com/office/powerpoint/2010/main" val="7914858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连续与缺失值 </a:t>
            </a:r>
            <a:r>
              <a:rPr lang="en-US" altLang="zh-CN" dirty="0"/>
              <a:t>– </a:t>
            </a:r>
            <a:r>
              <a:rPr lang="zh-CN" altLang="en-US" dirty="0"/>
              <a:t>连续值处理</a:t>
            </a:r>
          </a:p>
        </p:txBody>
      </p:sp>
      <p:sp>
        <p:nvSpPr>
          <p:cNvPr id="3" name="内容占位符 2"/>
          <p:cNvSpPr>
            <a:spLocks noGrp="1"/>
          </p:cNvSpPr>
          <p:nvPr>
            <p:ph idx="1"/>
          </p:nvPr>
        </p:nvSpPr>
        <p:spPr/>
        <p:txBody>
          <a:bodyPr/>
          <a:lstStyle/>
          <a:p>
            <a:r>
              <a:rPr lang="zh-CN" altLang="en-US" dirty="0"/>
              <a:t>连续属性离散化</a:t>
            </a:r>
            <a:r>
              <a:rPr lang="en-US" altLang="zh-CN" dirty="0"/>
              <a:t>(</a:t>
            </a:r>
            <a:r>
              <a:rPr lang="zh-CN" altLang="en-US" dirty="0"/>
              <a:t>二分法</a:t>
            </a:r>
            <a:r>
              <a:rPr lang="en-US" altLang="zh-CN" dirty="0"/>
              <a:t>)</a:t>
            </a:r>
          </a:p>
          <a:p>
            <a:pPr lvl="1"/>
            <a:r>
              <a:rPr lang="zh-CN" altLang="en-US" dirty="0"/>
              <a:t>第二步：采用离散属性值方法，考察这些划分点，</a:t>
            </a:r>
            <a:r>
              <a:rPr lang="zh-CN" altLang="en-US" dirty="0">
                <a:solidFill>
                  <a:srgbClr val="FF0000"/>
                </a:solidFill>
              </a:rPr>
              <a:t>选取最优的划分点</a:t>
            </a:r>
            <a:r>
              <a:rPr lang="zh-CN" altLang="en-US" dirty="0"/>
              <a:t>进行样本集合的划分</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325800" lvl="1" indent="0">
              <a:buNone/>
            </a:pPr>
            <a:endParaRPr lang="en-US" altLang="zh-CN" dirty="0"/>
          </a:p>
          <a:p>
            <a:pPr marL="325800" lvl="1" indent="0">
              <a:buNone/>
            </a:pPr>
            <a:r>
              <a:rPr lang="en-US" altLang="zh-CN" dirty="0"/>
              <a:t>    </a:t>
            </a:r>
            <a:r>
              <a:rPr lang="zh-CN" altLang="en-US" dirty="0"/>
              <a:t>其中                 是样本集</a:t>
            </a:r>
            <a:r>
              <a:rPr lang="en-US" altLang="zh-CN" dirty="0"/>
              <a:t>  </a:t>
            </a:r>
            <a:r>
              <a:rPr lang="zh-CN" altLang="en-US" dirty="0"/>
              <a:t>基于划分点</a:t>
            </a:r>
            <a:r>
              <a:rPr lang="en-US" altLang="zh-CN" dirty="0"/>
              <a:t>  </a:t>
            </a:r>
            <a:r>
              <a:rPr lang="zh-CN" altLang="en-US" dirty="0"/>
              <a:t>二分后的信息增益，于是， 就可</a:t>
            </a:r>
            <a:r>
              <a:rPr lang="zh-CN" altLang="en-US" dirty="0">
                <a:solidFill>
                  <a:srgbClr val="FF0000"/>
                </a:solidFill>
              </a:rPr>
              <a:t>选择使                 最大化的划分点</a:t>
            </a:r>
            <a:endParaRPr lang="en-US" altLang="zh-CN" dirty="0">
              <a:solidFill>
                <a:srgbClr val="FF0000"/>
              </a:solidFill>
            </a:endParaRPr>
          </a:p>
          <a:p>
            <a:pPr marL="783000" lvl="2" indent="0">
              <a:buNone/>
            </a:pP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769356368"/>
              </p:ext>
            </p:extLst>
          </p:nvPr>
        </p:nvGraphicFramePr>
        <p:xfrm>
          <a:off x="3278188" y="2943225"/>
          <a:ext cx="4219575" cy="782638"/>
        </p:xfrm>
        <a:graphic>
          <a:graphicData uri="http://schemas.openxmlformats.org/presentationml/2006/ole">
            <mc:AlternateContent xmlns:mc="http://schemas.openxmlformats.org/markup-compatibility/2006">
              <mc:Choice xmlns:v="urn:schemas-microsoft-com:vml" Requires="v">
                <p:oleObj name="Formula" r:id="rId2" imgW="2467800" imgH="457200" progId="Equation.Ribbit">
                  <p:embed/>
                </p:oleObj>
              </mc:Choice>
              <mc:Fallback>
                <p:oleObj name="Formula" r:id="rId2" imgW="2467800" imgH="457200" progId="Equation.Ribbit">
                  <p:embed/>
                  <p:pic>
                    <p:nvPicPr>
                      <p:cNvPr id="0" name=""/>
                      <p:cNvPicPr/>
                      <p:nvPr/>
                    </p:nvPicPr>
                    <p:blipFill>
                      <a:blip r:embed="rId3"/>
                      <a:stretch>
                        <a:fillRect/>
                      </a:stretch>
                    </p:blipFill>
                    <p:spPr>
                      <a:xfrm>
                        <a:off x="3278188" y="2943225"/>
                        <a:ext cx="4219575" cy="782638"/>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521828617"/>
              </p:ext>
            </p:extLst>
          </p:nvPr>
        </p:nvGraphicFramePr>
        <p:xfrm>
          <a:off x="1906588" y="2473325"/>
          <a:ext cx="3571875" cy="419100"/>
        </p:xfrm>
        <a:graphic>
          <a:graphicData uri="http://schemas.openxmlformats.org/presentationml/2006/ole">
            <mc:AlternateContent xmlns:mc="http://schemas.openxmlformats.org/markup-compatibility/2006">
              <mc:Choice xmlns:v="urn:schemas-microsoft-com:vml" Requires="v">
                <p:oleObj name="Formula" r:id="rId4" imgW="2043720" imgH="240120" progId="Equation.Ribbit">
                  <p:embed/>
                </p:oleObj>
              </mc:Choice>
              <mc:Fallback>
                <p:oleObj name="Formula" r:id="rId4" imgW="2043720" imgH="240120" progId="Equation.Ribbit">
                  <p:embed/>
                  <p:pic>
                    <p:nvPicPr>
                      <p:cNvPr id="0" name=""/>
                      <p:cNvPicPr/>
                      <p:nvPr/>
                    </p:nvPicPr>
                    <p:blipFill>
                      <a:blip r:embed="rId5"/>
                      <a:stretch>
                        <a:fillRect/>
                      </a:stretch>
                    </p:blipFill>
                    <p:spPr>
                      <a:xfrm>
                        <a:off x="1906588" y="2473325"/>
                        <a:ext cx="3571875" cy="4191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16776852"/>
              </p:ext>
            </p:extLst>
          </p:nvPr>
        </p:nvGraphicFramePr>
        <p:xfrm>
          <a:off x="1608138" y="4221163"/>
          <a:ext cx="1306512" cy="285750"/>
        </p:xfrm>
        <a:graphic>
          <a:graphicData uri="http://schemas.openxmlformats.org/presentationml/2006/ole">
            <mc:AlternateContent xmlns:mc="http://schemas.openxmlformats.org/markup-compatibility/2006">
              <mc:Choice xmlns:v="urn:schemas-microsoft-com:vml" Requires="v">
                <p:oleObj name="Formula" r:id="rId6" imgW="812880" imgH="177840" progId="Equation.Ribbit">
                  <p:embed/>
                </p:oleObj>
              </mc:Choice>
              <mc:Fallback>
                <p:oleObj name="Formula" r:id="rId6" imgW="812880" imgH="177840" progId="Equation.Ribbit">
                  <p:embed/>
                  <p:pic>
                    <p:nvPicPr>
                      <p:cNvPr id="0" name=""/>
                      <p:cNvPicPr/>
                      <p:nvPr/>
                    </p:nvPicPr>
                    <p:blipFill>
                      <a:blip r:embed="rId7"/>
                      <a:stretch>
                        <a:fillRect/>
                      </a:stretch>
                    </p:blipFill>
                    <p:spPr>
                      <a:xfrm>
                        <a:off x="1608138" y="4221163"/>
                        <a:ext cx="1306512" cy="28575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20344739"/>
              </p:ext>
            </p:extLst>
          </p:nvPr>
        </p:nvGraphicFramePr>
        <p:xfrm>
          <a:off x="2024063" y="4505325"/>
          <a:ext cx="1306512" cy="285750"/>
        </p:xfrm>
        <a:graphic>
          <a:graphicData uri="http://schemas.openxmlformats.org/presentationml/2006/ole">
            <mc:AlternateContent xmlns:mc="http://schemas.openxmlformats.org/markup-compatibility/2006">
              <mc:Choice xmlns:v="urn:schemas-microsoft-com:vml" Requires="v">
                <p:oleObj name="Formula" r:id="rId8" imgW="812880" imgH="177840" progId="Equation.Ribbit">
                  <p:embed/>
                </p:oleObj>
              </mc:Choice>
              <mc:Fallback>
                <p:oleObj name="Formula" r:id="rId8" imgW="812880" imgH="177840" progId="Equation.Ribbit">
                  <p:embed/>
                  <p:pic>
                    <p:nvPicPr>
                      <p:cNvPr id="0" name=""/>
                      <p:cNvPicPr/>
                      <p:nvPr/>
                    </p:nvPicPr>
                    <p:blipFill>
                      <a:blip r:embed="rId7"/>
                      <a:stretch>
                        <a:fillRect/>
                      </a:stretch>
                    </p:blipFill>
                    <p:spPr>
                      <a:xfrm>
                        <a:off x="2024063" y="4505325"/>
                        <a:ext cx="1306512" cy="28575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768829153"/>
              </p:ext>
            </p:extLst>
          </p:nvPr>
        </p:nvGraphicFramePr>
        <p:xfrm>
          <a:off x="4050546" y="4238281"/>
          <a:ext cx="205130" cy="251284"/>
        </p:xfrm>
        <a:graphic>
          <a:graphicData uri="http://schemas.openxmlformats.org/presentationml/2006/ole">
            <mc:AlternateContent xmlns:mc="http://schemas.openxmlformats.org/markup-compatibility/2006">
              <mc:Choice xmlns:v="urn:schemas-microsoft-com:vml" Requires="v">
                <p:oleObj name="Formula" r:id="rId9" imgW="127080" imgH="155160" progId="Equation.Ribbit">
                  <p:embed/>
                </p:oleObj>
              </mc:Choice>
              <mc:Fallback>
                <p:oleObj name="Formula" r:id="rId9" imgW="127080" imgH="155160" progId="Equation.Ribbit">
                  <p:embed/>
                  <p:pic>
                    <p:nvPicPr>
                      <p:cNvPr id="0" name=""/>
                      <p:cNvPicPr/>
                      <p:nvPr/>
                    </p:nvPicPr>
                    <p:blipFill>
                      <a:blip r:embed="rId10"/>
                      <a:stretch>
                        <a:fillRect/>
                      </a:stretch>
                    </p:blipFill>
                    <p:spPr>
                      <a:xfrm>
                        <a:off x="4050546" y="4238281"/>
                        <a:ext cx="205130" cy="251284"/>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472223786"/>
              </p:ext>
            </p:extLst>
          </p:nvPr>
        </p:nvGraphicFramePr>
        <p:xfrm>
          <a:off x="5546725" y="4211638"/>
          <a:ext cx="112713" cy="311150"/>
        </p:xfrm>
        <a:graphic>
          <a:graphicData uri="http://schemas.openxmlformats.org/presentationml/2006/ole">
            <mc:AlternateContent xmlns:mc="http://schemas.openxmlformats.org/markup-compatibility/2006">
              <mc:Choice xmlns:v="urn:schemas-microsoft-com:vml" Requires="v">
                <p:oleObj name="Formula" r:id="rId11" imgW="57240" imgH="157680" progId="Equation.Ribbit">
                  <p:embed/>
                </p:oleObj>
              </mc:Choice>
              <mc:Fallback>
                <p:oleObj name="Formula" r:id="rId11" imgW="57240" imgH="157680" progId="Equation.Ribbit">
                  <p:embed/>
                  <p:pic>
                    <p:nvPicPr>
                      <p:cNvPr id="0" name=""/>
                      <p:cNvPicPr/>
                      <p:nvPr/>
                    </p:nvPicPr>
                    <p:blipFill>
                      <a:blip r:embed="rId12"/>
                      <a:stretch>
                        <a:fillRect/>
                      </a:stretch>
                    </p:blipFill>
                    <p:spPr>
                      <a:xfrm>
                        <a:off x="5546725" y="4211638"/>
                        <a:ext cx="112713" cy="311150"/>
                      </a:xfrm>
                      <a:prstGeom prst="rect">
                        <a:avLst/>
                      </a:prstGeom>
                    </p:spPr>
                  </p:pic>
                </p:oleObj>
              </mc:Fallback>
            </mc:AlternateContent>
          </a:graphicData>
        </a:graphic>
      </p:graphicFrame>
    </p:spTree>
    <p:extLst>
      <p:ext uri="{BB962C8B-B14F-4D97-AF65-F5344CB8AC3E}">
        <p14:creationId xmlns:p14="http://schemas.microsoft.com/office/powerpoint/2010/main" val="3156635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连续与缺失值 </a:t>
            </a:r>
            <a:r>
              <a:rPr lang="en-US" altLang="zh-CN" dirty="0"/>
              <a:t>– </a:t>
            </a:r>
            <a:r>
              <a:rPr lang="zh-CN" altLang="en-US" dirty="0"/>
              <a:t>连续值处理</a:t>
            </a:r>
          </a:p>
        </p:txBody>
      </p:sp>
      <p:pic>
        <p:nvPicPr>
          <p:cNvPr id="4" name="内容占位符 3"/>
          <p:cNvPicPr>
            <a:picLocks noGrp="1" noChangeAspect="1"/>
          </p:cNvPicPr>
          <p:nvPr>
            <p:ph idx="1"/>
          </p:nvPr>
        </p:nvPicPr>
        <p:blipFill>
          <a:blip r:embed="rId2"/>
          <a:stretch>
            <a:fillRect/>
          </a:stretch>
        </p:blipFill>
        <p:spPr>
          <a:xfrm>
            <a:off x="287686" y="1588716"/>
            <a:ext cx="5396325" cy="3399957"/>
          </a:xfrm>
          <a:prstGeom prst="rect">
            <a:avLst/>
          </a:prstGeom>
        </p:spPr>
      </p:pic>
      <p:sp>
        <p:nvSpPr>
          <p:cNvPr id="5" name="文本框 4"/>
          <p:cNvSpPr txBox="1"/>
          <p:nvPr/>
        </p:nvSpPr>
        <p:spPr>
          <a:xfrm>
            <a:off x="5977476" y="1498098"/>
            <a:ext cx="2938072" cy="2585323"/>
          </a:xfrm>
          <a:prstGeom prst="rect">
            <a:avLst/>
          </a:prstGeom>
          <a:noFill/>
        </p:spPr>
        <p:txBody>
          <a:bodyPr wrap="square" rtlCol="0">
            <a:spAutoFit/>
          </a:bodyPr>
          <a:lstStyle/>
          <a:p>
            <a:r>
              <a:rPr lang="zh-CN" altLang="en-US" dirty="0"/>
              <a:t>对属性“密度”，其候选划分点集合包含</a:t>
            </a:r>
            <a:r>
              <a:rPr lang="en-US" altLang="zh-CN" dirty="0"/>
              <a:t>    </a:t>
            </a:r>
            <a:r>
              <a:rPr lang="zh-CN" altLang="en-US" dirty="0"/>
              <a:t>个候选值：</a:t>
            </a:r>
            <a:endParaRPr lang="en-US" altLang="zh-CN" dirty="0"/>
          </a:p>
          <a:p>
            <a:endParaRPr lang="en-US" altLang="zh-CN" dirty="0"/>
          </a:p>
          <a:p>
            <a:endParaRPr lang="en-US" altLang="zh-CN" dirty="0"/>
          </a:p>
          <a:p>
            <a:endParaRPr lang="en-US" altLang="zh-CN" dirty="0"/>
          </a:p>
          <a:p>
            <a:endParaRPr lang="en-US" altLang="zh-CN" dirty="0"/>
          </a:p>
          <a:p>
            <a:r>
              <a:rPr lang="zh-CN" altLang="en-US" dirty="0"/>
              <a:t>可计算其信息增益为       ，对应划分点为</a:t>
            </a:r>
            <a:endParaRPr lang="en-US" altLang="zh-CN" dirty="0"/>
          </a:p>
          <a:p>
            <a:r>
              <a:rPr lang="en-US" altLang="zh-CN" dirty="0"/>
              <a:t>      </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2555904732"/>
              </p:ext>
            </p:extLst>
          </p:nvPr>
        </p:nvGraphicFramePr>
        <p:xfrm>
          <a:off x="6092825" y="2135188"/>
          <a:ext cx="2820988" cy="1004887"/>
        </p:xfrm>
        <a:graphic>
          <a:graphicData uri="http://schemas.openxmlformats.org/presentationml/2006/ole">
            <mc:AlternateContent xmlns:mc="http://schemas.openxmlformats.org/markup-compatibility/2006">
              <mc:Choice xmlns:v="urn:schemas-microsoft-com:vml" Requires="v">
                <p:oleObj name="Formula" r:id="rId3" imgW="1998000" imgH="727920" progId="Equation.Ribbit">
                  <p:embed/>
                </p:oleObj>
              </mc:Choice>
              <mc:Fallback>
                <p:oleObj name="Formula" r:id="rId3" imgW="1998000" imgH="727920" progId="Equation.Ribbit">
                  <p:embed/>
                  <p:pic>
                    <p:nvPicPr>
                      <p:cNvPr id="0" name=""/>
                      <p:cNvPicPr/>
                      <p:nvPr/>
                    </p:nvPicPr>
                    <p:blipFill>
                      <a:blip r:embed="rId4"/>
                      <a:stretch>
                        <a:fillRect/>
                      </a:stretch>
                    </p:blipFill>
                    <p:spPr>
                      <a:xfrm>
                        <a:off x="6092825" y="2135188"/>
                        <a:ext cx="2820988" cy="100488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850698331"/>
              </p:ext>
            </p:extLst>
          </p:nvPr>
        </p:nvGraphicFramePr>
        <p:xfrm>
          <a:off x="8148638" y="3228975"/>
          <a:ext cx="519112" cy="252413"/>
        </p:xfrm>
        <a:graphic>
          <a:graphicData uri="http://schemas.openxmlformats.org/presentationml/2006/ole">
            <mc:AlternateContent xmlns:mc="http://schemas.openxmlformats.org/markup-compatibility/2006">
              <mc:Choice xmlns:v="urn:schemas-microsoft-com:vml" Requires="v">
                <p:oleObj name="Formula" r:id="rId5" imgW="338040" imgH="162720" progId="Equation.Ribbit">
                  <p:embed/>
                </p:oleObj>
              </mc:Choice>
              <mc:Fallback>
                <p:oleObj name="Formula" r:id="rId5" imgW="338040" imgH="162720" progId="Equation.Ribbit">
                  <p:embed/>
                  <p:pic>
                    <p:nvPicPr>
                      <p:cNvPr id="0" name=""/>
                      <p:cNvPicPr/>
                      <p:nvPr/>
                    </p:nvPicPr>
                    <p:blipFill>
                      <a:blip r:embed="rId6"/>
                      <a:stretch>
                        <a:fillRect/>
                      </a:stretch>
                    </p:blipFill>
                    <p:spPr>
                      <a:xfrm>
                        <a:off x="8148638" y="3228975"/>
                        <a:ext cx="519112" cy="252413"/>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029859143"/>
              </p:ext>
            </p:extLst>
          </p:nvPr>
        </p:nvGraphicFramePr>
        <p:xfrm>
          <a:off x="7469188" y="3497263"/>
          <a:ext cx="511175" cy="250825"/>
        </p:xfrm>
        <a:graphic>
          <a:graphicData uri="http://schemas.openxmlformats.org/presentationml/2006/ole">
            <mc:AlternateContent xmlns:mc="http://schemas.openxmlformats.org/markup-compatibility/2006">
              <mc:Choice xmlns:v="urn:schemas-microsoft-com:vml" Requires="v">
                <p:oleObj name="Formula" r:id="rId7" imgW="333000" imgH="162720" progId="Equation.Ribbit">
                  <p:embed/>
                </p:oleObj>
              </mc:Choice>
              <mc:Fallback>
                <p:oleObj name="Formula" r:id="rId7" imgW="333000" imgH="162720" progId="Equation.Ribbit">
                  <p:embed/>
                  <p:pic>
                    <p:nvPicPr>
                      <p:cNvPr id="0" name=""/>
                      <p:cNvPicPr/>
                      <p:nvPr/>
                    </p:nvPicPr>
                    <p:blipFill>
                      <a:blip r:embed="rId8"/>
                      <a:stretch>
                        <a:fillRect/>
                      </a:stretch>
                    </p:blipFill>
                    <p:spPr>
                      <a:xfrm>
                        <a:off x="7469188" y="3497263"/>
                        <a:ext cx="511175" cy="250825"/>
                      </a:xfrm>
                      <a:prstGeom prst="rect">
                        <a:avLst/>
                      </a:prstGeom>
                    </p:spPr>
                  </p:pic>
                </p:oleObj>
              </mc:Fallback>
            </mc:AlternateContent>
          </a:graphicData>
        </a:graphic>
      </p:graphicFrame>
      <p:sp>
        <p:nvSpPr>
          <p:cNvPr id="10" name="文本框 9"/>
          <p:cNvSpPr txBox="1"/>
          <p:nvPr/>
        </p:nvSpPr>
        <p:spPr>
          <a:xfrm>
            <a:off x="5977476" y="3975305"/>
            <a:ext cx="2980623" cy="646331"/>
          </a:xfrm>
          <a:prstGeom prst="rect">
            <a:avLst/>
          </a:prstGeom>
          <a:noFill/>
        </p:spPr>
        <p:txBody>
          <a:bodyPr wrap="square" rtlCol="0">
            <a:spAutoFit/>
          </a:bodyPr>
          <a:lstStyle/>
          <a:p>
            <a:r>
              <a:rPr lang="zh-CN" altLang="en-US" dirty="0"/>
              <a:t>对属性“含糖量”进行同样处理</a:t>
            </a:r>
          </a:p>
        </p:txBody>
      </p:sp>
      <p:sp>
        <p:nvSpPr>
          <p:cNvPr id="11" name="Rectangle 3"/>
          <p:cNvSpPr>
            <a:spLocks noChangeArrowheads="1"/>
          </p:cNvSpPr>
          <p:nvPr/>
        </p:nvSpPr>
        <p:spPr bwMode="auto">
          <a:xfrm>
            <a:off x="1832172" y="5104215"/>
            <a:ext cx="5881491" cy="1024736"/>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2200" dirty="0">
                <a:latin typeface="幼圆" panose="02010509060101010101" pitchFamily="49" charset="-122"/>
                <a:ea typeface="幼圆" panose="02010509060101010101" pitchFamily="49" charset="-122"/>
              </a:rPr>
              <a:t>与离散属性不同，若当前结点划分属性为连续属性，</a:t>
            </a:r>
            <a:r>
              <a:rPr lang="zh-CN" altLang="en-US" sz="2200" dirty="0">
                <a:solidFill>
                  <a:srgbClr val="C00000"/>
                </a:solidFill>
                <a:latin typeface="幼圆" panose="02010509060101010101" pitchFamily="49" charset="-122"/>
                <a:ea typeface="幼圆" panose="02010509060101010101" pitchFamily="49" charset="-122"/>
              </a:rPr>
              <a:t>该属性还可作为其后代结点的划分属性</a:t>
            </a:r>
            <a:endParaRPr lang="zh-CN" altLang="en-US" sz="2200" i="0" dirty="0">
              <a:solidFill>
                <a:srgbClr val="C00000"/>
              </a:solidFill>
              <a:latin typeface="幼圆" panose="02010509060101010101" pitchFamily="49" charset="-122"/>
              <a:ea typeface="幼圆" panose="02010509060101010101" pitchFamily="49"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19968305"/>
              </p:ext>
            </p:extLst>
          </p:nvPr>
        </p:nvGraphicFramePr>
        <p:xfrm>
          <a:off x="7458075" y="1844675"/>
          <a:ext cx="242888" cy="282575"/>
        </p:xfrm>
        <a:graphic>
          <a:graphicData uri="http://schemas.openxmlformats.org/presentationml/2006/ole">
            <mc:AlternateContent xmlns:mc="http://schemas.openxmlformats.org/markup-compatibility/2006">
              <mc:Choice xmlns:v="urn:schemas-microsoft-com:vml" Requires="v">
                <p:oleObj name="Formula" r:id="rId9" imgW="141120" imgH="162720" progId="Equation.Ribbit">
                  <p:embed/>
                </p:oleObj>
              </mc:Choice>
              <mc:Fallback>
                <p:oleObj name="Formula" r:id="rId9" imgW="141120" imgH="162720" progId="Equation.Ribbit">
                  <p:embed/>
                  <p:pic>
                    <p:nvPicPr>
                      <p:cNvPr id="0" name=""/>
                      <p:cNvPicPr/>
                      <p:nvPr/>
                    </p:nvPicPr>
                    <p:blipFill>
                      <a:blip r:embed="rId10"/>
                      <a:stretch>
                        <a:fillRect/>
                      </a:stretch>
                    </p:blipFill>
                    <p:spPr>
                      <a:xfrm>
                        <a:off x="7458075" y="1844675"/>
                        <a:ext cx="242888" cy="282575"/>
                      </a:xfrm>
                      <a:prstGeom prst="rect">
                        <a:avLst/>
                      </a:prstGeom>
                    </p:spPr>
                  </p:pic>
                </p:oleObj>
              </mc:Fallback>
            </mc:AlternateContent>
          </a:graphicData>
        </a:graphic>
      </p:graphicFrame>
      <p:sp>
        <p:nvSpPr>
          <p:cNvPr id="12" name="文本占位符 2"/>
          <p:cNvSpPr txBox="1">
            <a:spLocks/>
          </p:cNvSpPr>
          <p:nvPr/>
        </p:nvSpPr>
        <p:spPr>
          <a:xfrm>
            <a:off x="260350" y="1149013"/>
            <a:ext cx="862965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000" dirty="0">
                <a:solidFill>
                  <a:schemeClr val="tx2"/>
                </a:solidFill>
                <a:latin typeface="微软雅黑" panose="020B0503020204020204" pitchFamily="34" charset="-122"/>
                <a:ea typeface="微软雅黑" panose="020B0503020204020204" pitchFamily="34" charset="-122"/>
              </a:rPr>
              <a:t>连续值处理实例</a:t>
            </a:r>
          </a:p>
        </p:txBody>
      </p:sp>
    </p:spTree>
    <p:extLst>
      <p:ext uri="{BB962C8B-B14F-4D97-AF65-F5344CB8AC3E}">
        <p14:creationId xmlns:p14="http://schemas.microsoft.com/office/powerpoint/2010/main" val="130113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B6D0D0-50F7-21F7-F1AB-B4CD6E9ACCE4}"/>
              </a:ext>
            </a:extLst>
          </p:cNvPr>
          <p:cNvSpPr>
            <a:spLocks noChangeArrowheads="1"/>
          </p:cNvSpPr>
          <p:nvPr/>
        </p:nvSpPr>
        <p:spPr bwMode="auto">
          <a:xfrm>
            <a:off x="125834" y="41141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4D4D4D"/>
                </a:solidFill>
                <a:effectLst/>
                <a:latin typeface="Arial" panose="020B0604020202020204" pitchFamily="34" charset="0"/>
                <a:ea typeface="-apple-system"/>
              </a:rPr>
              <a:t>我们先把“密度”这些值从小到大排序：</a:t>
            </a:r>
            <a:endParaRPr kumimoji="0" lang="zh-CN" altLang="zh-CN"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4D4D4D"/>
                </a:solidFill>
                <a:effectLst/>
                <a:latin typeface="Arial" panose="020B0604020202020204" pitchFamily="34" charset="0"/>
                <a:ea typeface="-apple-system"/>
              </a:rPr>
              <a:t>  </a:t>
            </a:r>
            <a:r>
              <a:rPr kumimoji="0" lang="zh-CN" altLang="zh-CN" sz="1100" b="0" i="0" u="none" strike="noStrike" cap="none" normalizeH="0" baseline="0" dirty="0">
                <a:ln>
                  <a:noFill/>
                </a:ln>
                <a:solidFill>
                  <a:srgbClr val="4D4D4D"/>
                </a:solidFill>
                <a:effectLst/>
                <a:latin typeface="Arial" panose="020B0604020202020204" pitchFamily="34" charset="0"/>
                <a:ea typeface="-apple-system"/>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5778" name="Picture 2">
            <a:extLst>
              <a:ext uri="{FF2B5EF4-FFF2-40B4-BE49-F238E27FC236}">
                <a16:creationId xmlns:a16="http://schemas.microsoft.com/office/drawing/2014/main" id="{94D95C30-B9D1-1A0F-1B5B-B98CF78E42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34" y="993177"/>
            <a:ext cx="7972425" cy="180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1D0E4EB8-B82B-301F-6124-DB7C2E91EF85}"/>
              </a:ext>
            </a:extLst>
          </p:cNvPr>
          <p:cNvSpPr>
            <a:spLocks noChangeArrowheads="1"/>
          </p:cNvSpPr>
          <p:nvPr/>
        </p:nvSpPr>
        <p:spPr bwMode="auto">
          <a:xfrm>
            <a:off x="125834" y="132818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4D4D4D"/>
                </a:solidFill>
                <a:effectLst/>
                <a:latin typeface="Arial" panose="020B0604020202020204" pitchFamily="34" charset="0"/>
                <a:ea typeface="-apple-system"/>
              </a:rPr>
              <a:t>可得：</a:t>
            </a:r>
            <a:endParaRPr kumimoji="0" lang="zh-CN" altLang="zh-CN"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4D4D4D"/>
                </a:solidFill>
                <a:effectLst/>
                <a:latin typeface="Arial" panose="020B0604020202020204" pitchFamily="34" charset="0"/>
                <a:ea typeface="-apple-system"/>
              </a:rPr>
              <a:t>  </a:t>
            </a:r>
            <a:r>
              <a:rPr kumimoji="0" lang="zh-CN" altLang="zh-CN" sz="1100" b="0" i="0" u="none" strike="noStrike" cap="none" normalizeH="0" baseline="0" dirty="0">
                <a:ln>
                  <a:noFill/>
                </a:ln>
                <a:solidFill>
                  <a:srgbClr val="4D4D4D"/>
                </a:solidFill>
                <a:effectLst/>
                <a:latin typeface="Arial" panose="020B0604020202020204" pitchFamily="34" charset="0"/>
                <a:ea typeface="-apple-system"/>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5780" name="Picture 4">
            <a:extLst>
              <a:ext uri="{FF2B5EF4-FFF2-40B4-BE49-F238E27FC236}">
                <a16:creationId xmlns:a16="http://schemas.microsoft.com/office/drawing/2014/main" id="{EEEEA192-C17F-B28D-7569-3ADC557DA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560" y="1654767"/>
            <a:ext cx="8143875" cy="18097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8C5EC05-45F0-4228-8AD2-27F24DF0FE58}"/>
              </a:ext>
            </a:extLst>
          </p:cNvPr>
          <p:cNvSpPr txBox="1"/>
          <p:nvPr/>
        </p:nvSpPr>
        <p:spPr>
          <a:xfrm>
            <a:off x="211560" y="1927301"/>
            <a:ext cx="4634916" cy="369332"/>
          </a:xfrm>
          <a:prstGeom prst="rect">
            <a:avLst/>
          </a:prstGeom>
          <a:noFill/>
        </p:spPr>
        <p:txBody>
          <a:bodyPr wrap="square">
            <a:spAutoFit/>
          </a:bodyPr>
          <a:lstStyle/>
          <a:p>
            <a:r>
              <a:rPr lang="zh-CN" altLang="en-US" b="0" i="0" dirty="0">
                <a:solidFill>
                  <a:srgbClr val="4D4D4D"/>
                </a:solidFill>
                <a:effectLst/>
                <a:latin typeface="-apple-system"/>
              </a:rPr>
              <a:t>下面开始计算</a:t>
            </a:r>
            <a:r>
              <a:rPr lang="en-US" altLang="zh-CN" b="0" i="1" dirty="0">
                <a:solidFill>
                  <a:srgbClr val="4D4D4D"/>
                </a:solidFill>
                <a:effectLst/>
                <a:latin typeface="-apple-system"/>
              </a:rPr>
              <a:t>t </a:t>
            </a:r>
            <a:r>
              <a:rPr lang="zh-CN" altLang="en-US" b="0" i="0" dirty="0">
                <a:solidFill>
                  <a:srgbClr val="4D4D4D"/>
                </a:solidFill>
                <a:effectLst/>
                <a:latin typeface="-apple-system"/>
              </a:rPr>
              <a:t>取不同值时的信息增益：</a:t>
            </a:r>
            <a:endParaRPr lang="zh-CN" altLang="en-US" dirty="0"/>
          </a:p>
        </p:txBody>
      </p:sp>
      <p:pic>
        <p:nvPicPr>
          <p:cNvPr id="9" name="图片 8">
            <a:extLst>
              <a:ext uri="{FF2B5EF4-FFF2-40B4-BE49-F238E27FC236}">
                <a16:creationId xmlns:a16="http://schemas.microsoft.com/office/drawing/2014/main" id="{797025CE-BE4F-E31B-B089-0F937412C8B6}"/>
              </a:ext>
            </a:extLst>
          </p:cNvPr>
          <p:cNvPicPr>
            <a:picLocks noChangeAspect="1"/>
          </p:cNvPicPr>
          <p:nvPr/>
        </p:nvPicPr>
        <p:blipFill rotWithShape="1">
          <a:blip r:embed="rId4"/>
          <a:srcRect l="7978" t="5231" r="12194"/>
          <a:stretch/>
        </p:blipFill>
        <p:spPr>
          <a:xfrm>
            <a:off x="-67112" y="2244948"/>
            <a:ext cx="5737273" cy="2444498"/>
          </a:xfrm>
          <a:prstGeom prst="rect">
            <a:avLst/>
          </a:prstGeom>
        </p:spPr>
      </p:pic>
      <p:pic>
        <p:nvPicPr>
          <p:cNvPr id="4" name="内容占位符 3">
            <a:extLst>
              <a:ext uri="{FF2B5EF4-FFF2-40B4-BE49-F238E27FC236}">
                <a16:creationId xmlns:a16="http://schemas.microsoft.com/office/drawing/2014/main" id="{70DB72AA-AA66-E55B-CFC6-6BBA00C1A119}"/>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300"/>
                    </a14:imgEffect>
                  </a14:imgLayer>
                </a14:imgProps>
              </a:ext>
            </a:extLst>
          </a:blip>
          <a:stretch>
            <a:fillRect/>
          </a:stretch>
        </p:blipFill>
        <p:spPr>
          <a:xfrm>
            <a:off x="5054119" y="3679036"/>
            <a:ext cx="4215715" cy="2656113"/>
          </a:xfrm>
          <a:prstGeom prst="rect">
            <a:avLst/>
          </a:prstGeom>
        </p:spPr>
      </p:pic>
    </p:spTree>
    <p:extLst>
      <p:ext uri="{BB962C8B-B14F-4D97-AF65-F5344CB8AC3E}">
        <p14:creationId xmlns:p14="http://schemas.microsoft.com/office/powerpoint/2010/main" val="3897158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BDEDD0D-A30D-664A-2EF8-77FBF22C0979}"/>
              </a:ext>
            </a:extLst>
          </p:cNvPr>
          <p:cNvPicPr>
            <a:picLocks noChangeAspect="1"/>
          </p:cNvPicPr>
          <p:nvPr/>
        </p:nvPicPr>
        <p:blipFill rotWithShape="1">
          <a:blip r:embed="rId2"/>
          <a:srcRect l="6878" t="2464" r="9535"/>
          <a:stretch/>
        </p:blipFill>
        <p:spPr>
          <a:xfrm>
            <a:off x="0" y="578841"/>
            <a:ext cx="5301842" cy="5313395"/>
          </a:xfrm>
          <a:prstGeom prst="rect">
            <a:avLst/>
          </a:prstGeom>
        </p:spPr>
      </p:pic>
      <p:pic>
        <p:nvPicPr>
          <p:cNvPr id="2" name="内容占位符 3">
            <a:extLst>
              <a:ext uri="{FF2B5EF4-FFF2-40B4-BE49-F238E27FC236}">
                <a16:creationId xmlns:a16="http://schemas.microsoft.com/office/drawing/2014/main" id="{99F65086-E224-9571-47CD-74EA725E1F5F}"/>
              </a:ext>
            </a:extLst>
          </p:cNvPr>
          <p:cNvPicPr>
            <a:picLocks noChangeAspect="1"/>
          </p:cNvPicPr>
          <p:nvPr/>
        </p:nvPicPr>
        <p:blipFill rotWithShape="1">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50000"/>
                    </a14:imgEffect>
                  </a14:imgLayer>
                </a14:imgProps>
              </a:ext>
            </a:extLst>
          </a:blip>
          <a:srcRect r="71130"/>
          <a:stretch/>
        </p:blipFill>
        <p:spPr>
          <a:xfrm>
            <a:off x="5504709" y="1729021"/>
            <a:ext cx="1557892" cy="3399957"/>
          </a:xfrm>
          <a:prstGeom prst="rect">
            <a:avLst/>
          </a:prstGeom>
        </p:spPr>
      </p:pic>
      <p:pic>
        <p:nvPicPr>
          <p:cNvPr id="4" name="内容占位符 3">
            <a:extLst>
              <a:ext uri="{FF2B5EF4-FFF2-40B4-BE49-F238E27FC236}">
                <a16:creationId xmlns:a16="http://schemas.microsoft.com/office/drawing/2014/main" id="{6B358BD4-1747-A191-A290-436317F5E30A}"/>
              </a:ext>
            </a:extLst>
          </p:cNvPr>
          <p:cNvPicPr>
            <a:picLocks noChangeAspect="1"/>
          </p:cNvPicPr>
          <p:nvPr/>
        </p:nvPicPr>
        <p:blipFill rotWithShape="1">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50000"/>
                    </a14:imgEffect>
                  </a14:imgLayer>
                </a14:imgProps>
              </a:ext>
            </a:extLst>
          </a:blip>
          <a:srcRect l="65998"/>
          <a:stretch/>
        </p:blipFill>
        <p:spPr>
          <a:xfrm>
            <a:off x="7062601" y="1729021"/>
            <a:ext cx="1834862" cy="3399957"/>
          </a:xfrm>
          <a:prstGeom prst="rect">
            <a:avLst/>
          </a:prstGeom>
        </p:spPr>
      </p:pic>
    </p:spTree>
    <p:extLst>
      <p:ext uri="{BB962C8B-B14F-4D97-AF65-F5344CB8AC3E}">
        <p14:creationId xmlns:p14="http://schemas.microsoft.com/office/powerpoint/2010/main" val="7234595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4BAE896-4330-3105-66DF-7B6654445524}"/>
              </a:ext>
            </a:extLst>
          </p:cNvPr>
          <p:cNvPicPr>
            <a:picLocks noChangeAspect="1"/>
          </p:cNvPicPr>
          <p:nvPr/>
        </p:nvPicPr>
        <p:blipFill rotWithShape="1">
          <a:blip r:embed="rId2"/>
          <a:srcRect l="5923" t="2905" r="12924"/>
          <a:stretch/>
        </p:blipFill>
        <p:spPr>
          <a:xfrm>
            <a:off x="92279" y="453005"/>
            <a:ext cx="5402510" cy="5668539"/>
          </a:xfrm>
          <a:prstGeom prst="rect">
            <a:avLst/>
          </a:prstGeom>
        </p:spPr>
      </p:pic>
      <p:pic>
        <p:nvPicPr>
          <p:cNvPr id="4" name="内容占位符 3">
            <a:extLst>
              <a:ext uri="{FF2B5EF4-FFF2-40B4-BE49-F238E27FC236}">
                <a16:creationId xmlns:a16="http://schemas.microsoft.com/office/drawing/2014/main" id="{2F49F458-9BF4-CBCD-AE90-A8F9B93B485A}"/>
              </a:ext>
            </a:extLst>
          </p:cNvPr>
          <p:cNvPicPr>
            <a:picLocks noChangeAspect="1"/>
          </p:cNvPicPr>
          <p:nvPr/>
        </p:nvPicPr>
        <p:blipFill rotWithShape="1">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50000"/>
                    </a14:imgEffect>
                  </a14:imgLayer>
                </a14:imgProps>
              </a:ext>
            </a:extLst>
          </a:blip>
          <a:srcRect r="71130"/>
          <a:stretch/>
        </p:blipFill>
        <p:spPr>
          <a:xfrm>
            <a:off x="5504709" y="1729021"/>
            <a:ext cx="1557892" cy="3399957"/>
          </a:xfrm>
          <a:prstGeom prst="rect">
            <a:avLst/>
          </a:prstGeom>
        </p:spPr>
      </p:pic>
      <p:pic>
        <p:nvPicPr>
          <p:cNvPr id="5" name="内容占位符 3">
            <a:extLst>
              <a:ext uri="{FF2B5EF4-FFF2-40B4-BE49-F238E27FC236}">
                <a16:creationId xmlns:a16="http://schemas.microsoft.com/office/drawing/2014/main" id="{DB050103-84E5-5307-481D-B964035FA26C}"/>
              </a:ext>
            </a:extLst>
          </p:cNvPr>
          <p:cNvPicPr>
            <a:picLocks noChangeAspect="1"/>
          </p:cNvPicPr>
          <p:nvPr/>
        </p:nvPicPr>
        <p:blipFill rotWithShape="1">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50000"/>
                    </a14:imgEffect>
                  </a14:imgLayer>
                </a14:imgProps>
              </a:ext>
            </a:extLst>
          </a:blip>
          <a:srcRect l="65998"/>
          <a:stretch/>
        </p:blipFill>
        <p:spPr>
          <a:xfrm>
            <a:off x="7062601" y="1729021"/>
            <a:ext cx="1834862" cy="3399957"/>
          </a:xfrm>
          <a:prstGeom prst="rect">
            <a:avLst/>
          </a:prstGeom>
        </p:spPr>
      </p:pic>
    </p:spTree>
    <p:extLst>
      <p:ext uri="{BB962C8B-B14F-4D97-AF65-F5344CB8AC3E}">
        <p14:creationId xmlns:p14="http://schemas.microsoft.com/office/powerpoint/2010/main" val="7503098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B9B5B25-0714-921A-4767-5E748F2A34F1}"/>
              </a:ext>
            </a:extLst>
          </p:cNvPr>
          <p:cNvPicPr>
            <a:picLocks noChangeAspect="1"/>
          </p:cNvPicPr>
          <p:nvPr/>
        </p:nvPicPr>
        <p:blipFill rotWithShape="1">
          <a:blip r:embed="rId2"/>
          <a:srcRect l="5813" r="-1017"/>
          <a:stretch/>
        </p:blipFill>
        <p:spPr>
          <a:xfrm>
            <a:off x="134223" y="928968"/>
            <a:ext cx="5495207" cy="2846077"/>
          </a:xfrm>
          <a:prstGeom prst="rect">
            <a:avLst/>
          </a:prstGeom>
        </p:spPr>
      </p:pic>
      <p:pic>
        <p:nvPicPr>
          <p:cNvPr id="2" name="内容占位符 3">
            <a:extLst>
              <a:ext uri="{FF2B5EF4-FFF2-40B4-BE49-F238E27FC236}">
                <a16:creationId xmlns:a16="http://schemas.microsoft.com/office/drawing/2014/main" id="{7EC37066-2A43-771B-5AEF-9AA629557408}"/>
              </a:ext>
            </a:extLst>
          </p:cNvPr>
          <p:cNvPicPr>
            <a:picLocks noChangeAspect="1"/>
          </p:cNvPicPr>
          <p:nvPr/>
        </p:nvPicPr>
        <p:blipFill rotWithShape="1">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50000"/>
                    </a14:imgEffect>
                  </a14:imgLayer>
                </a14:imgProps>
              </a:ext>
            </a:extLst>
          </a:blip>
          <a:srcRect r="71130"/>
          <a:stretch/>
        </p:blipFill>
        <p:spPr>
          <a:xfrm>
            <a:off x="5504709" y="1729021"/>
            <a:ext cx="1557892" cy="3399957"/>
          </a:xfrm>
          <a:prstGeom prst="rect">
            <a:avLst/>
          </a:prstGeom>
        </p:spPr>
      </p:pic>
      <p:pic>
        <p:nvPicPr>
          <p:cNvPr id="4" name="内容占位符 3">
            <a:extLst>
              <a:ext uri="{FF2B5EF4-FFF2-40B4-BE49-F238E27FC236}">
                <a16:creationId xmlns:a16="http://schemas.microsoft.com/office/drawing/2014/main" id="{844D6B7A-FE12-F3DF-AAF9-27B377F7BA56}"/>
              </a:ext>
            </a:extLst>
          </p:cNvPr>
          <p:cNvPicPr>
            <a:picLocks noChangeAspect="1"/>
          </p:cNvPicPr>
          <p:nvPr/>
        </p:nvPicPr>
        <p:blipFill rotWithShape="1">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50000"/>
                    </a14:imgEffect>
                  </a14:imgLayer>
                </a14:imgProps>
              </a:ext>
            </a:extLst>
          </a:blip>
          <a:srcRect l="65998"/>
          <a:stretch/>
        </p:blipFill>
        <p:spPr>
          <a:xfrm>
            <a:off x="7062601" y="1729021"/>
            <a:ext cx="1834862" cy="3399957"/>
          </a:xfrm>
          <a:prstGeom prst="rect">
            <a:avLst/>
          </a:prstGeom>
        </p:spPr>
      </p:pic>
      <p:pic>
        <p:nvPicPr>
          <p:cNvPr id="6" name="图片 5">
            <a:extLst>
              <a:ext uri="{FF2B5EF4-FFF2-40B4-BE49-F238E27FC236}">
                <a16:creationId xmlns:a16="http://schemas.microsoft.com/office/drawing/2014/main" id="{57013D0C-E3BC-3B77-2948-69F725D181C3}"/>
              </a:ext>
            </a:extLst>
          </p:cNvPr>
          <p:cNvPicPr>
            <a:picLocks noChangeAspect="1"/>
          </p:cNvPicPr>
          <p:nvPr/>
        </p:nvPicPr>
        <p:blipFill>
          <a:blip r:embed="rId5">
            <a:duotone>
              <a:prstClr val="black"/>
              <a:schemeClr val="accent3">
                <a:tint val="45000"/>
                <a:satMod val="400000"/>
              </a:schemeClr>
            </a:duotone>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722362" y="4453238"/>
            <a:ext cx="4392309" cy="1351480"/>
          </a:xfrm>
          <a:prstGeom prst="rect">
            <a:avLst/>
          </a:prstGeom>
        </p:spPr>
      </p:pic>
      <p:pic>
        <p:nvPicPr>
          <p:cNvPr id="8" name="图片 7">
            <a:extLst>
              <a:ext uri="{FF2B5EF4-FFF2-40B4-BE49-F238E27FC236}">
                <a16:creationId xmlns:a16="http://schemas.microsoft.com/office/drawing/2014/main" id="{B1778DD7-9BA8-A664-E482-9A120E28BBEE}"/>
              </a:ext>
            </a:extLst>
          </p:cNvPr>
          <p:cNvPicPr>
            <a:picLocks noChangeAspect="1"/>
          </p:cNvPicPr>
          <p:nvPr/>
        </p:nvPicPr>
        <p:blipFill>
          <a:blip r:embed="rId7"/>
          <a:stretch>
            <a:fillRect/>
          </a:stretch>
        </p:blipFill>
        <p:spPr>
          <a:xfrm>
            <a:off x="246537" y="3898232"/>
            <a:ext cx="1862848" cy="410922"/>
          </a:xfrm>
          <a:prstGeom prst="rect">
            <a:avLst/>
          </a:prstGeom>
        </p:spPr>
      </p:pic>
      <p:sp>
        <p:nvSpPr>
          <p:cNvPr id="9" name="矩形 8">
            <a:extLst>
              <a:ext uri="{FF2B5EF4-FFF2-40B4-BE49-F238E27FC236}">
                <a16:creationId xmlns:a16="http://schemas.microsoft.com/office/drawing/2014/main" id="{8210837A-0C2B-CA8E-8FD7-AC6969670F57}"/>
              </a:ext>
            </a:extLst>
          </p:cNvPr>
          <p:cNvSpPr/>
          <p:nvPr/>
        </p:nvSpPr>
        <p:spPr>
          <a:xfrm>
            <a:off x="2815389" y="4788568"/>
            <a:ext cx="1997243" cy="3404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928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16664F3-899A-BE1F-C404-DF6F612B157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3162" r="3652"/>
          <a:stretch/>
        </p:blipFill>
        <p:spPr>
          <a:xfrm>
            <a:off x="385010" y="986590"/>
            <a:ext cx="7952874" cy="4054641"/>
          </a:xfrm>
          <a:prstGeom prst="rect">
            <a:avLst/>
          </a:prstGeom>
        </p:spPr>
      </p:pic>
    </p:spTree>
    <p:extLst>
      <p:ext uri="{BB962C8B-B14F-4D97-AF65-F5344CB8AC3E}">
        <p14:creationId xmlns:p14="http://schemas.microsoft.com/office/powerpoint/2010/main" val="9180637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连续与缺失值 </a:t>
            </a:r>
            <a:r>
              <a:rPr lang="en-US" altLang="zh-CN" dirty="0"/>
              <a:t>– </a:t>
            </a:r>
            <a:r>
              <a:rPr lang="zh-CN" altLang="en-US" dirty="0"/>
              <a:t>缺失值处理</a:t>
            </a:r>
          </a:p>
        </p:txBody>
      </p:sp>
      <p:sp>
        <p:nvSpPr>
          <p:cNvPr id="3" name="内容占位符 2"/>
          <p:cNvSpPr>
            <a:spLocks noGrp="1"/>
          </p:cNvSpPr>
          <p:nvPr>
            <p:ph idx="1"/>
          </p:nvPr>
        </p:nvSpPr>
        <p:spPr/>
        <p:txBody>
          <a:bodyPr>
            <a:normAutofit/>
          </a:bodyPr>
          <a:lstStyle/>
          <a:p>
            <a:r>
              <a:rPr lang="zh-CN" altLang="en-US" dirty="0"/>
              <a:t>不完整样本，即样本的属性值缺失</a:t>
            </a:r>
            <a:endParaRPr lang="en-US" altLang="zh-CN" dirty="0"/>
          </a:p>
          <a:p>
            <a:r>
              <a:rPr lang="zh-CN" altLang="en-US" dirty="0"/>
              <a:t>仅使用无缺失的样本进行学习</a:t>
            </a: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a:p>
            <a:r>
              <a:rPr lang="en-US" altLang="zh-CN" dirty="0"/>
              <a:t> </a:t>
            </a:r>
            <a:r>
              <a:rPr lang="zh-CN" altLang="en-US" dirty="0"/>
              <a:t>使用有缺失值的样本，需要解决哪些问题？</a:t>
            </a:r>
            <a:endParaRPr lang="en-US" altLang="zh-CN" dirty="0"/>
          </a:p>
          <a:p>
            <a:endParaRPr lang="en-US" altLang="zh-CN" dirty="0"/>
          </a:p>
          <a:p>
            <a:pPr marL="0" indent="0">
              <a:buNone/>
            </a:pPr>
            <a:endParaRPr lang="en-US" altLang="zh-CN" dirty="0"/>
          </a:p>
          <a:p>
            <a:pPr marL="325800" lvl="1" indent="0">
              <a:buNone/>
            </a:pPr>
            <a:endParaRPr lang="en-US" altLang="zh-CN" dirty="0"/>
          </a:p>
        </p:txBody>
      </p:sp>
      <p:sp>
        <p:nvSpPr>
          <p:cNvPr id="4" name="Rectangle 3"/>
          <p:cNvSpPr>
            <a:spLocks noChangeArrowheads="1"/>
          </p:cNvSpPr>
          <p:nvPr/>
        </p:nvSpPr>
        <p:spPr bwMode="auto">
          <a:xfrm>
            <a:off x="1388737" y="2289194"/>
            <a:ext cx="3558017" cy="628677"/>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buNone/>
            </a:pPr>
            <a:r>
              <a:rPr lang="zh-CN" altLang="en-US" sz="2400" dirty="0"/>
              <a:t>  </a:t>
            </a:r>
            <a:r>
              <a:rPr lang="zh-CN" altLang="en-US" sz="2200" dirty="0">
                <a:latin typeface="幼圆" panose="02010509060101010101" pitchFamily="49" charset="-122"/>
                <a:ea typeface="幼圆" panose="02010509060101010101" pitchFamily="49" charset="-122"/>
              </a:rPr>
              <a:t>对数据信息极大的浪费</a:t>
            </a:r>
            <a:endParaRPr lang="en-US" altLang="zh-CN" sz="2200" dirty="0">
              <a:latin typeface="幼圆" panose="02010509060101010101" pitchFamily="49" charset="-122"/>
              <a:ea typeface="幼圆" panose="02010509060101010101" pitchFamily="49" charset="-122"/>
            </a:endParaRPr>
          </a:p>
        </p:txBody>
      </p:sp>
      <p:sp>
        <p:nvSpPr>
          <p:cNvPr id="6" name="Rectangle 3"/>
          <p:cNvSpPr>
            <a:spLocks noChangeArrowheads="1"/>
          </p:cNvSpPr>
          <p:nvPr/>
        </p:nvSpPr>
        <p:spPr bwMode="auto">
          <a:xfrm>
            <a:off x="1388737" y="3939029"/>
            <a:ext cx="6338355" cy="606192"/>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lvl="1" indent="0">
              <a:buNone/>
            </a:pPr>
            <a:r>
              <a:rPr lang="en-US" altLang="zh-CN" sz="2200" dirty="0">
                <a:latin typeface="幼圆" panose="02010509060101010101" pitchFamily="49" charset="-122"/>
                <a:ea typeface="幼圆" panose="02010509060101010101" pitchFamily="49" charset="-122"/>
              </a:rPr>
              <a:t>Q1</a:t>
            </a:r>
            <a:r>
              <a:rPr lang="zh-CN" altLang="en-US" sz="2200" dirty="0">
                <a:latin typeface="幼圆" panose="02010509060101010101" pitchFamily="49" charset="-122"/>
                <a:ea typeface="幼圆" panose="02010509060101010101" pitchFamily="49" charset="-122"/>
              </a:rPr>
              <a:t>：如何在属性缺失的情况下进行划分属性选择？</a:t>
            </a:r>
            <a:endParaRPr lang="en-US" altLang="zh-CN" sz="2200" dirty="0">
              <a:latin typeface="幼圆" panose="02010509060101010101" pitchFamily="49" charset="-122"/>
              <a:ea typeface="幼圆" panose="02010509060101010101" pitchFamily="49" charset="-122"/>
            </a:endParaRPr>
          </a:p>
        </p:txBody>
      </p:sp>
      <p:sp>
        <p:nvSpPr>
          <p:cNvPr id="7" name="Rectangle 3"/>
          <p:cNvSpPr>
            <a:spLocks noChangeArrowheads="1"/>
          </p:cNvSpPr>
          <p:nvPr/>
        </p:nvSpPr>
        <p:spPr bwMode="auto">
          <a:xfrm>
            <a:off x="1388737" y="4677206"/>
            <a:ext cx="6338356" cy="831680"/>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lvl="1" indent="0">
              <a:buNone/>
            </a:pPr>
            <a:r>
              <a:rPr lang="en-US" altLang="zh-CN" sz="2200" dirty="0">
                <a:latin typeface="幼圆" panose="02010509060101010101" pitchFamily="49" charset="-122"/>
                <a:ea typeface="幼圆" panose="02010509060101010101" pitchFamily="49" charset="-122"/>
              </a:rPr>
              <a:t>Q2</a:t>
            </a:r>
            <a:r>
              <a:rPr lang="zh-CN" altLang="en-US" sz="2200" dirty="0">
                <a:latin typeface="幼圆" panose="02010509060101010101" pitchFamily="49" charset="-122"/>
                <a:ea typeface="幼圆" panose="02010509060101010101" pitchFamily="49" charset="-122"/>
              </a:rPr>
              <a:t>：给定划分属性</a:t>
            </a:r>
            <a:r>
              <a:rPr lang="en-US" altLang="zh-CN" sz="2200" dirty="0">
                <a:latin typeface="幼圆" panose="02010509060101010101" pitchFamily="49" charset="-122"/>
                <a:ea typeface="幼圆" panose="02010509060101010101" pitchFamily="49" charset="-122"/>
              </a:rPr>
              <a:t>,</a:t>
            </a:r>
            <a:r>
              <a:rPr lang="zh-CN" altLang="en-US" sz="2200" dirty="0">
                <a:latin typeface="幼圆" panose="02010509060101010101" pitchFamily="49" charset="-122"/>
                <a:ea typeface="幼圆" panose="02010509060101010101" pitchFamily="49" charset="-122"/>
              </a:rPr>
              <a:t>若样本在该属性上的值缺失，如何对样本进行划分？</a:t>
            </a:r>
            <a:endParaRPr lang="en-US" altLang="zh-CN" sz="22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48282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基本流程</a:t>
            </a:r>
          </a:p>
        </p:txBody>
      </p:sp>
      <p:sp>
        <p:nvSpPr>
          <p:cNvPr id="3" name="内容占位符 2"/>
          <p:cNvSpPr>
            <a:spLocks noGrp="1"/>
          </p:cNvSpPr>
          <p:nvPr>
            <p:ph idx="1"/>
          </p:nvPr>
        </p:nvSpPr>
        <p:spPr/>
        <p:txBody>
          <a:bodyPr/>
          <a:lstStyle/>
          <a:p>
            <a:pPr>
              <a:lnSpc>
                <a:spcPts val="2800"/>
              </a:lnSpc>
            </a:pPr>
            <a:r>
              <a:rPr lang="zh-CN" altLang="en-US" b="1" dirty="0">
                <a:solidFill>
                  <a:srgbClr val="FF0000"/>
                </a:solidFill>
              </a:rPr>
              <a:t>特征选择</a:t>
            </a:r>
            <a:r>
              <a:rPr lang="zh-CN" altLang="en-US" dirty="0"/>
              <a:t>：特征选择是指从训练数据中众多的特征中选择一个特征作为当前节点的分裂标准，如何选择特征有着很多不同量化评估标准标准，从而衍生出不同的决策树算法。</a:t>
            </a:r>
            <a:endParaRPr lang="en-US" altLang="zh-CN" dirty="0"/>
          </a:p>
          <a:p>
            <a:pPr>
              <a:lnSpc>
                <a:spcPts val="2800"/>
              </a:lnSpc>
            </a:pPr>
            <a:r>
              <a:rPr lang="zh-CN" altLang="en-US" b="1" dirty="0">
                <a:solidFill>
                  <a:srgbClr val="FF0000"/>
                </a:solidFill>
              </a:rPr>
              <a:t>决策树生成</a:t>
            </a:r>
            <a:r>
              <a:rPr lang="zh-CN" altLang="en-US" dirty="0"/>
              <a:t>： 根据选择的特征评估标准，从上至下递归地生成子节点，直到数据集不可分则停止决策树停止生长。 树结构来说，递归结构是最容易理解的方式。</a:t>
            </a:r>
            <a:endParaRPr lang="en-US" altLang="zh-CN" dirty="0"/>
          </a:p>
          <a:p>
            <a:pPr>
              <a:lnSpc>
                <a:spcPts val="2800"/>
              </a:lnSpc>
            </a:pPr>
            <a:r>
              <a:rPr lang="zh-CN" altLang="en-US" b="1" dirty="0">
                <a:solidFill>
                  <a:srgbClr val="FF0000"/>
                </a:solidFill>
              </a:rPr>
              <a:t>剪枝</a:t>
            </a:r>
            <a:r>
              <a:rPr lang="zh-CN" altLang="en-US" dirty="0"/>
              <a:t>：决策树容易过拟合，一般来需要剪枝，缩小树结构规模、缓解过拟合。剪枝技术有预剪枝和后剪枝两种。</a:t>
            </a:r>
          </a:p>
        </p:txBody>
      </p:sp>
      <p:sp>
        <p:nvSpPr>
          <p:cNvPr id="5" name="Rectangle 3"/>
          <p:cNvSpPr>
            <a:spLocks noChangeArrowheads="1"/>
          </p:cNvSpPr>
          <p:nvPr/>
        </p:nvSpPr>
        <p:spPr bwMode="auto">
          <a:xfrm>
            <a:off x="1070656" y="4816429"/>
            <a:ext cx="6266087" cy="1071672"/>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nSpc>
                <a:spcPts val="3200"/>
              </a:lnSpc>
              <a:buNone/>
            </a:pPr>
            <a:r>
              <a:rPr lang="zh-CN" altLang="en-US" sz="2200" dirty="0">
                <a:latin typeface="幼圆" panose="02010509060101010101" pitchFamily="49" charset="-122"/>
                <a:ea typeface="幼圆" panose="02010509060101010101" pitchFamily="49" charset="-122"/>
              </a:rPr>
              <a:t>决策树学习的目的是为了产生一棵</a:t>
            </a:r>
            <a:r>
              <a:rPr lang="zh-CN" altLang="en-US" sz="2200" dirty="0">
                <a:solidFill>
                  <a:srgbClr val="C00000"/>
                </a:solidFill>
                <a:latin typeface="幼圆" panose="02010509060101010101" pitchFamily="49" charset="-122"/>
                <a:ea typeface="幼圆" panose="02010509060101010101" pitchFamily="49" charset="-122"/>
              </a:rPr>
              <a:t>泛化能力强</a:t>
            </a:r>
            <a:r>
              <a:rPr lang="zh-CN" altLang="en-US" sz="2200" dirty="0">
                <a:latin typeface="幼圆" panose="02010509060101010101" pitchFamily="49" charset="-122"/>
                <a:ea typeface="幼圆" panose="02010509060101010101" pitchFamily="49" charset="-122"/>
              </a:rPr>
              <a:t>，即</a:t>
            </a:r>
            <a:r>
              <a:rPr lang="zh-CN" altLang="en-US" sz="2200" dirty="0">
                <a:solidFill>
                  <a:srgbClr val="C00000"/>
                </a:solidFill>
                <a:latin typeface="幼圆" panose="02010509060101010101" pitchFamily="49" charset="-122"/>
                <a:ea typeface="幼圆" panose="02010509060101010101" pitchFamily="49" charset="-122"/>
              </a:rPr>
              <a:t>处理未见示例能力强的决策树</a:t>
            </a:r>
          </a:p>
          <a:p>
            <a:pPr marL="0" indent="0">
              <a:lnSpc>
                <a:spcPts val="3200"/>
              </a:lnSpc>
              <a:buNone/>
            </a:pPr>
            <a:endParaRPr lang="zh-CN" altLang="en-US" sz="2200" i="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97084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连续与缺失值 </a:t>
            </a:r>
            <a:r>
              <a:rPr lang="en-US" altLang="zh-CN" dirty="0"/>
              <a:t>– </a:t>
            </a:r>
            <a:r>
              <a:rPr lang="zh-CN" altLang="en-US" dirty="0"/>
              <a:t>缺失值处理</a:t>
            </a:r>
          </a:p>
        </p:txBody>
      </p:sp>
      <p:sp>
        <p:nvSpPr>
          <p:cNvPr id="5" name="内容占位符 2"/>
          <p:cNvSpPr>
            <a:spLocks noGrp="1"/>
          </p:cNvSpPr>
          <p:nvPr>
            <p:ph idx="1"/>
          </p:nvPr>
        </p:nvSpPr>
        <p:spPr/>
        <p:txBody>
          <a:bodyPr/>
          <a:lstStyle/>
          <a:p>
            <a:pPr marL="342900" indent="-342900"/>
            <a:r>
              <a:rPr lang="zh-CN" altLang="en-US" dirty="0"/>
              <a:t>  表示</a:t>
            </a:r>
            <a:r>
              <a:rPr lang="en-US" altLang="zh-CN" dirty="0"/>
              <a:t>   </a:t>
            </a:r>
            <a:r>
              <a:rPr lang="zh-CN" altLang="en-US" dirty="0"/>
              <a:t>中在属性</a:t>
            </a:r>
            <a:r>
              <a:rPr lang="en-US" altLang="zh-CN" dirty="0"/>
              <a:t>  </a:t>
            </a:r>
            <a:r>
              <a:rPr lang="zh-CN" altLang="en-US" dirty="0"/>
              <a:t>上没有缺失值的样本子集，</a:t>
            </a:r>
            <a:r>
              <a:rPr lang="en-US" altLang="zh-CN" dirty="0"/>
              <a:t>  </a:t>
            </a:r>
            <a:r>
              <a:rPr lang="zh-CN" altLang="en-US" dirty="0"/>
              <a:t>表示    中在属性</a:t>
            </a:r>
            <a:r>
              <a:rPr lang="en-US" altLang="zh-CN" dirty="0"/>
              <a:t>  </a:t>
            </a:r>
            <a:r>
              <a:rPr lang="zh-CN" altLang="en-US" dirty="0"/>
              <a:t>上取值为   的样本子集，  表示   中属于第</a:t>
            </a:r>
            <a:r>
              <a:rPr lang="en-US" altLang="zh-CN" dirty="0"/>
              <a:t>  </a:t>
            </a:r>
            <a:r>
              <a:rPr lang="zh-CN" altLang="en-US" dirty="0"/>
              <a:t>类的样本子集</a:t>
            </a:r>
            <a:endParaRPr lang="en-US" altLang="zh-CN" dirty="0"/>
          </a:p>
          <a:p>
            <a:pPr marL="0" indent="0">
              <a:buNone/>
            </a:pPr>
            <a:r>
              <a:rPr lang="zh-CN" altLang="en-US" dirty="0"/>
              <a:t>   为每个样本</a:t>
            </a:r>
            <a:r>
              <a:rPr lang="en-US" altLang="zh-CN" dirty="0"/>
              <a:t>  </a:t>
            </a:r>
            <a:r>
              <a:rPr lang="zh-CN" altLang="en-US" dirty="0"/>
              <a:t>赋予一个权重    ，并定义：</a:t>
            </a:r>
            <a:endParaRPr lang="en-US" altLang="zh-CN" dirty="0"/>
          </a:p>
          <a:p>
            <a:pPr marL="800100" lvl="1" indent="-342900"/>
            <a:r>
              <a:rPr lang="en-US" altLang="zh-CN" dirty="0"/>
              <a:t>	</a:t>
            </a:r>
            <a:r>
              <a:rPr lang="zh-CN" altLang="en-US" dirty="0"/>
              <a:t>无缺失值样本所占的比例</a:t>
            </a:r>
          </a:p>
          <a:p>
            <a:pPr marL="800100" lvl="1" indent="-342900"/>
            <a:endParaRPr lang="en-US" altLang="zh-CN" dirty="0"/>
          </a:p>
          <a:p>
            <a:pPr marL="800100" lvl="1" indent="-342900"/>
            <a:endParaRPr lang="en-US" altLang="zh-CN" dirty="0"/>
          </a:p>
          <a:p>
            <a:pPr marL="800100" lvl="1" indent="-342900"/>
            <a:endParaRPr lang="en-US" altLang="zh-CN" dirty="0"/>
          </a:p>
          <a:p>
            <a:pPr marL="800100" lvl="1" indent="-342900"/>
            <a:r>
              <a:rPr lang="zh-CN" altLang="en-US" dirty="0"/>
              <a:t>无缺失值样本中第</a:t>
            </a:r>
            <a:r>
              <a:rPr lang="en-US" altLang="zh-CN" dirty="0"/>
              <a:t>  </a:t>
            </a:r>
            <a:r>
              <a:rPr lang="zh-CN" altLang="en-US" dirty="0"/>
              <a:t>类所占比例</a:t>
            </a:r>
            <a:endParaRPr lang="en-US" altLang="zh-CN" dirty="0"/>
          </a:p>
          <a:p>
            <a:pPr marL="800100" lvl="1" indent="-342900"/>
            <a:endParaRPr lang="zh-CN" altLang="en-US" dirty="0"/>
          </a:p>
          <a:p>
            <a:pPr marL="800100" lvl="1" indent="-342900"/>
            <a:endParaRPr lang="en-US" altLang="zh-CN" dirty="0"/>
          </a:p>
          <a:p>
            <a:pPr marL="800100" lvl="1" indent="-342900"/>
            <a:endParaRPr lang="en-US" altLang="zh-CN" dirty="0"/>
          </a:p>
          <a:p>
            <a:pPr marL="800100" lvl="1" indent="-342900"/>
            <a:r>
              <a:rPr lang="zh-CN" altLang="en-US" dirty="0"/>
              <a:t>无缺失值样本中在属性</a:t>
            </a:r>
            <a:r>
              <a:rPr lang="en-US" altLang="zh-CN" dirty="0"/>
              <a:t>  </a:t>
            </a:r>
            <a:r>
              <a:rPr lang="zh-CN" altLang="en-US" dirty="0"/>
              <a:t>上取值    的样本所占比例</a:t>
            </a:r>
          </a:p>
          <a:p>
            <a:pPr marL="800100" lvl="1" indent="-342900"/>
            <a:endParaRPr lang="en-US" altLang="zh-CN" dirty="0"/>
          </a:p>
          <a:p>
            <a:pPr marL="0" indent="0">
              <a:buNone/>
            </a:pPr>
            <a:endParaRPr lang="en-US" altLang="zh-CN" dirty="0"/>
          </a:p>
          <a:p>
            <a:pPr lvl="1">
              <a:buFont typeface="Wingdings" panose="05000000000000000000" pitchFamily="2" charset="2"/>
              <a:buChar char="p"/>
            </a:pPr>
            <a:endParaRPr lang="en-US" altLang="zh-CN" dirty="0"/>
          </a:p>
          <a:p>
            <a:pPr marL="0" indent="0">
              <a:buNone/>
            </a:pPr>
            <a:endParaRPr lang="en-US" altLang="zh-CN" dirty="0"/>
          </a:p>
          <a:p>
            <a:pPr lvl="1"/>
            <a:endParaRPr lang="en-US" altLang="zh-CN" dirty="0"/>
          </a:p>
          <a:p>
            <a:pPr marL="325800" lvl="1" indent="0">
              <a:buNone/>
            </a:pPr>
            <a:endParaRPr lang="en-US" altLang="zh-CN" dirty="0"/>
          </a:p>
          <a:p>
            <a:pPr marL="325800" lvl="1" indent="0">
              <a:buNone/>
            </a:pPr>
            <a:endParaRPr lang="en-US" altLang="zh-CN" dirty="0"/>
          </a:p>
        </p:txBody>
      </p:sp>
      <p:graphicFrame>
        <p:nvGraphicFramePr>
          <p:cNvPr id="4" name="对象 3"/>
          <p:cNvGraphicFramePr>
            <a:graphicFrameLocks noChangeAspect="1"/>
          </p:cNvGraphicFramePr>
          <p:nvPr>
            <p:extLst>
              <p:ext uri="{D42A27DB-BD31-4B8C-83A1-F6EECF244321}">
                <p14:modId xmlns:p14="http://schemas.microsoft.com/office/powerpoint/2010/main" val="1940794603"/>
              </p:ext>
            </p:extLst>
          </p:nvPr>
        </p:nvGraphicFramePr>
        <p:xfrm>
          <a:off x="625475" y="1179513"/>
          <a:ext cx="222250" cy="360362"/>
        </p:xfrm>
        <a:graphic>
          <a:graphicData uri="http://schemas.openxmlformats.org/presentationml/2006/ole">
            <mc:AlternateContent xmlns:mc="http://schemas.openxmlformats.org/markup-compatibility/2006">
              <mc:Choice xmlns:v="urn:schemas-microsoft-com:vml" Requires="v">
                <p:oleObj name="Formula" r:id="rId2" imgW="124560" imgH="201960" progId="Equation.Ribbit">
                  <p:embed/>
                </p:oleObj>
              </mc:Choice>
              <mc:Fallback>
                <p:oleObj name="Formula" r:id="rId2" imgW="124560" imgH="201960" progId="Equation.Ribbit">
                  <p:embed/>
                  <p:pic>
                    <p:nvPicPr>
                      <p:cNvPr id="0" name=""/>
                      <p:cNvPicPr/>
                      <p:nvPr/>
                    </p:nvPicPr>
                    <p:blipFill>
                      <a:blip r:embed="rId3"/>
                      <a:stretch>
                        <a:fillRect/>
                      </a:stretch>
                    </p:blipFill>
                    <p:spPr>
                      <a:xfrm>
                        <a:off x="625475" y="1179513"/>
                        <a:ext cx="222250" cy="360362"/>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818802675"/>
              </p:ext>
            </p:extLst>
          </p:nvPr>
        </p:nvGraphicFramePr>
        <p:xfrm>
          <a:off x="1476375" y="1241425"/>
          <a:ext cx="219075" cy="296863"/>
        </p:xfrm>
        <a:graphic>
          <a:graphicData uri="http://schemas.openxmlformats.org/presentationml/2006/ole">
            <mc:AlternateContent xmlns:mc="http://schemas.openxmlformats.org/markup-compatibility/2006">
              <mc:Choice xmlns:v="urn:schemas-microsoft-com:vml" Requires="v">
                <p:oleObj name="Formula" r:id="rId4" imgW="124560" imgH="166680" progId="Equation.Ribbit">
                  <p:embed/>
                </p:oleObj>
              </mc:Choice>
              <mc:Fallback>
                <p:oleObj name="Formula" r:id="rId4" imgW="124560" imgH="166680" progId="Equation.Ribbit">
                  <p:embed/>
                  <p:pic>
                    <p:nvPicPr>
                      <p:cNvPr id="0" name=""/>
                      <p:cNvPicPr/>
                      <p:nvPr/>
                    </p:nvPicPr>
                    <p:blipFill>
                      <a:blip r:embed="rId5"/>
                      <a:stretch>
                        <a:fillRect/>
                      </a:stretch>
                    </p:blipFill>
                    <p:spPr>
                      <a:xfrm>
                        <a:off x="1476375" y="1241425"/>
                        <a:ext cx="219075" cy="296863"/>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801374494"/>
              </p:ext>
            </p:extLst>
          </p:nvPr>
        </p:nvGraphicFramePr>
        <p:xfrm>
          <a:off x="6272213" y="1179513"/>
          <a:ext cx="323850" cy="360362"/>
        </p:xfrm>
        <a:graphic>
          <a:graphicData uri="http://schemas.openxmlformats.org/presentationml/2006/ole">
            <mc:AlternateContent xmlns:mc="http://schemas.openxmlformats.org/markup-compatibility/2006">
              <mc:Choice xmlns:v="urn:schemas-microsoft-com:vml" Requires="v">
                <p:oleObj name="Formula" r:id="rId6" imgW="182880" imgH="201960" progId="Equation.Ribbit">
                  <p:embed/>
                </p:oleObj>
              </mc:Choice>
              <mc:Fallback>
                <p:oleObj name="Formula" r:id="rId6" imgW="182880" imgH="201960" progId="Equation.Ribbit">
                  <p:embed/>
                  <p:pic>
                    <p:nvPicPr>
                      <p:cNvPr id="0" name=""/>
                      <p:cNvPicPr/>
                      <p:nvPr/>
                    </p:nvPicPr>
                    <p:blipFill>
                      <a:blip r:embed="rId7"/>
                      <a:stretch>
                        <a:fillRect/>
                      </a:stretch>
                    </p:blipFill>
                    <p:spPr>
                      <a:xfrm>
                        <a:off x="6272213" y="1179513"/>
                        <a:ext cx="323850" cy="360362"/>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950946353"/>
              </p:ext>
            </p:extLst>
          </p:nvPr>
        </p:nvGraphicFramePr>
        <p:xfrm>
          <a:off x="7219950" y="1179513"/>
          <a:ext cx="220663" cy="360362"/>
        </p:xfrm>
        <a:graphic>
          <a:graphicData uri="http://schemas.openxmlformats.org/presentationml/2006/ole">
            <mc:AlternateContent xmlns:mc="http://schemas.openxmlformats.org/markup-compatibility/2006">
              <mc:Choice xmlns:v="urn:schemas-microsoft-com:vml" Requires="v">
                <p:oleObj name="Formula" r:id="rId8" imgW="124560" imgH="201960" progId="Equation.Ribbit">
                  <p:embed/>
                </p:oleObj>
              </mc:Choice>
              <mc:Fallback>
                <p:oleObj name="Formula" r:id="rId8" imgW="124560" imgH="201960" progId="Equation.Ribbit">
                  <p:embed/>
                  <p:pic>
                    <p:nvPicPr>
                      <p:cNvPr id="0" name=""/>
                      <p:cNvPicPr/>
                      <p:nvPr/>
                    </p:nvPicPr>
                    <p:blipFill>
                      <a:blip r:embed="rId3"/>
                      <a:stretch>
                        <a:fillRect/>
                      </a:stretch>
                    </p:blipFill>
                    <p:spPr>
                      <a:xfrm>
                        <a:off x="7219950" y="1179513"/>
                        <a:ext cx="220663" cy="360362"/>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498410485"/>
              </p:ext>
            </p:extLst>
          </p:nvPr>
        </p:nvGraphicFramePr>
        <p:xfrm>
          <a:off x="1809750" y="1497013"/>
          <a:ext cx="288925" cy="349250"/>
        </p:xfrm>
        <a:graphic>
          <a:graphicData uri="http://schemas.openxmlformats.org/presentationml/2006/ole">
            <mc:AlternateContent xmlns:mc="http://schemas.openxmlformats.org/markup-compatibility/2006">
              <mc:Choice xmlns:v="urn:schemas-microsoft-com:vml" Requires="v">
                <p:oleObj name="Formula" r:id="rId9" imgW="134640" imgH="162720" progId="Equation.Ribbit">
                  <p:embed/>
                </p:oleObj>
              </mc:Choice>
              <mc:Fallback>
                <p:oleObj name="Formula" r:id="rId9" imgW="134640" imgH="162720" progId="Equation.Ribbit">
                  <p:embed/>
                  <p:pic>
                    <p:nvPicPr>
                      <p:cNvPr id="0" name=""/>
                      <p:cNvPicPr/>
                      <p:nvPr/>
                    </p:nvPicPr>
                    <p:blipFill>
                      <a:blip r:embed="rId10"/>
                      <a:stretch>
                        <a:fillRect/>
                      </a:stretch>
                    </p:blipFill>
                    <p:spPr>
                      <a:xfrm>
                        <a:off x="1809750" y="1497013"/>
                        <a:ext cx="288925" cy="34925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72927474"/>
              </p:ext>
            </p:extLst>
          </p:nvPr>
        </p:nvGraphicFramePr>
        <p:xfrm>
          <a:off x="3635375" y="1479550"/>
          <a:ext cx="325438" cy="360363"/>
        </p:xfrm>
        <a:graphic>
          <a:graphicData uri="http://schemas.openxmlformats.org/presentationml/2006/ole">
            <mc:AlternateContent xmlns:mc="http://schemas.openxmlformats.org/markup-compatibility/2006">
              <mc:Choice xmlns:v="urn:schemas-microsoft-com:vml" Requires="v">
                <p:oleObj name="Formula" r:id="rId11" imgW="182880" imgH="203400" progId="Equation.Ribbit">
                  <p:embed/>
                </p:oleObj>
              </mc:Choice>
              <mc:Fallback>
                <p:oleObj name="Formula" r:id="rId11" imgW="182880" imgH="203400" progId="Equation.Ribbit">
                  <p:embed/>
                  <p:pic>
                    <p:nvPicPr>
                      <p:cNvPr id="0" name=""/>
                      <p:cNvPicPr/>
                      <p:nvPr/>
                    </p:nvPicPr>
                    <p:blipFill>
                      <a:blip r:embed="rId12"/>
                      <a:stretch>
                        <a:fillRect/>
                      </a:stretch>
                    </p:blipFill>
                    <p:spPr>
                      <a:xfrm>
                        <a:off x="3635375" y="1479550"/>
                        <a:ext cx="325438" cy="360363"/>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3585841649"/>
              </p:ext>
            </p:extLst>
          </p:nvPr>
        </p:nvGraphicFramePr>
        <p:xfrm>
          <a:off x="4570413" y="1477963"/>
          <a:ext cx="220662" cy="358775"/>
        </p:xfrm>
        <a:graphic>
          <a:graphicData uri="http://schemas.openxmlformats.org/presentationml/2006/ole">
            <mc:AlternateContent xmlns:mc="http://schemas.openxmlformats.org/markup-compatibility/2006">
              <mc:Choice xmlns:v="urn:schemas-microsoft-com:vml" Requires="v">
                <p:oleObj name="Formula" r:id="rId13" imgW="124560" imgH="201960" progId="Equation.Ribbit">
                  <p:embed/>
                </p:oleObj>
              </mc:Choice>
              <mc:Fallback>
                <p:oleObj name="Formula" r:id="rId13" imgW="124560" imgH="201960" progId="Equation.Ribbit">
                  <p:embed/>
                  <p:pic>
                    <p:nvPicPr>
                      <p:cNvPr id="0" name=""/>
                      <p:cNvPicPr/>
                      <p:nvPr/>
                    </p:nvPicPr>
                    <p:blipFill>
                      <a:blip r:embed="rId3"/>
                      <a:stretch>
                        <a:fillRect/>
                      </a:stretch>
                    </p:blipFill>
                    <p:spPr>
                      <a:xfrm>
                        <a:off x="4570413" y="1477963"/>
                        <a:ext cx="220662" cy="358775"/>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749571364"/>
              </p:ext>
            </p:extLst>
          </p:nvPr>
        </p:nvGraphicFramePr>
        <p:xfrm>
          <a:off x="3887788" y="1995488"/>
          <a:ext cx="334962" cy="257175"/>
        </p:xfrm>
        <a:graphic>
          <a:graphicData uri="http://schemas.openxmlformats.org/presentationml/2006/ole">
            <mc:AlternateContent xmlns:mc="http://schemas.openxmlformats.org/markup-compatibility/2006">
              <mc:Choice xmlns:v="urn:schemas-microsoft-com:vml" Requires="v">
                <p:oleObj name="Formula" r:id="rId14" imgW="171720" imgH="131040" progId="Equation.Ribbit">
                  <p:embed/>
                </p:oleObj>
              </mc:Choice>
              <mc:Fallback>
                <p:oleObj name="Formula" r:id="rId14" imgW="171720" imgH="131040" progId="Equation.Ribbit">
                  <p:embed/>
                  <p:pic>
                    <p:nvPicPr>
                      <p:cNvPr id="0" name=""/>
                      <p:cNvPicPr/>
                      <p:nvPr/>
                    </p:nvPicPr>
                    <p:blipFill>
                      <a:blip r:embed="rId15"/>
                      <a:stretch>
                        <a:fillRect/>
                      </a:stretch>
                    </p:blipFill>
                    <p:spPr>
                      <a:xfrm>
                        <a:off x="3887788" y="1995488"/>
                        <a:ext cx="334962" cy="257175"/>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751912817"/>
              </p:ext>
            </p:extLst>
          </p:nvPr>
        </p:nvGraphicFramePr>
        <p:xfrm>
          <a:off x="2471738" y="2786063"/>
          <a:ext cx="1655762" cy="601662"/>
        </p:xfrm>
        <a:graphic>
          <a:graphicData uri="http://schemas.openxmlformats.org/presentationml/2006/ole">
            <mc:AlternateContent xmlns:mc="http://schemas.openxmlformats.org/markup-compatibility/2006">
              <mc:Choice xmlns:v="urn:schemas-microsoft-com:vml" Requires="v">
                <p:oleObj name="Formula" r:id="rId16" imgW="773640" imgH="280800" progId="Equation.Ribbit">
                  <p:embed/>
                </p:oleObj>
              </mc:Choice>
              <mc:Fallback>
                <p:oleObj name="Formula" r:id="rId16" imgW="773640" imgH="280800" progId="Equation.Ribbit">
                  <p:embed/>
                  <p:pic>
                    <p:nvPicPr>
                      <p:cNvPr id="0" name=""/>
                      <p:cNvPicPr/>
                      <p:nvPr/>
                    </p:nvPicPr>
                    <p:blipFill>
                      <a:blip r:embed="rId17"/>
                      <a:stretch>
                        <a:fillRect/>
                      </a:stretch>
                    </p:blipFill>
                    <p:spPr>
                      <a:xfrm>
                        <a:off x="2471738" y="2786063"/>
                        <a:ext cx="1655762" cy="601662"/>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3490444019"/>
              </p:ext>
            </p:extLst>
          </p:nvPr>
        </p:nvGraphicFramePr>
        <p:xfrm>
          <a:off x="2465388" y="4117975"/>
          <a:ext cx="3819525" cy="592138"/>
        </p:xfrm>
        <a:graphic>
          <a:graphicData uri="http://schemas.openxmlformats.org/presentationml/2006/ole">
            <mc:AlternateContent xmlns:mc="http://schemas.openxmlformats.org/markup-compatibility/2006">
              <mc:Choice xmlns:v="urn:schemas-microsoft-com:vml" Requires="v">
                <p:oleObj name="Formula" r:id="rId18" imgW="1921680" imgH="298800" progId="Equation.Ribbit">
                  <p:embed/>
                </p:oleObj>
              </mc:Choice>
              <mc:Fallback>
                <p:oleObj name="Formula" r:id="rId18" imgW="1921680" imgH="298800" progId="Equation.Ribbit">
                  <p:embed/>
                  <p:pic>
                    <p:nvPicPr>
                      <p:cNvPr id="0" name=""/>
                      <p:cNvPicPr/>
                      <p:nvPr/>
                    </p:nvPicPr>
                    <p:blipFill>
                      <a:blip r:embed="rId19"/>
                      <a:stretch>
                        <a:fillRect/>
                      </a:stretch>
                    </p:blipFill>
                    <p:spPr>
                      <a:xfrm>
                        <a:off x="2465388" y="4117975"/>
                        <a:ext cx="3819525" cy="592138"/>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868599524"/>
              </p:ext>
            </p:extLst>
          </p:nvPr>
        </p:nvGraphicFramePr>
        <p:xfrm>
          <a:off x="2470150" y="5427663"/>
          <a:ext cx="3900488" cy="596900"/>
        </p:xfrm>
        <a:graphic>
          <a:graphicData uri="http://schemas.openxmlformats.org/presentationml/2006/ole">
            <mc:AlternateContent xmlns:mc="http://schemas.openxmlformats.org/markup-compatibility/2006">
              <mc:Choice xmlns:v="urn:schemas-microsoft-com:vml" Requires="v">
                <p:oleObj name="Formula" r:id="rId20" imgW="1820160" imgH="279720" progId="Equation.Ribbit">
                  <p:embed/>
                </p:oleObj>
              </mc:Choice>
              <mc:Fallback>
                <p:oleObj name="Formula" r:id="rId20" imgW="1820160" imgH="279720" progId="Equation.Ribbit">
                  <p:embed/>
                  <p:pic>
                    <p:nvPicPr>
                      <p:cNvPr id="0" name=""/>
                      <p:cNvPicPr/>
                      <p:nvPr/>
                    </p:nvPicPr>
                    <p:blipFill>
                      <a:blip r:embed="rId21"/>
                      <a:stretch>
                        <a:fillRect/>
                      </a:stretch>
                    </p:blipFill>
                    <p:spPr>
                      <a:xfrm>
                        <a:off x="2470150" y="5427663"/>
                        <a:ext cx="3900488" cy="596900"/>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921883643"/>
              </p:ext>
            </p:extLst>
          </p:nvPr>
        </p:nvGraphicFramePr>
        <p:xfrm>
          <a:off x="4656138" y="5000625"/>
          <a:ext cx="231775" cy="282575"/>
        </p:xfrm>
        <a:graphic>
          <a:graphicData uri="http://schemas.openxmlformats.org/presentationml/2006/ole">
            <mc:AlternateContent xmlns:mc="http://schemas.openxmlformats.org/markup-compatibility/2006">
              <mc:Choice xmlns:v="urn:schemas-microsoft-com:vml" Requires="v">
                <p:oleObj name="Formula" r:id="rId22" imgW="134640" imgH="162720" progId="Equation.Ribbit">
                  <p:embed/>
                </p:oleObj>
              </mc:Choice>
              <mc:Fallback>
                <p:oleObj name="Formula" r:id="rId22" imgW="134640" imgH="162720" progId="Equation.Ribbit">
                  <p:embed/>
                  <p:pic>
                    <p:nvPicPr>
                      <p:cNvPr id="0" name=""/>
                      <p:cNvPicPr/>
                      <p:nvPr/>
                    </p:nvPicPr>
                    <p:blipFill>
                      <a:blip r:embed="rId10"/>
                      <a:stretch>
                        <a:fillRect/>
                      </a:stretch>
                    </p:blipFill>
                    <p:spPr>
                      <a:xfrm>
                        <a:off x="4656138" y="5000625"/>
                        <a:ext cx="231775" cy="282575"/>
                      </a:xfrm>
                      <a:prstGeom prst="rect">
                        <a:avLst/>
                      </a:prstGeom>
                    </p:spPr>
                  </p:pic>
                </p:oleObj>
              </mc:Fallback>
            </mc:AlternateContent>
          </a:graphicData>
        </a:graphic>
      </p:graphicFrame>
      <p:sp>
        <p:nvSpPr>
          <p:cNvPr id="31" name="Rectangle 3"/>
          <p:cNvSpPr>
            <a:spLocks noChangeArrowheads="1"/>
          </p:cNvSpPr>
          <p:nvPr/>
        </p:nvSpPr>
        <p:spPr bwMode="auto">
          <a:xfrm>
            <a:off x="5171318" y="2533889"/>
            <a:ext cx="3502448" cy="1259324"/>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457200" lvl="1" indent="0">
              <a:buNone/>
            </a:pPr>
            <a:r>
              <a:rPr lang="en-US" altLang="zh-CN" sz="2400" dirty="0"/>
              <a:t>Q1</a:t>
            </a:r>
            <a:r>
              <a:rPr lang="zh-CN" altLang="en-US" sz="2400" dirty="0"/>
              <a:t>：如何在属性缺失的情况下进行划分属性选择？</a:t>
            </a:r>
            <a:endParaRPr lang="en-US" altLang="zh-CN" sz="2400" dirty="0"/>
          </a:p>
        </p:txBody>
      </p:sp>
      <p:cxnSp>
        <p:nvCxnSpPr>
          <p:cNvPr id="33" name="直接连接符 32"/>
          <p:cNvCxnSpPr/>
          <p:nvPr/>
        </p:nvCxnSpPr>
        <p:spPr>
          <a:xfrm>
            <a:off x="6520715" y="3168690"/>
            <a:ext cx="401827" cy="51139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6893718" y="2668249"/>
            <a:ext cx="1543987" cy="1011836"/>
          </a:xfrm>
          <a:prstGeom prst="line">
            <a:avLst/>
          </a:prstGeom>
          <a:ln w="57150"/>
        </p:spPr>
        <p:style>
          <a:lnRef idx="1">
            <a:schemeClr val="accent1"/>
          </a:lnRef>
          <a:fillRef idx="0">
            <a:schemeClr val="accent1"/>
          </a:fillRef>
          <a:effectRef idx="0">
            <a:schemeClr val="accent1"/>
          </a:effectRef>
          <a:fontRef idx="minor">
            <a:schemeClr val="tx1"/>
          </a:fontRef>
        </p:style>
      </p:cxnSp>
      <p:graphicFrame>
        <p:nvGraphicFramePr>
          <p:cNvPr id="19" name="对象 18"/>
          <p:cNvGraphicFramePr>
            <a:graphicFrameLocks noChangeAspect="1"/>
          </p:cNvGraphicFramePr>
          <p:nvPr>
            <p:extLst>
              <p:ext uri="{D42A27DB-BD31-4B8C-83A1-F6EECF244321}">
                <p14:modId xmlns:p14="http://schemas.microsoft.com/office/powerpoint/2010/main" val="3134594254"/>
              </p:ext>
            </p:extLst>
          </p:nvPr>
        </p:nvGraphicFramePr>
        <p:xfrm>
          <a:off x="2882900" y="1230914"/>
          <a:ext cx="188913" cy="306387"/>
        </p:xfrm>
        <a:graphic>
          <a:graphicData uri="http://schemas.openxmlformats.org/presentationml/2006/ole">
            <mc:AlternateContent xmlns:mc="http://schemas.openxmlformats.org/markup-compatibility/2006">
              <mc:Choice xmlns:v="urn:schemas-microsoft-com:vml" Requires="v">
                <p:oleObj name="Formula" r:id="rId23" imgW="80280" imgH="129600" progId="Equation.Ribbit">
                  <p:embed/>
                </p:oleObj>
              </mc:Choice>
              <mc:Fallback>
                <p:oleObj name="Formula" r:id="rId23" imgW="80280" imgH="129600" progId="Equation.Ribbit">
                  <p:embed/>
                  <p:pic>
                    <p:nvPicPr>
                      <p:cNvPr id="0" name=""/>
                      <p:cNvPicPr/>
                      <p:nvPr/>
                    </p:nvPicPr>
                    <p:blipFill>
                      <a:blip r:embed="rId24"/>
                      <a:stretch>
                        <a:fillRect/>
                      </a:stretch>
                    </p:blipFill>
                    <p:spPr>
                      <a:xfrm>
                        <a:off x="2882900" y="1230914"/>
                        <a:ext cx="188913" cy="306387"/>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2706328229"/>
              </p:ext>
            </p:extLst>
          </p:nvPr>
        </p:nvGraphicFramePr>
        <p:xfrm>
          <a:off x="8716963" y="1238250"/>
          <a:ext cx="190500" cy="303213"/>
        </p:xfrm>
        <a:graphic>
          <a:graphicData uri="http://schemas.openxmlformats.org/presentationml/2006/ole">
            <mc:AlternateContent xmlns:mc="http://schemas.openxmlformats.org/markup-compatibility/2006">
              <mc:Choice xmlns:v="urn:schemas-microsoft-com:vml" Requires="v">
                <p:oleObj name="Formula" r:id="rId25" imgW="80280" imgH="129600" progId="Equation.Ribbit">
                  <p:embed/>
                </p:oleObj>
              </mc:Choice>
              <mc:Fallback>
                <p:oleObj name="Formula" r:id="rId25" imgW="80280" imgH="129600" progId="Equation.Ribbit">
                  <p:embed/>
                  <p:pic>
                    <p:nvPicPr>
                      <p:cNvPr id="0" name=""/>
                      <p:cNvPicPr/>
                      <p:nvPr/>
                    </p:nvPicPr>
                    <p:blipFill>
                      <a:blip r:embed="rId24"/>
                      <a:stretch>
                        <a:fillRect/>
                      </a:stretch>
                    </p:blipFill>
                    <p:spPr>
                      <a:xfrm>
                        <a:off x="8716963" y="1238250"/>
                        <a:ext cx="190500" cy="303213"/>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010692370"/>
              </p:ext>
            </p:extLst>
          </p:nvPr>
        </p:nvGraphicFramePr>
        <p:xfrm>
          <a:off x="5972175" y="1484313"/>
          <a:ext cx="174625" cy="360362"/>
        </p:xfrm>
        <a:graphic>
          <a:graphicData uri="http://schemas.openxmlformats.org/presentationml/2006/ole">
            <mc:AlternateContent xmlns:mc="http://schemas.openxmlformats.org/markup-compatibility/2006">
              <mc:Choice xmlns:v="urn:schemas-microsoft-com:vml" Requires="v">
                <p:oleObj name="Formula" r:id="rId26" imgW="80280" imgH="167760" progId="Equation.Ribbit">
                  <p:embed/>
                </p:oleObj>
              </mc:Choice>
              <mc:Fallback>
                <p:oleObj name="Formula" r:id="rId26" imgW="80280" imgH="167760" progId="Equation.Ribbit">
                  <p:embed/>
                  <p:pic>
                    <p:nvPicPr>
                      <p:cNvPr id="0" name=""/>
                      <p:cNvPicPr/>
                      <p:nvPr/>
                    </p:nvPicPr>
                    <p:blipFill>
                      <a:blip r:embed="rId27"/>
                      <a:stretch>
                        <a:fillRect/>
                      </a:stretch>
                    </p:blipFill>
                    <p:spPr>
                      <a:xfrm>
                        <a:off x="5972175" y="1484313"/>
                        <a:ext cx="174625" cy="360362"/>
                      </a:xfrm>
                      <a:prstGeom prst="rect">
                        <a:avLst/>
                      </a:prstGeom>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433214600"/>
              </p:ext>
            </p:extLst>
          </p:nvPr>
        </p:nvGraphicFramePr>
        <p:xfrm>
          <a:off x="3703638" y="5016500"/>
          <a:ext cx="190500" cy="303213"/>
        </p:xfrm>
        <a:graphic>
          <a:graphicData uri="http://schemas.openxmlformats.org/presentationml/2006/ole">
            <mc:AlternateContent xmlns:mc="http://schemas.openxmlformats.org/markup-compatibility/2006">
              <mc:Choice xmlns:v="urn:schemas-microsoft-com:vml" Requires="v">
                <p:oleObj name="Formula" r:id="rId28" imgW="80280" imgH="129600" progId="Equation.Ribbit">
                  <p:embed/>
                </p:oleObj>
              </mc:Choice>
              <mc:Fallback>
                <p:oleObj name="Formula" r:id="rId28" imgW="80280" imgH="129600" progId="Equation.Ribbit">
                  <p:embed/>
                  <p:pic>
                    <p:nvPicPr>
                      <p:cNvPr id="0" name=""/>
                      <p:cNvPicPr/>
                      <p:nvPr/>
                    </p:nvPicPr>
                    <p:blipFill>
                      <a:blip r:embed="rId24"/>
                      <a:stretch>
                        <a:fillRect/>
                      </a:stretch>
                    </p:blipFill>
                    <p:spPr>
                      <a:xfrm>
                        <a:off x="3703638" y="5016500"/>
                        <a:ext cx="190500" cy="303213"/>
                      </a:xfrm>
                      <a:prstGeom prst="rect">
                        <a:avLst/>
                      </a:prstGeom>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2128259444"/>
              </p:ext>
            </p:extLst>
          </p:nvPr>
        </p:nvGraphicFramePr>
        <p:xfrm>
          <a:off x="3204177" y="3655371"/>
          <a:ext cx="151318" cy="310890"/>
        </p:xfrm>
        <a:graphic>
          <a:graphicData uri="http://schemas.openxmlformats.org/presentationml/2006/ole">
            <mc:AlternateContent xmlns:mc="http://schemas.openxmlformats.org/markup-compatibility/2006">
              <mc:Choice xmlns:v="urn:schemas-microsoft-com:vml" Requires="v">
                <p:oleObj name="Formula" r:id="rId29" imgW="80280" imgH="167760" progId="Equation.Ribbit">
                  <p:embed/>
                </p:oleObj>
              </mc:Choice>
              <mc:Fallback>
                <p:oleObj name="Formula" r:id="rId29" imgW="80280" imgH="167760" progId="Equation.Ribbit">
                  <p:embed/>
                  <p:pic>
                    <p:nvPicPr>
                      <p:cNvPr id="0" name=""/>
                      <p:cNvPicPr/>
                      <p:nvPr/>
                    </p:nvPicPr>
                    <p:blipFill>
                      <a:blip r:embed="rId27"/>
                      <a:stretch>
                        <a:fillRect/>
                      </a:stretch>
                    </p:blipFill>
                    <p:spPr>
                      <a:xfrm>
                        <a:off x="3204177" y="3655371"/>
                        <a:ext cx="151318" cy="31089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347827244"/>
              </p:ext>
            </p:extLst>
          </p:nvPr>
        </p:nvGraphicFramePr>
        <p:xfrm>
          <a:off x="2039938" y="1997075"/>
          <a:ext cx="201612" cy="268288"/>
        </p:xfrm>
        <a:graphic>
          <a:graphicData uri="http://schemas.openxmlformats.org/presentationml/2006/ole">
            <mc:AlternateContent xmlns:mc="http://schemas.openxmlformats.org/markup-compatibility/2006">
              <mc:Choice xmlns:v="urn:schemas-microsoft-com:vml" Requires="v">
                <p:oleObj name="Formula" r:id="rId30" imgW="97920" imgH="131040" progId="Equation.Ribbit">
                  <p:embed/>
                </p:oleObj>
              </mc:Choice>
              <mc:Fallback>
                <p:oleObj name="Formula" r:id="rId30" imgW="97920" imgH="131040" progId="Equation.Ribbit">
                  <p:embed/>
                  <p:pic>
                    <p:nvPicPr>
                      <p:cNvPr id="0" name=""/>
                      <p:cNvPicPr/>
                      <p:nvPr/>
                    </p:nvPicPr>
                    <p:blipFill>
                      <a:blip r:embed="rId31"/>
                      <a:stretch>
                        <a:fillRect/>
                      </a:stretch>
                    </p:blipFill>
                    <p:spPr>
                      <a:xfrm>
                        <a:off x="2039938" y="1997075"/>
                        <a:ext cx="201612" cy="268288"/>
                      </a:xfrm>
                      <a:prstGeom prst="rect">
                        <a:avLst/>
                      </a:prstGeom>
                    </p:spPr>
                  </p:pic>
                </p:oleObj>
              </mc:Fallback>
            </mc:AlternateContent>
          </a:graphicData>
        </a:graphic>
      </p:graphicFrame>
    </p:spTree>
    <p:extLst>
      <p:ext uri="{BB962C8B-B14F-4D97-AF65-F5344CB8AC3E}">
        <p14:creationId xmlns:p14="http://schemas.microsoft.com/office/powerpoint/2010/main" val="393851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连续与缺失值 </a:t>
            </a:r>
            <a:r>
              <a:rPr lang="en-US" altLang="zh-CN" dirty="0"/>
              <a:t>– </a:t>
            </a:r>
            <a:r>
              <a:rPr lang="zh-CN" altLang="en-US" dirty="0"/>
              <a:t>缺失值处理</a:t>
            </a:r>
          </a:p>
        </p:txBody>
      </p:sp>
      <p:sp>
        <p:nvSpPr>
          <p:cNvPr id="3" name="内容占位符 2"/>
          <p:cNvSpPr>
            <a:spLocks noGrp="1"/>
          </p:cNvSpPr>
          <p:nvPr>
            <p:ph idx="1"/>
          </p:nvPr>
        </p:nvSpPr>
        <p:spPr/>
        <p:txBody>
          <a:bodyPr/>
          <a:lstStyle/>
          <a:p>
            <a:r>
              <a:rPr lang="en-US" altLang="zh-CN" dirty="0"/>
              <a:t> </a:t>
            </a:r>
            <a:r>
              <a:rPr lang="zh-CN" altLang="en-US" dirty="0"/>
              <a:t>基于上述定义，可得</a:t>
            </a:r>
            <a:endParaRPr lang="en-US" altLang="zh-CN" dirty="0"/>
          </a:p>
          <a:p>
            <a:endParaRPr lang="en-US" altLang="zh-CN" dirty="0"/>
          </a:p>
          <a:p>
            <a:pPr marL="0" indent="0">
              <a:buNone/>
            </a:pPr>
            <a:endParaRPr lang="en-US" altLang="zh-CN" dirty="0"/>
          </a:p>
          <a:p>
            <a:pPr marL="0" indent="0">
              <a:buNone/>
            </a:pPr>
            <a:endParaRPr lang="en-US" altLang="zh-CN" dirty="0"/>
          </a:p>
          <a:p>
            <a:pPr marL="0" indent="0">
              <a:buNone/>
            </a:pPr>
            <a:r>
              <a:rPr lang="en-US" altLang="zh-CN" dirty="0"/>
              <a:t>     </a:t>
            </a:r>
            <a:r>
              <a:rPr lang="zh-CN" altLang="en-US" dirty="0"/>
              <a:t>其中</a:t>
            </a:r>
            <a:endParaRPr lang="en-US" altLang="zh-CN" dirty="0"/>
          </a:p>
          <a:p>
            <a:pPr marL="0" indent="0">
              <a:buNone/>
            </a:pPr>
            <a:endParaRPr lang="en-US" altLang="zh-CN" dirty="0"/>
          </a:p>
          <a:p>
            <a:r>
              <a:rPr lang="en-US" altLang="zh-CN" dirty="0"/>
              <a:t> </a:t>
            </a:r>
            <a:r>
              <a:rPr lang="zh-CN" altLang="en-US" dirty="0"/>
              <a:t>对于</a:t>
            </a:r>
            <a:r>
              <a:rPr lang="en-US" altLang="zh-CN" dirty="0"/>
              <a:t>Q2</a:t>
            </a:r>
          </a:p>
          <a:p>
            <a:pPr lvl="1"/>
            <a:r>
              <a:rPr lang="zh-CN" altLang="en-US" dirty="0"/>
              <a:t>若样本  在划分属性</a:t>
            </a:r>
            <a:r>
              <a:rPr lang="en-US" altLang="zh-CN" dirty="0"/>
              <a:t>  </a:t>
            </a:r>
            <a:r>
              <a:rPr lang="zh-CN" altLang="en-US" dirty="0"/>
              <a:t>上的取值已知，则将</a:t>
            </a:r>
            <a:r>
              <a:rPr lang="en-US" altLang="zh-CN" dirty="0"/>
              <a:t>   </a:t>
            </a:r>
            <a:r>
              <a:rPr lang="zh-CN" altLang="en-US" dirty="0"/>
              <a:t>划入与其取值对应的子结点，且样本权值在子结点中保持为</a:t>
            </a:r>
            <a:endParaRPr lang="en-US" altLang="zh-CN" dirty="0"/>
          </a:p>
          <a:p>
            <a:pPr lvl="1"/>
            <a:r>
              <a:rPr lang="zh-CN" altLang="en-US" dirty="0"/>
              <a:t>若样本  在划分属性  上的取值未知，则将</a:t>
            </a:r>
            <a:r>
              <a:rPr lang="en-US" altLang="zh-CN" dirty="0"/>
              <a:t>   </a:t>
            </a:r>
            <a:r>
              <a:rPr lang="zh-CN" altLang="en-US" dirty="0">
                <a:solidFill>
                  <a:srgbClr val="FF0000"/>
                </a:solidFill>
              </a:rPr>
              <a:t>同时划入所有子结点</a:t>
            </a:r>
            <a:r>
              <a:rPr lang="zh-CN" altLang="en-US" dirty="0"/>
              <a:t>，且</a:t>
            </a:r>
            <a:r>
              <a:rPr lang="zh-CN" altLang="en-US" dirty="0">
                <a:solidFill>
                  <a:srgbClr val="FF0000"/>
                </a:solidFill>
              </a:rPr>
              <a:t>样本权值</a:t>
            </a:r>
            <a:r>
              <a:rPr lang="zh-CN" altLang="en-US" dirty="0"/>
              <a:t>在与属性值    对应的子结点中</a:t>
            </a:r>
            <a:r>
              <a:rPr lang="zh-CN" altLang="en-US" dirty="0">
                <a:solidFill>
                  <a:srgbClr val="FF0000"/>
                </a:solidFill>
              </a:rPr>
              <a:t>调整为</a:t>
            </a:r>
            <a:r>
              <a:rPr lang="zh-CN" altLang="en-US" dirty="0"/>
              <a:t>          </a:t>
            </a:r>
            <a:r>
              <a:rPr lang="en-US" altLang="zh-CN" dirty="0"/>
              <a:t>(</a:t>
            </a:r>
            <a:r>
              <a:rPr lang="zh-CN" altLang="en-US" dirty="0"/>
              <a:t>直观来看，相当于让同一个样本以不同概率划入不同的子结点中去</a:t>
            </a:r>
            <a:r>
              <a:rPr lang="en-US" altLang="zh-CN" dirty="0"/>
              <a:t>)</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660429301"/>
              </p:ext>
            </p:extLst>
          </p:nvPr>
        </p:nvGraphicFramePr>
        <p:xfrm>
          <a:off x="2557463" y="1708150"/>
          <a:ext cx="2754312" cy="300038"/>
        </p:xfrm>
        <a:graphic>
          <a:graphicData uri="http://schemas.openxmlformats.org/presentationml/2006/ole">
            <mc:AlternateContent xmlns:mc="http://schemas.openxmlformats.org/markup-compatibility/2006">
              <mc:Choice xmlns:v="urn:schemas-microsoft-com:vml" Requires="v">
                <p:oleObj name="Formula" r:id="rId2" imgW="1858320" imgH="201960" progId="Equation.Ribbit">
                  <p:embed/>
                </p:oleObj>
              </mc:Choice>
              <mc:Fallback>
                <p:oleObj name="Formula" r:id="rId2" imgW="1858320" imgH="201960" progId="Equation.Ribbit">
                  <p:embed/>
                  <p:pic>
                    <p:nvPicPr>
                      <p:cNvPr id="0" name=""/>
                      <p:cNvPicPr/>
                      <p:nvPr/>
                    </p:nvPicPr>
                    <p:blipFill>
                      <a:blip r:embed="rId3"/>
                      <a:stretch>
                        <a:fillRect/>
                      </a:stretch>
                    </p:blipFill>
                    <p:spPr>
                      <a:xfrm>
                        <a:off x="2557463" y="1708150"/>
                        <a:ext cx="2754312" cy="300038"/>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784833661"/>
              </p:ext>
            </p:extLst>
          </p:nvPr>
        </p:nvGraphicFramePr>
        <p:xfrm>
          <a:off x="3600450" y="1993900"/>
          <a:ext cx="3154363" cy="660400"/>
        </p:xfrm>
        <a:graphic>
          <a:graphicData uri="http://schemas.openxmlformats.org/presentationml/2006/ole">
            <mc:AlternateContent xmlns:mc="http://schemas.openxmlformats.org/markup-compatibility/2006">
              <mc:Choice xmlns:v="urn:schemas-microsoft-com:vml" Requires="v">
                <p:oleObj name="Formula" r:id="rId4" imgW="2199960" imgH="462600" progId="Equation.Ribbit">
                  <p:embed/>
                </p:oleObj>
              </mc:Choice>
              <mc:Fallback>
                <p:oleObj name="Formula" r:id="rId4" imgW="2199960" imgH="462600" progId="Equation.Ribbit">
                  <p:embed/>
                  <p:pic>
                    <p:nvPicPr>
                      <p:cNvPr id="0" name=""/>
                      <p:cNvPicPr/>
                      <p:nvPr/>
                    </p:nvPicPr>
                    <p:blipFill>
                      <a:blip r:embed="rId5"/>
                      <a:stretch>
                        <a:fillRect/>
                      </a:stretch>
                    </p:blipFill>
                    <p:spPr>
                      <a:xfrm>
                        <a:off x="3600450" y="1993900"/>
                        <a:ext cx="3154363" cy="6604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219969371"/>
              </p:ext>
            </p:extLst>
          </p:nvPr>
        </p:nvGraphicFramePr>
        <p:xfrm>
          <a:off x="2932113" y="2932113"/>
          <a:ext cx="2541587" cy="744537"/>
        </p:xfrm>
        <a:graphic>
          <a:graphicData uri="http://schemas.openxmlformats.org/presentationml/2006/ole">
            <mc:AlternateContent xmlns:mc="http://schemas.openxmlformats.org/markup-compatibility/2006">
              <mc:Choice xmlns:v="urn:schemas-microsoft-com:vml" Requires="v">
                <p:oleObj name="Formula" r:id="rId6" imgW="1644840" imgH="480240" progId="Equation.Ribbit">
                  <p:embed/>
                </p:oleObj>
              </mc:Choice>
              <mc:Fallback>
                <p:oleObj name="Formula" r:id="rId6" imgW="1644840" imgH="480240" progId="Equation.Ribbit">
                  <p:embed/>
                  <p:pic>
                    <p:nvPicPr>
                      <p:cNvPr id="0" name=""/>
                      <p:cNvPicPr/>
                      <p:nvPr/>
                    </p:nvPicPr>
                    <p:blipFill>
                      <a:blip r:embed="rId7"/>
                      <a:stretch>
                        <a:fillRect/>
                      </a:stretch>
                    </p:blipFill>
                    <p:spPr>
                      <a:xfrm>
                        <a:off x="2932113" y="2932113"/>
                        <a:ext cx="2541587" cy="74453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955357083"/>
              </p:ext>
            </p:extLst>
          </p:nvPr>
        </p:nvGraphicFramePr>
        <p:xfrm>
          <a:off x="4822825" y="4446588"/>
          <a:ext cx="355600" cy="271462"/>
        </p:xfrm>
        <a:graphic>
          <a:graphicData uri="http://schemas.openxmlformats.org/presentationml/2006/ole">
            <mc:AlternateContent xmlns:mc="http://schemas.openxmlformats.org/markup-compatibility/2006">
              <mc:Choice xmlns:v="urn:schemas-microsoft-com:vml" Requires="v">
                <p:oleObj name="Formula" r:id="rId8" imgW="171720" imgH="131040" progId="Equation.Ribbit">
                  <p:embed/>
                </p:oleObj>
              </mc:Choice>
              <mc:Fallback>
                <p:oleObj name="Formula" r:id="rId8" imgW="171720" imgH="131040" progId="Equation.Ribbit">
                  <p:embed/>
                  <p:pic>
                    <p:nvPicPr>
                      <p:cNvPr id="0" name=""/>
                      <p:cNvPicPr/>
                      <p:nvPr/>
                    </p:nvPicPr>
                    <p:blipFill>
                      <a:blip r:embed="rId9"/>
                      <a:stretch>
                        <a:fillRect/>
                      </a:stretch>
                    </p:blipFill>
                    <p:spPr>
                      <a:xfrm>
                        <a:off x="4822825" y="4446588"/>
                        <a:ext cx="355600" cy="27146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919351475"/>
              </p:ext>
            </p:extLst>
          </p:nvPr>
        </p:nvGraphicFramePr>
        <p:xfrm>
          <a:off x="3371850" y="5021263"/>
          <a:ext cx="268288" cy="325437"/>
        </p:xfrm>
        <a:graphic>
          <a:graphicData uri="http://schemas.openxmlformats.org/presentationml/2006/ole">
            <mc:AlternateContent xmlns:mc="http://schemas.openxmlformats.org/markup-compatibility/2006">
              <mc:Choice xmlns:v="urn:schemas-microsoft-com:vml" Requires="v">
                <p:oleObj name="Formula" r:id="rId10" imgW="134640" imgH="162720" progId="Equation.Ribbit">
                  <p:embed/>
                </p:oleObj>
              </mc:Choice>
              <mc:Fallback>
                <p:oleObj name="Formula" r:id="rId10" imgW="134640" imgH="162720" progId="Equation.Ribbit">
                  <p:embed/>
                  <p:pic>
                    <p:nvPicPr>
                      <p:cNvPr id="0" name=""/>
                      <p:cNvPicPr/>
                      <p:nvPr/>
                    </p:nvPicPr>
                    <p:blipFill>
                      <a:blip r:embed="rId11"/>
                      <a:stretch>
                        <a:fillRect/>
                      </a:stretch>
                    </p:blipFill>
                    <p:spPr>
                      <a:xfrm>
                        <a:off x="3371850" y="5021263"/>
                        <a:ext cx="268288" cy="325437"/>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095343856"/>
              </p:ext>
            </p:extLst>
          </p:nvPr>
        </p:nvGraphicFramePr>
        <p:xfrm>
          <a:off x="6269038" y="5003800"/>
          <a:ext cx="812800" cy="323850"/>
        </p:xfrm>
        <a:graphic>
          <a:graphicData uri="http://schemas.openxmlformats.org/presentationml/2006/ole">
            <mc:AlternateContent xmlns:mc="http://schemas.openxmlformats.org/markup-compatibility/2006">
              <mc:Choice xmlns:v="urn:schemas-microsoft-com:vml" Requires="v">
                <p:oleObj name="Formula" r:id="rId12" imgW="410400" imgH="164160" progId="Equation.Ribbit">
                  <p:embed/>
                </p:oleObj>
              </mc:Choice>
              <mc:Fallback>
                <p:oleObj name="Formula" r:id="rId12" imgW="410400" imgH="164160" progId="Equation.Ribbit">
                  <p:embed/>
                  <p:pic>
                    <p:nvPicPr>
                      <p:cNvPr id="0" name=""/>
                      <p:cNvPicPr/>
                      <p:nvPr/>
                    </p:nvPicPr>
                    <p:blipFill>
                      <a:blip r:embed="rId13"/>
                      <a:stretch>
                        <a:fillRect/>
                      </a:stretch>
                    </p:blipFill>
                    <p:spPr>
                      <a:xfrm>
                        <a:off x="6269038" y="5003800"/>
                        <a:ext cx="812800" cy="32385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534210498"/>
              </p:ext>
            </p:extLst>
          </p:nvPr>
        </p:nvGraphicFramePr>
        <p:xfrm>
          <a:off x="5751513" y="4184650"/>
          <a:ext cx="200025" cy="271463"/>
        </p:xfrm>
        <a:graphic>
          <a:graphicData uri="http://schemas.openxmlformats.org/presentationml/2006/ole">
            <mc:AlternateContent xmlns:mc="http://schemas.openxmlformats.org/markup-compatibility/2006">
              <mc:Choice xmlns:v="urn:schemas-microsoft-com:vml" Requires="v">
                <p:oleObj name="Formula" r:id="rId14" imgW="97920" imgH="131040" progId="Equation.Ribbit">
                  <p:embed/>
                </p:oleObj>
              </mc:Choice>
              <mc:Fallback>
                <p:oleObj name="Formula" r:id="rId14" imgW="97920" imgH="131040" progId="Equation.Ribbit">
                  <p:embed/>
                  <p:pic>
                    <p:nvPicPr>
                      <p:cNvPr id="0" name=""/>
                      <p:cNvPicPr/>
                      <p:nvPr/>
                    </p:nvPicPr>
                    <p:blipFill>
                      <a:blip r:embed="rId15"/>
                      <a:stretch>
                        <a:fillRect/>
                      </a:stretch>
                    </p:blipFill>
                    <p:spPr>
                      <a:xfrm>
                        <a:off x="5751513" y="4184650"/>
                        <a:ext cx="200025" cy="271463"/>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097395181"/>
              </p:ext>
            </p:extLst>
          </p:nvPr>
        </p:nvGraphicFramePr>
        <p:xfrm>
          <a:off x="5751513" y="4768850"/>
          <a:ext cx="200025" cy="271463"/>
        </p:xfrm>
        <a:graphic>
          <a:graphicData uri="http://schemas.openxmlformats.org/presentationml/2006/ole">
            <mc:AlternateContent xmlns:mc="http://schemas.openxmlformats.org/markup-compatibility/2006">
              <mc:Choice xmlns:v="urn:schemas-microsoft-com:vml" Requires="v">
                <p:oleObj name="Formula" r:id="rId16" imgW="97920" imgH="131040" progId="Equation.Ribbit">
                  <p:embed/>
                </p:oleObj>
              </mc:Choice>
              <mc:Fallback>
                <p:oleObj name="Formula" r:id="rId16" imgW="97920" imgH="131040" progId="Equation.Ribbit">
                  <p:embed/>
                  <p:pic>
                    <p:nvPicPr>
                      <p:cNvPr id="0" name=""/>
                      <p:cNvPicPr/>
                      <p:nvPr/>
                    </p:nvPicPr>
                    <p:blipFill>
                      <a:blip r:embed="rId15"/>
                      <a:stretch>
                        <a:fillRect/>
                      </a:stretch>
                    </p:blipFill>
                    <p:spPr>
                      <a:xfrm>
                        <a:off x="5751513" y="4768850"/>
                        <a:ext cx="200025" cy="271463"/>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656847667"/>
              </p:ext>
            </p:extLst>
          </p:nvPr>
        </p:nvGraphicFramePr>
        <p:xfrm>
          <a:off x="3248025" y="4167188"/>
          <a:ext cx="190500" cy="304800"/>
        </p:xfrm>
        <a:graphic>
          <a:graphicData uri="http://schemas.openxmlformats.org/presentationml/2006/ole">
            <mc:AlternateContent xmlns:mc="http://schemas.openxmlformats.org/markup-compatibility/2006">
              <mc:Choice xmlns:v="urn:schemas-microsoft-com:vml" Requires="v">
                <p:oleObj name="Formula" r:id="rId17" imgW="80280" imgH="129600" progId="Equation.Ribbit">
                  <p:embed/>
                </p:oleObj>
              </mc:Choice>
              <mc:Fallback>
                <p:oleObj name="Formula" r:id="rId17" imgW="80280" imgH="129600" progId="Equation.Ribbit">
                  <p:embed/>
                  <p:pic>
                    <p:nvPicPr>
                      <p:cNvPr id="0" name=""/>
                      <p:cNvPicPr/>
                      <p:nvPr/>
                    </p:nvPicPr>
                    <p:blipFill>
                      <a:blip r:embed="rId18"/>
                      <a:stretch>
                        <a:fillRect/>
                      </a:stretch>
                    </p:blipFill>
                    <p:spPr>
                      <a:xfrm>
                        <a:off x="3248025" y="4167188"/>
                        <a:ext cx="190500" cy="304800"/>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496839390"/>
              </p:ext>
            </p:extLst>
          </p:nvPr>
        </p:nvGraphicFramePr>
        <p:xfrm>
          <a:off x="3241675" y="4759325"/>
          <a:ext cx="190500" cy="303213"/>
        </p:xfrm>
        <a:graphic>
          <a:graphicData uri="http://schemas.openxmlformats.org/presentationml/2006/ole">
            <mc:AlternateContent xmlns:mc="http://schemas.openxmlformats.org/markup-compatibility/2006">
              <mc:Choice xmlns:v="urn:schemas-microsoft-com:vml" Requires="v">
                <p:oleObj name="Formula" r:id="rId19" imgW="80280" imgH="129600" progId="Equation.Ribbit">
                  <p:embed/>
                </p:oleObj>
              </mc:Choice>
              <mc:Fallback>
                <p:oleObj name="Formula" r:id="rId19" imgW="80280" imgH="129600" progId="Equation.Ribbit">
                  <p:embed/>
                  <p:pic>
                    <p:nvPicPr>
                      <p:cNvPr id="0" name=""/>
                      <p:cNvPicPr/>
                      <p:nvPr/>
                    </p:nvPicPr>
                    <p:blipFill>
                      <a:blip r:embed="rId18"/>
                      <a:stretch>
                        <a:fillRect/>
                      </a:stretch>
                    </p:blipFill>
                    <p:spPr>
                      <a:xfrm>
                        <a:off x="3241675" y="4759325"/>
                        <a:ext cx="190500" cy="303213"/>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39149920"/>
              </p:ext>
            </p:extLst>
          </p:nvPr>
        </p:nvGraphicFramePr>
        <p:xfrm>
          <a:off x="1778687" y="4175125"/>
          <a:ext cx="200025" cy="271463"/>
        </p:xfrm>
        <a:graphic>
          <a:graphicData uri="http://schemas.openxmlformats.org/presentationml/2006/ole">
            <mc:AlternateContent xmlns:mc="http://schemas.openxmlformats.org/markup-compatibility/2006">
              <mc:Choice xmlns:v="urn:schemas-microsoft-com:vml" Requires="v">
                <p:oleObj name="Formula" r:id="rId20" imgW="97920" imgH="131040" progId="Equation.Ribbit">
                  <p:embed/>
                </p:oleObj>
              </mc:Choice>
              <mc:Fallback>
                <p:oleObj name="Formula" r:id="rId20" imgW="97920" imgH="131040" progId="Equation.Ribbit">
                  <p:embed/>
                  <p:pic>
                    <p:nvPicPr>
                      <p:cNvPr id="0" name=""/>
                      <p:cNvPicPr/>
                      <p:nvPr/>
                    </p:nvPicPr>
                    <p:blipFill>
                      <a:blip r:embed="rId15"/>
                      <a:stretch>
                        <a:fillRect/>
                      </a:stretch>
                    </p:blipFill>
                    <p:spPr>
                      <a:xfrm>
                        <a:off x="1778687" y="4175125"/>
                        <a:ext cx="200025" cy="271463"/>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4188987895"/>
              </p:ext>
            </p:extLst>
          </p:nvPr>
        </p:nvGraphicFramePr>
        <p:xfrm>
          <a:off x="1801737" y="4780693"/>
          <a:ext cx="200025" cy="271463"/>
        </p:xfrm>
        <a:graphic>
          <a:graphicData uri="http://schemas.openxmlformats.org/presentationml/2006/ole">
            <mc:AlternateContent xmlns:mc="http://schemas.openxmlformats.org/markup-compatibility/2006">
              <mc:Choice xmlns:v="urn:schemas-microsoft-com:vml" Requires="v">
                <p:oleObj name="Formula" r:id="rId21" imgW="97920" imgH="131040" progId="Equation.Ribbit">
                  <p:embed/>
                </p:oleObj>
              </mc:Choice>
              <mc:Fallback>
                <p:oleObj name="Formula" r:id="rId21" imgW="97920" imgH="131040" progId="Equation.Ribbit">
                  <p:embed/>
                  <p:pic>
                    <p:nvPicPr>
                      <p:cNvPr id="0" name=""/>
                      <p:cNvPicPr/>
                      <p:nvPr/>
                    </p:nvPicPr>
                    <p:blipFill>
                      <a:blip r:embed="rId15"/>
                      <a:stretch>
                        <a:fillRect/>
                      </a:stretch>
                    </p:blipFill>
                    <p:spPr>
                      <a:xfrm>
                        <a:off x="1801737" y="4780693"/>
                        <a:ext cx="200025" cy="271463"/>
                      </a:xfrm>
                      <a:prstGeom prst="rect">
                        <a:avLst/>
                      </a:prstGeom>
                    </p:spPr>
                  </p:pic>
                </p:oleObj>
              </mc:Fallback>
            </mc:AlternateContent>
          </a:graphicData>
        </a:graphic>
      </p:graphicFrame>
    </p:spTree>
    <p:extLst>
      <p:ext uri="{BB962C8B-B14F-4D97-AF65-F5344CB8AC3E}">
        <p14:creationId xmlns:p14="http://schemas.microsoft.com/office/powerpoint/2010/main" val="80367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连续与缺失值 </a:t>
            </a:r>
            <a:r>
              <a:rPr lang="en-US" altLang="zh-CN" dirty="0"/>
              <a:t>– </a:t>
            </a:r>
            <a:r>
              <a:rPr lang="zh-CN" altLang="en-US" dirty="0"/>
              <a:t>缺失值处理</a:t>
            </a:r>
          </a:p>
        </p:txBody>
      </p:sp>
      <p:sp>
        <p:nvSpPr>
          <p:cNvPr id="3" name="内容占位符 2"/>
          <p:cNvSpPr>
            <a:spLocks noGrp="1"/>
          </p:cNvSpPr>
          <p:nvPr>
            <p:ph idx="1"/>
          </p:nvPr>
        </p:nvSpPr>
        <p:spPr>
          <a:xfrm>
            <a:off x="5445211" y="1158536"/>
            <a:ext cx="3616411" cy="4930775"/>
          </a:xfrm>
        </p:spPr>
        <p:txBody>
          <a:bodyPr>
            <a:normAutofit/>
          </a:bodyPr>
          <a:lstStyle/>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r>
              <a:rPr lang="zh-CN" altLang="en-US" dirty="0"/>
              <a:t>学习开始时，根结点包含样本集</a:t>
            </a:r>
            <a:r>
              <a:rPr lang="en-US" altLang="zh-CN" dirty="0"/>
              <a:t>  </a:t>
            </a:r>
            <a:r>
              <a:rPr lang="zh-CN" altLang="en-US" dirty="0"/>
              <a:t>中全部</a:t>
            </a:r>
            <a:r>
              <a:rPr lang="en-US" altLang="zh-CN" dirty="0"/>
              <a:t>  </a:t>
            </a:r>
            <a:r>
              <a:rPr lang="zh-CN" altLang="en-US" dirty="0"/>
              <a:t>个样例，各样例的权值均为</a:t>
            </a:r>
          </a:p>
          <a:p>
            <a:pPr marL="342900" indent="-342900">
              <a:buFont typeface="Wingdings" panose="05000000000000000000" pitchFamily="2" charset="2"/>
              <a:buChar char="l"/>
            </a:pPr>
            <a:r>
              <a:rPr lang="zh-CN" altLang="en-US" dirty="0"/>
              <a:t>以属性“色泽”为例，该属性上无缺失值的样例子集   包含</a:t>
            </a:r>
            <a:r>
              <a:rPr lang="en-US" altLang="zh-CN" dirty="0"/>
              <a:t>  </a:t>
            </a:r>
            <a:r>
              <a:rPr lang="zh-CN" altLang="en-US" dirty="0"/>
              <a:t>个样例， 的信息熵为</a:t>
            </a:r>
            <a:endParaRPr lang="en-US" altLang="zh-CN" dirty="0"/>
          </a:p>
          <a:p>
            <a:pPr marL="342900" indent="-342900">
              <a:buFont typeface="Wingdings" panose="05000000000000000000" pitchFamily="2" charset="2"/>
              <a:buChar char="l"/>
            </a:pPr>
            <a:endParaRPr lang="en-US" altLang="zh-CN" dirty="0"/>
          </a:p>
          <a:p>
            <a:pPr marL="0" indent="0">
              <a:buNone/>
            </a:pPr>
            <a:endParaRPr lang="en-US" altLang="zh-CN" dirty="0"/>
          </a:p>
          <a:p>
            <a:pPr marL="0" indent="0">
              <a:buNone/>
            </a:pPr>
            <a:r>
              <a:rPr lang="en-US" altLang="zh-CN" dirty="0"/>
              <a:t>    </a:t>
            </a:r>
          </a:p>
          <a:p>
            <a:pPr marL="0" indent="0">
              <a:buNone/>
            </a:pPr>
            <a:r>
              <a:rPr lang="en-US" altLang="zh-CN" dirty="0"/>
              <a:t>                                           </a:t>
            </a:r>
            <a:endParaRPr lang="zh-CN" altLang="en-US" dirty="0"/>
          </a:p>
        </p:txBody>
      </p:sp>
      <p:pic>
        <p:nvPicPr>
          <p:cNvPr id="4" name="内容占位符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03262" y="1705593"/>
            <a:ext cx="5198897" cy="3672063"/>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972673861"/>
              </p:ext>
            </p:extLst>
          </p:nvPr>
        </p:nvGraphicFramePr>
        <p:xfrm>
          <a:off x="6716713" y="2408238"/>
          <a:ext cx="211137" cy="282575"/>
        </p:xfrm>
        <a:graphic>
          <a:graphicData uri="http://schemas.openxmlformats.org/presentationml/2006/ole">
            <mc:AlternateContent xmlns:mc="http://schemas.openxmlformats.org/markup-compatibility/2006">
              <mc:Choice xmlns:v="urn:schemas-microsoft-com:vml" Requires="v">
                <p:oleObj name="Formula" r:id="rId4" imgW="124560" imgH="166680" progId="Equation.Ribbit">
                  <p:embed/>
                </p:oleObj>
              </mc:Choice>
              <mc:Fallback>
                <p:oleObj name="Formula" r:id="rId4" imgW="124560" imgH="166680" progId="Equation.Ribbit">
                  <p:embed/>
                  <p:pic>
                    <p:nvPicPr>
                      <p:cNvPr id="0" name=""/>
                      <p:cNvPicPr/>
                      <p:nvPr/>
                    </p:nvPicPr>
                    <p:blipFill>
                      <a:blip r:embed="rId5"/>
                      <a:stretch>
                        <a:fillRect/>
                      </a:stretch>
                    </p:blipFill>
                    <p:spPr>
                      <a:xfrm>
                        <a:off x="6716713" y="2408238"/>
                        <a:ext cx="211137" cy="28257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196485673"/>
              </p:ext>
            </p:extLst>
          </p:nvPr>
        </p:nvGraphicFramePr>
        <p:xfrm>
          <a:off x="6197958" y="3699747"/>
          <a:ext cx="187767" cy="304800"/>
        </p:xfrm>
        <a:graphic>
          <a:graphicData uri="http://schemas.openxmlformats.org/presentationml/2006/ole">
            <mc:AlternateContent xmlns:mc="http://schemas.openxmlformats.org/markup-compatibility/2006">
              <mc:Choice xmlns:v="urn:schemas-microsoft-com:vml" Requires="v">
                <p:oleObj name="Formula" r:id="rId6" imgW="124560" imgH="201960" progId="Equation.Ribbit">
                  <p:embed/>
                </p:oleObj>
              </mc:Choice>
              <mc:Fallback>
                <p:oleObj name="Formula" r:id="rId6" imgW="124560" imgH="201960" progId="Equation.Ribbit">
                  <p:embed/>
                  <p:pic>
                    <p:nvPicPr>
                      <p:cNvPr id="0" name=""/>
                      <p:cNvPicPr/>
                      <p:nvPr/>
                    </p:nvPicPr>
                    <p:blipFill>
                      <a:blip r:embed="rId7"/>
                      <a:stretch>
                        <a:fillRect/>
                      </a:stretch>
                    </p:blipFill>
                    <p:spPr>
                      <a:xfrm>
                        <a:off x="6197958" y="3699747"/>
                        <a:ext cx="187767" cy="3048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646094712"/>
              </p:ext>
            </p:extLst>
          </p:nvPr>
        </p:nvGraphicFramePr>
        <p:xfrm>
          <a:off x="5899765" y="4613056"/>
          <a:ext cx="2671762" cy="747712"/>
        </p:xfrm>
        <a:graphic>
          <a:graphicData uri="http://schemas.openxmlformats.org/presentationml/2006/ole">
            <mc:AlternateContent xmlns:mc="http://schemas.openxmlformats.org/markup-compatibility/2006">
              <mc:Choice xmlns:v="urn:schemas-microsoft-com:vml" Requires="v">
                <p:oleObj name="Formula" r:id="rId8" imgW="1644840" imgH="460080" progId="Equation.Ribbit">
                  <p:embed/>
                </p:oleObj>
              </mc:Choice>
              <mc:Fallback>
                <p:oleObj name="Formula" r:id="rId8" imgW="1644840" imgH="460080" progId="Equation.Ribbit">
                  <p:embed/>
                  <p:pic>
                    <p:nvPicPr>
                      <p:cNvPr id="0" name=""/>
                      <p:cNvPicPr/>
                      <p:nvPr/>
                    </p:nvPicPr>
                    <p:blipFill>
                      <a:blip r:embed="rId9"/>
                      <a:stretch>
                        <a:fillRect/>
                      </a:stretch>
                    </p:blipFill>
                    <p:spPr>
                      <a:xfrm>
                        <a:off x="5899765" y="4613056"/>
                        <a:ext cx="2671762" cy="747712"/>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191389515"/>
              </p:ext>
            </p:extLst>
          </p:nvPr>
        </p:nvGraphicFramePr>
        <p:xfrm>
          <a:off x="4931568" y="5546445"/>
          <a:ext cx="3992563" cy="357188"/>
        </p:xfrm>
        <a:graphic>
          <a:graphicData uri="http://schemas.openxmlformats.org/presentationml/2006/ole">
            <mc:AlternateContent xmlns:mc="http://schemas.openxmlformats.org/markup-compatibility/2006">
              <mc:Choice xmlns:v="urn:schemas-microsoft-com:vml" Requires="v">
                <p:oleObj name="Formula" r:id="rId10" imgW="2263320" imgH="203400" progId="Equation.Ribbit">
                  <p:embed/>
                </p:oleObj>
              </mc:Choice>
              <mc:Fallback>
                <p:oleObj name="Formula" r:id="rId10" imgW="2263320" imgH="203400" progId="Equation.Ribbit">
                  <p:embed/>
                  <p:pic>
                    <p:nvPicPr>
                      <p:cNvPr id="0" name=""/>
                      <p:cNvPicPr/>
                      <p:nvPr/>
                    </p:nvPicPr>
                    <p:blipFill>
                      <a:blip r:embed="rId11"/>
                      <a:stretch>
                        <a:fillRect/>
                      </a:stretch>
                    </p:blipFill>
                    <p:spPr>
                      <a:xfrm>
                        <a:off x="4931568" y="5546445"/>
                        <a:ext cx="3992563" cy="357188"/>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869230357"/>
              </p:ext>
            </p:extLst>
          </p:nvPr>
        </p:nvGraphicFramePr>
        <p:xfrm>
          <a:off x="7756346" y="2413000"/>
          <a:ext cx="219075" cy="249238"/>
        </p:xfrm>
        <a:graphic>
          <a:graphicData uri="http://schemas.openxmlformats.org/presentationml/2006/ole">
            <mc:AlternateContent xmlns:mc="http://schemas.openxmlformats.org/markup-compatibility/2006">
              <mc:Choice xmlns:v="urn:schemas-microsoft-com:vml" Requires="v">
                <p:oleObj name="Formula" r:id="rId12" imgW="145080" imgH="165240" progId="Equation.Ribbit">
                  <p:embed/>
                </p:oleObj>
              </mc:Choice>
              <mc:Fallback>
                <p:oleObj name="Formula" r:id="rId12" imgW="145080" imgH="165240" progId="Equation.Ribbit">
                  <p:embed/>
                  <p:pic>
                    <p:nvPicPr>
                      <p:cNvPr id="0" name=""/>
                      <p:cNvPicPr/>
                      <p:nvPr/>
                    </p:nvPicPr>
                    <p:blipFill>
                      <a:blip r:embed="rId13"/>
                      <a:stretch>
                        <a:fillRect/>
                      </a:stretch>
                    </p:blipFill>
                    <p:spPr>
                      <a:xfrm>
                        <a:off x="7756346" y="2413000"/>
                        <a:ext cx="219075" cy="249238"/>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194893436"/>
              </p:ext>
            </p:extLst>
          </p:nvPr>
        </p:nvGraphicFramePr>
        <p:xfrm>
          <a:off x="8143875" y="2701925"/>
          <a:ext cx="93663" cy="249238"/>
        </p:xfrm>
        <a:graphic>
          <a:graphicData uri="http://schemas.openxmlformats.org/presentationml/2006/ole">
            <mc:AlternateContent xmlns:mc="http://schemas.openxmlformats.org/markup-compatibility/2006">
              <mc:Choice xmlns:v="urn:schemas-microsoft-com:vml" Requires="v">
                <p:oleObj name="Formula" r:id="rId14" imgW="61200" imgH="162720" progId="Equation.Ribbit">
                  <p:embed/>
                </p:oleObj>
              </mc:Choice>
              <mc:Fallback>
                <p:oleObj name="Formula" r:id="rId14" imgW="61200" imgH="162720" progId="Equation.Ribbit">
                  <p:embed/>
                  <p:pic>
                    <p:nvPicPr>
                      <p:cNvPr id="0" name=""/>
                      <p:cNvPicPr/>
                      <p:nvPr/>
                    </p:nvPicPr>
                    <p:blipFill>
                      <a:blip r:embed="rId15"/>
                      <a:stretch>
                        <a:fillRect/>
                      </a:stretch>
                    </p:blipFill>
                    <p:spPr>
                      <a:xfrm>
                        <a:off x="8143875" y="2701925"/>
                        <a:ext cx="93663" cy="249238"/>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687201040"/>
              </p:ext>
            </p:extLst>
          </p:nvPr>
        </p:nvGraphicFramePr>
        <p:xfrm>
          <a:off x="7018159" y="3751263"/>
          <a:ext cx="217487" cy="250825"/>
        </p:xfrm>
        <a:graphic>
          <a:graphicData uri="http://schemas.openxmlformats.org/presentationml/2006/ole">
            <mc:AlternateContent xmlns:mc="http://schemas.openxmlformats.org/markup-compatibility/2006">
              <mc:Choice xmlns:v="urn:schemas-microsoft-com:vml" Requires="v">
                <p:oleObj name="Formula" r:id="rId16" imgW="143640" imgH="165240" progId="Equation.Ribbit">
                  <p:embed/>
                </p:oleObj>
              </mc:Choice>
              <mc:Fallback>
                <p:oleObj name="Formula" r:id="rId16" imgW="143640" imgH="165240" progId="Equation.Ribbit">
                  <p:embed/>
                  <p:pic>
                    <p:nvPicPr>
                      <p:cNvPr id="0" name=""/>
                      <p:cNvPicPr/>
                      <p:nvPr/>
                    </p:nvPicPr>
                    <p:blipFill>
                      <a:blip r:embed="rId17"/>
                      <a:stretch>
                        <a:fillRect/>
                      </a:stretch>
                    </p:blipFill>
                    <p:spPr>
                      <a:xfrm>
                        <a:off x="7018159" y="3751263"/>
                        <a:ext cx="217487" cy="250825"/>
                      </a:xfrm>
                      <a:prstGeom prst="rect">
                        <a:avLst/>
                      </a:prstGeom>
                    </p:spPr>
                  </p:pic>
                </p:oleObj>
              </mc:Fallback>
            </mc:AlternateContent>
          </a:graphicData>
        </a:graphic>
      </p:graphicFrame>
      <p:sp>
        <p:nvSpPr>
          <p:cNvPr id="13" name="文本占位符 2"/>
          <p:cNvSpPr txBox="1">
            <a:spLocks/>
          </p:cNvSpPr>
          <p:nvPr/>
        </p:nvSpPr>
        <p:spPr>
          <a:xfrm>
            <a:off x="260350" y="1149013"/>
            <a:ext cx="862965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000" dirty="0">
                <a:solidFill>
                  <a:schemeClr val="tx2"/>
                </a:solidFill>
                <a:latin typeface="微软雅黑" panose="020B0503020204020204" pitchFamily="34" charset="-122"/>
                <a:ea typeface="微软雅黑" panose="020B0503020204020204" pitchFamily="34" charset="-122"/>
              </a:rPr>
              <a:t>缺失值处理实例</a:t>
            </a:r>
          </a:p>
        </p:txBody>
      </p:sp>
      <p:graphicFrame>
        <p:nvGraphicFramePr>
          <p:cNvPr id="14" name="对象 13"/>
          <p:cNvGraphicFramePr>
            <a:graphicFrameLocks noChangeAspect="1"/>
          </p:cNvGraphicFramePr>
          <p:nvPr>
            <p:extLst>
              <p:ext uri="{D42A27DB-BD31-4B8C-83A1-F6EECF244321}">
                <p14:modId xmlns:p14="http://schemas.microsoft.com/office/powerpoint/2010/main" val="976510875"/>
              </p:ext>
            </p:extLst>
          </p:nvPr>
        </p:nvGraphicFramePr>
        <p:xfrm>
          <a:off x="8183826" y="3693150"/>
          <a:ext cx="187767" cy="304800"/>
        </p:xfrm>
        <a:graphic>
          <a:graphicData uri="http://schemas.openxmlformats.org/presentationml/2006/ole">
            <mc:AlternateContent xmlns:mc="http://schemas.openxmlformats.org/markup-compatibility/2006">
              <mc:Choice xmlns:v="urn:schemas-microsoft-com:vml" Requires="v">
                <p:oleObj name="Formula" r:id="rId18" imgW="124560" imgH="201960" progId="Equation.Ribbit">
                  <p:embed/>
                </p:oleObj>
              </mc:Choice>
              <mc:Fallback>
                <p:oleObj name="Formula" r:id="rId18" imgW="124560" imgH="201960" progId="Equation.Ribbit">
                  <p:embed/>
                  <p:pic>
                    <p:nvPicPr>
                      <p:cNvPr id="0" name=""/>
                      <p:cNvPicPr/>
                      <p:nvPr/>
                    </p:nvPicPr>
                    <p:blipFill>
                      <a:blip r:embed="rId7"/>
                      <a:stretch>
                        <a:fillRect/>
                      </a:stretch>
                    </p:blipFill>
                    <p:spPr>
                      <a:xfrm>
                        <a:off x="8183826" y="3693150"/>
                        <a:ext cx="187767" cy="304800"/>
                      </a:xfrm>
                      <a:prstGeom prst="rect">
                        <a:avLst/>
                      </a:prstGeom>
                    </p:spPr>
                  </p:pic>
                </p:oleObj>
              </mc:Fallback>
            </mc:AlternateContent>
          </a:graphicData>
        </a:graphic>
      </p:graphicFrame>
    </p:spTree>
    <p:extLst>
      <p:ext uri="{BB962C8B-B14F-4D97-AF65-F5344CB8AC3E}">
        <p14:creationId xmlns:p14="http://schemas.microsoft.com/office/powerpoint/2010/main" val="118407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
          <p:cNvSpPr>
            <a:spLocks noChangeArrowheads="1"/>
          </p:cNvSpPr>
          <p:nvPr/>
        </p:nvSpPr>
        <p:spPr bwMode="auto">
          <a:xfrm>
            <a:off x="5524238" y="5480049"/>
            <a:ext cx="2106272" cy="409947"/>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457200" lvl="1" indent="0">
              <a:buNone/>
            </a:pPr>
            <a:endParaRPr lang="en-US" altLang="zh-CN" sz="2400" dirty="0"/>
          </a:p>
        </p:txBody>
      </p:sp>
      <p:sp>
        <p:nvSpPr>
          <p:cNvPr id="2" name="标题 1"/>
          <p:cNvSpPr>
            <a:spLocks noGrp="1"/>
          </p:cNvSpPr>
          <p:nvPr>
            <p:ph type="title"/>
          </p:nvPr>
        </p:nvSpPr>
        <p:spPr/>
        <p:txBody>
          <a:bodyPr/>
          <a:lstStyle/>
          <a:p>
            <a:r>
              <a:rPr lang="zh-CN" altLang="en-US" dirty="0"/>
              <a:t>连续与缺失值 </a:t>
            </a:r>
            <a:r>
              <a:rPr lang="en-US" altLang="zh-CN" dirty="0"/>
              <a:t>– </a:t>
            </a:r>
            <a:r>
              <a:rPr lang="zh-CN" altLang="en-US" dirty="0"/>
              <a:t>缺失值处理</a:t>
            </a:r>
          </a:p>
        </p:txBody>
      </p:sp>
      <p:sp>
        <p:nvSpPr>
          <p:cNvPr id="3" name="内容占位符 2"/>
          <p:cNvSpPr>
            <a:spLocks noGrp="1"/>
          </p:cNvSpPr>
          <p:nvPr>
            <p:ph idx="1"/>
          </p:nvPr>
        </p:nvSpPr>
        <p:spPr>
          <a:xfrm>
            <a:off x="260350" y="1191488"/>
            <a:ext cx="8616950" cy="4930775"/>
          </a:xfrm>
        </p:spPr>
        <p:txBody>
          <a:bodyPr>
            <a:normAutofit/>
          </a:bodyPr>
          <a:lstStyle/>
          <a:p>
            <a:r>
              <a:rPr lang="zh-CN" altLang="en-US" dirty="0"/>
              <a:t>令    ，   ，   分别表示在属性“色泽”上取值为“青绿”“乌黑”以及“浅白”的样本子集，有</a:t>
            </a:r>
            <a:endParaRPr lang="en-US" altLang="zh-CN" dirty="0"/>
          </a:p>
          <a:p>
            <a:endParaRPr lang="en-US" altLang="zh-CN" dirty="0"/>
          </a:p>
          <a:p>
            <a:pPr marL="0" indent="0">
              <a:buNone/>
            </a:pPr>
            <a:endParaRPr lang="en-US" altLang="zh-CN" dirty="0"/>
          </a:p>
          <a:p>
            <a:pPr marL="0" indent="0">
              <a:buNone/>
            </a:pPr>
            <a:endParaRPr lang="en-US" altLang="zh-CN" dirty="0"/>
          </a:p>
          <a:p>
            <a:r>
              <a:rPr lang="zh-CN" altLang="en-US" dirty="0"/>
              <a:t>因此，</a:t>
            </a:r>
            <a:r>
              <a:rPr lang="zh-CN" altLang="en-US" dirty="0">
                <a:solidFill>
                  <a:srgbClr val="FF0000"/>
                </a:solidFill>
              </a:rPr>
              <a:t>样本子集   </a:t>
            </a:r>
            <a:r>
              <a:rPr lang="zh-CN" altLang="en-US" dirty="0"/>
              <a:t>上属性“色泽”的信息增益为</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r>
              <a:rPr lang="zh-CN" altLang="en-US" dirty="0"/>
              <a:t>于是，</a:t>
            </a:r>
            <a:r>
              <a:rPr lang="zh-CN" altLang="en-US" dirty="0">
                <a:solidFill>
                  <a:srgbClr val="FF0000"/>
                </a:solidFill>
              </a:rPr>
              <a:t>样本集</a:t>
            </a:r>
            <a:r>
              <a:rPr lang="en-US" altLang="zh-CN" dirty="0"/>
              <a:t>  </a:t>
            </a:r>
            <a:r>
              <a:rPr lang="zh-CN" altLang="en-US" dirty="0"/>
              <a:t>上属性“色泽”的信息增益为</a:t>
            </a:r>
            <a:endParaRPr lang="en-US" altLang="zh-CN" dirty="0"/>
          </a:p>
          <a:p>
            <a:pPr marL="0" indent="0">
              <a:buNone/>
            </a:pP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4176082982"/>
              </p:ext>
            </p:extLst>
          </p:nvPr>
        </p:nvGraphicFramePr>
        <p:xfrm>
          <a:off x="1012825" y="1204913"/>
          <a:ext cx="311150" cy="352425"/>
        </p:xfrm>
        <a:graphic>
          <a:graphicData uri="http://schemas.openxmlformats.org/presentationml/2006/ole">
            <mc:AlternateContent xmlns:mc="http://schemas.openxmlformats.org/markup-compatibility/2006">
              <mc:Choice xmlns:v="urn:schemas-microsoft-com:vml" Requires="v">
                <p:oleObj name="Formula" r:id="rId2" imgW="177840" imgH="201960" progId="Equation.Ribbit">
                  <p:embed/>
                </p:oleObj>
              </mc:Choice>
              <mc:Fallback>
                <p:oleObj name="Formula" r:id="rId2" imgW="177840" imgH="201960" progId="Equation.Ribbit">
                  <p:embed/>
                  <p:pic>
                    <p:nvPicPr>
                      <p:cNvPr id="0" name=""/>
                      <p:cNvPicPr/>
                      <p:nvPr/>
                    </p:nvPicPr>
                    <p:blipFill>
                      <a:blip r:embed="rId3"/>
                      <a:stretch>
                        <a:fillRect/>
                      </a:stretch>
                    </p:blipFill>
                    <p:spPr>
                      <a:xfrm>
                        <a:off x="1012825" y="1204913"/>
                        <a:ext cx="311150" cy="3524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23927802"/>
              </p:ext>
            </p:extLst>
          </p:nvPr>
        </p:nvGraphicFramePr>
        <p:xfrm>
          <a:off x="1543050" y="1227138"/>
          <a:ext cx="315913" cy="350837"/>
        </p:xfrm>
        <a:graphic>
          <a:graphicData uri="http://schemas.openxmlformats.org/presentationml/2006/ole">
            <mc:AlternateContent xmlns:mc="http://schemas.openxmlformats.org/markup-compatibility/2006">
              <mc:Choice xmlns:v="urn:schemas-microsoft-com:vml" Requires="v">
                <p:oleObj name="Formula" r:id="rId4" imgW="180360" imgH="201960" progId="Equation.Ribbit">
                  <p:embed/>
                </p:oleObj>
              </mc:Choice>
              <mc:Fallback>
                <p:oleObj name="Formula" r:id="rId4" imgW="180360" imgH="201960" progId="Equation.Ribbit">
                  <p:embed/>
                  <p:pic>
                    <p:nvPicPr>
                      <p:cNvPr id="0" name=""/>
                      <p:cNvPicPr/>
                      <p:nvPr/>
                    </p:nvPicPr>
                    <p:blipFill>
                      <a:blip r:embed="rId5"/>
                      <a:stretch>
                        <a:fillRect/>
                      </a:stretch>
                    </p:blipFill>
                    <p:spPr>
                      <a:xfrm>
                        <a:off x="1543050" y="1227138"/>
                        <a:ext cx="315913" cy="35083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787357372"/>
              </p:ext>
            </p:extLst>
          </p:nvPr>
        </p:nvGraphicFramePr>
        <p:xfrm>
          <a:off x="2116138" y="1230313"/>
          <a:ext cx="319087" cy="349250"/>
        </p:xfrm>
        <a:graphic>
          <a:graphicData uri="http://schemas.openxmlformats.org/presentationml/2006/ole">
            <mc:AlternateContent xmlns:mc="http://schemas.openxmlformats.org/markup-compatibility/2006">
              <mc:Choice xmlns:v="urn:schemas-microsoft-com:vml" Requires="v">
                <p:oleObj name="Formula" r:id="rId6" imgW="181800" imgH="201960" progId="Equation.Ribbit">
                  <p:embed/>
                </p:oleObj>
              </mc:Choice>
              <mc:Fallback>
                <p:oleObj name="Formula" r:id="rId6" imgW="181800" imgH="201960" progId="Equation.Ribbit">
                  <p:embed/>
                  <p:pic>
                    <p:nvPicPr>
                      <p:cNvPr id="0" name=""/>
                      <p:cNvPicPr/>
                      <p:nvPr/>
                    </p:nvPicPr>
                    <p:blipFill>
                      <a:blip r:embed="rId7"/>
                      <a:stretch>
                        <a:fillRect/>
                      </a:stretch>
                    </p:blipFill>
                    <p:spPr>
                      <a:xfrm>
                        <a:off x="2116138" y="1230313"/>
                        <a:ext cx="319087" cy="34925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255592039"/>
              </p:ext>
            </p:extLst>
          </p:nvPr>
        </p:nvGraphicFramePr>
        <p:xfrm>
          <a:off x="765175" y="1955800"/>
          <a:ext cx="3844925" cy="436563"/>
        </p:xfrm>
        <a:graphic>
          <a:graphicData uri="http://schemas.openxmlformats.org/presentationml/2006/ole">
            <mc:AlternateContent xmlns:mc="http://schemas.openxmlformats.org/markup-compatibility/2006">
              <mc:Choice xmlns:v="urn:schemas-microsoft-com:vml" Requires="v">
                <p:oleObj name="Formula" r:id="rId8" imgW="2649240" imgH="301320" progId="Equation.Ribbit">
                  <p:embed/>
                </p:oleObj>
              </mc:Choice>
              <mc:Fallback>
                <p:oleObj name="Formula" r:id="rId8" imgW="2649240" imgH="301320" progId="Equation.Ribbit">
                  <p:embed/>
                  <p:pic>
                    <p:nvPicPr>
                      <p:cNvPr id="0" name=""/>
                      <p:cNvPicPr/>
                      <p:nvPr/>
                    </p:nvPicPr>
                    <p:blipFill>
                      <a:blip r:embed="rId9"/>
                      <a:stretch>
                        <a:fillRect/>
                      </a:stretch>
                    </p:blipFill>
                    <p:spPr>
                      <a:xfrm>
                        <a:off x="765175" y="1955800"/>
                        <a:ext cx="3844925" cy="436563"/>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800082317"/>
              </p:ext>
            </p:extLst>
          </p:nvPr>
        </p:nvGraphicFramePr>
        <p:xfrm>
          <a:off x="4867275" y="1946275"/>
          <a:ext cx="3843338" cy="438150"/>
        </p:xfrm>
        <a:graphic>
          <a:graphicData uri="http://schemas.openxmlformats.org/presentationml/2006/ole">
            <mc:AlternateContent xmlns:mc="http://schemas.openxmlformats.org/markup-compatibility/2006">
              <mc:Choice xmlns:v="urn:schemas-microsoft-com:vml" Requires="v">
                <p:oleObj name="Formula" r:id="rId10" imgW="2649240" imgH="301320" progId="Equation.Ribbit">
                  <p:embed/>
                </p:oleObj>
              </mc:Choice>
              <mc:Fallback>
                <p:oleObj name="Formula" r:id="rId10" imgW="2649240" imgH="301320" progId="Equation.Ribbit">
                  <p:embed/>
                  <p:pic>
                    <p:nvPicPr>
                      <p:cNvPr id="0" name=""/>
                      <p:cNvPicPr/>
                      <p:nvPr/>
                    </p:nvPicPr>
                    <p:blipFill>
                      <a:blip r:embed="rId11"/>
                      <a:stretch>
                        <a:fillRect/>
                      </a:stretch>
                    </p:blipFill>
                    <p:spPr>
                      <a:xfrm>
                        <a:off x="4867275" y="1946275"/>
                        <a:ext cx="3843338" cy="43815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643111148"/>
              </p:ext>
            </p:extLst>
          </p:nvPr>
        </p:nvGraphicFramePr>
        <p:xfrm>
          <a:off x="765175" y="2414588"/>
          <a:ext cx="3833813" cy="436562"/>
        </p:xfrm>
        <a:graphic>
          <a:graphicData uri="http://schemas.openxmlformats.org/presentationml/2006/ole">
            <mc:AlternateContent xmlns:mc="http://schemas.openxmlformats.org/markup-compatibility/2006">
              <mc:Choice xmlns:v="urn:schemas-microsoft-com:vml" Requires="v">
                <p:oleObj name="Formula" r:id="rId12" imgW="2649240" imgH="301320" progId="Equation.Ribbit">
                  <p:embed/>
                </p:oleObj>
              </mc:Choice>
              <mc:Fallback>
                <p:oleObj name="Formula" r:id="rId12" imgW="2649240" imgH="301320" progId="Equation.Ribbit">
                  <p:embed/>
                  <p:pic>
                    <p:nvPicPr>
                      <p:cNvPr id="0" name=""/>
                      <p:cNvPicPr/>
                      <p:nvPr/>
                    </p:nvPicPr>
                    <p:blipFill>
                      <a:blip r:embed="rId13"/>
                      <a:stretch>
                        <a:fillRect/>
                      </a:stretch>
                    </p:blipFill>
                    <p:spPr>
                      <a:xfrm>
                        <a:off x="765175" y="2414588"/>
                        <a:ext cx="3833813" cy="43656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053235906"/>
              </p:ext>
            </p:extLst>
          </p:nvPr>
        </p:nvGraphicFramePr>
        <p:xfrm>
          <a:off x="1374775" y="3576638"/>
          <a:ext cx="3773488" cy="644525"/>
        </p:xfrm>
        <a:graphic>
          <a:graphicData uri="http://schemas.openxmlformats.org/presentationml/2006/ole">
            <mc:AlternateContent xmlns:mc="http://schemas.openxmlformats.org/markup-compatibility/2006">
              <mc:Choice xmlns:v="urn:schemas-microsoft-com:vml" Requires="v">
                <p:oleObj name="Formula" r:id="rId14" imgW="2701440" imgH="462600" progId="Equation.Ribbit">
                  <p:embed/>
                </p:oleObj>
              </mc:Choice>
              <mc:Fallback>
                <p:oleObj name="Formula" r:id="rId14" imgW="2701440" imgH="462600" progId="Equation.Ribbit">
                  <p:embed/>
                  <p:pic>
                    <p:nvPicPr>
                      <p:cNvPr id="0" name=""/>
                      <p:cNvPicPr/>
                      <p:nvPr/>
                    </p:nvPicPr>
                    <p:blipFill>
                      <a:blip r:embed="rId15"/>
                      <a:stretch>
                        <a:fillRect/>
                      </a:stretch>
                    </p:blipFill>
                    <p:spPr>
                      <a:xfrm>
                        <a:off x="1374775" y="3576638"/>
                        <a:ext cx="3773488" cy="64452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220292371"/>
              </p:ext>
            </p:extLst>
          </p:nvPr>
        </p:nvGraphicFramePr>
        <p:xfrm>
          <a:off x="2708275" y="4241800"/>
          <a:ext cx="4843463" cy="314325"/>
        </p:xfrm>
        <a:graphic>
          <a:graphicData uri="http://schemas.openxmlformats.org/presentationml/2006/ole">
            <mc:AlternateContent xmlns:mc="http://schemas.openxmlformats.org/markup-compatibility/2006">
              <mc:Choice xmlns:v="urn:schemas-microsoft-com:vml" Requires="v">
                <p:oleObj name="Formula" r:id="rId16" imgW="3156120" imgH="204480" progId="Equation.Ribbit">
                  <p:embed/>
                </p:oleObj>
              </mc:Choice>
              <mc:Fallback>
                <p:oleObj name="Formula" r:id="rId16" imgW="3156120" imgH="204480" progId="Equation.Ribbit">
                  <p:embed/>
                  <p:pic>
                    <p:nvPicPr>
                      <p:cNvPr id="0" name=""/>
                      <p:cNvPicPr/>
                      <p:nvPr/>
                    </p:nvPicPr>
                    <p:blipFill>
                      <a:blip r:embed="rId17"/>
                      <a:stretch>
                        <a:fillRect/>
                      </a:stretch>
                    </p:blipFill>
                    <p:spPr>
                      <a:xfrm>
                        <a:off x="2708275" y="4241800"/>
                        <a:ext cx="4843463" cy="3143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299618018"/>
              </p:ext>
            </p:extLst>
          </p:nvPr>
        </p:nvGraphicFramePr>
        <p:xfrm>
          <a:off x="2714625" y="4633913"/>
          <a:ext cx="754063" cy="249237"/>
        </p:xfrm>
        <a:graphic>
          <a:graphicData uri="http://schemas.openxmlformats.org/presentationml/2006/ole">
            <mc:AlternateContent xmlns:mc="http://schemas.openxmlformats.org/markup-compatibility/2006">
              <mc:Choice xmlns:v="urn:schemas-microsoft-com:vml" Requires="v">
                <p:oleObj name="Formula" r:id="rId18" imgW="495360" imgH="162720" progId="Equation.Ribbit">
                  <p:embed/>
                </p:oleObj>
              </mc:Choice>
              <mc:Fallback>
                <p:oleObj name="Formula" r:id="rId18" imgW="495360" imgH="162720" progId="Equation.Ribbit">
                  <p:embed/>
                  <p:pic>
                    <p:nvPicPr>
                      <p:cNvPr id="0" name=""/>
                      <p:cNvPicPr/>
                      <p:nvPr/>
                    </p:nvPicPr>
                    <p:blipFill>
                      <a:blip r:embed="rId19"/>
                      <a:stretch>
                        <a:fillRect/>
                      </a:stretch>
                    </p:blipFill>
                    <p:spPr>
                      <a:xfrm>
                        <a:off x="2714625" y="4633913"/>
                        <a:ext cx="754063" cy="249237"/>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640793008"/>
              </p:ext>
            </p:extLst>
          </p:nvPr>
        </p:nvGraphicFramePr>
        <p:xfrm>
          <a:off x="2709863" y="3232150"/>
          <a:ext cx="222250" cy="360363"/>
        </p:xfrm>
        <a:graphic>
          <a:graphicData uri="http://schemas.openxmlformats.org/presentationml/2006/ole">
            <mc:AlternateContent xmlns:mc="http://schemas.openxmlformats.org/markup-compatibility/2006">
              <mc:Choice xmlns:v="urn:schemas-microsoft-com:vml" Requires="v">
                <p:oleObj name="Formula" r:id="rId20" imgW="124560" imgH="201960" progId="Equation.Ribbit">
                  <p:embed/>
                </p:oleObj>
              </mc:Choice>
              <mc:Fallback>
                <p:oleObj name="Formula" r:id="rId20" imgW="124560" imgH="201960" progId="Equation.Ribbit">
                  <p:embed/>
                  <p:pic>
                    <p:nvPicPr>
                      <p:cNvPr id="0" name=""/>
                      <p:cNvPicPr/>
                      <p:nvPr/>
                    </p:nvPicPr>
                    <p:blipFill>
                      <a:blip r:embed="rId21"/>
                      <a:stretch>
                        <a:fillRect/>
                      </a:stretch>
                    </p:blipFill>
                    <p:spPr>
                      <a:xfrm>
                        <a:off x="2709863" y="3232150"/>
                        <a:ext cx="222250" cy="360363"/>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622826864"/>
              </p:ext>
            </p:extLst>
          </p:nvPr>
        </p:nvGraphicFramePr>
        <p:xfrm>
          <a:off x="1357313" y="5480050"/>
          <a:ext cx="6227762" cy="363538"/>
        </p:xfrm>
        <a:graphic>
          <a:graphicData uri="http://schemas.openxmlformats.org/presentationml/2006/ole">
            <mc:AlternateContent xmlns:mc="http://schemas.openxmlformats.org/markup-compatibility/2006">
              <mc:Choice xmlns:v="urn:schemas-microsoft-com:vml" Requires="v">
                <p:oleObj name="Formula" r:id="rId22" imgW="3718800" imgH="217440" progId="Equation.Ribbit">
                  <p:embed/>
                </p:oleObj>
              </mc:Choice>
              <mc:Fallback>
                <p:oleObj name="Formula" r:id="rId22" imgW="3718800" imgH="217440" progId="Equation.Ribbit">
                  <p:embed/>
                  <p:pic>
                    <p:nvPicPr>
                      <p:cNvPr id="0" name=""/>
                      <p:cNvPicPr/>
                      <p:nvPr/>
                    </p:nvPicPr>
                    <p:blipFill>
                      <a:blip r:embed="rId23"/>
                      <a:stretch>
                        <a:fillRect/>
                      </a:stretch>
                    </p:blipFill>
                    <p:spPr>
                      <a:xfrm>
                        <a:off x="1357313" y="5480050"/>
                        <a:ext cx="6227762" cy="363538"/>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234687765"/>
              </p:ext>
            </p:extLst>
          </p:nvPr>
        </p:nvGraphicFramePr>
        <p:xfrm>
          <a:off x="2411413" y="5005388"/>
          <a:ext cx="211137" cy="280987"/>
        </p:xfrm>
        <a:graphic>
          <a:graphicData uri="http://schemas.openxmlformats.org/presentationml/2006/ole">
            <mc:AlternateContent xmlns:mc="http://schemas.openxmlformats.org/markup-compatibility/2006">
              <mc:Choice xmlns:v="urn:schemas-microsoft-com:vml" Requires="v">
                <p:oleObj name="Formula" r:id="rId24" imgW="124560" imgH="166680" progId="Equation.Ribbit">
                  <p:embed/>
                </p:oleObj>
              </mc:Choice>
              <mc:Fallback>
                <p:oleObj name="Formula" r:id="rId24" imgW="124560" imgH="166680" progId="Equation.Ribbit">
                  <p:embed/>
                  <p:pic>
                    <p:nvPicPr>
                      <p:cNvPr id="0" name=""/>
                      <p:cNvPicPr/>
                      <p:nvPr/>
                    </p:nvPicPr>
                    <p:blipFill>
                      <a:blip r:embed="rId25"/>
                      <a:stretch>
                        <a:fillRect/>
                      </a:stretch>
                    </p:blipFill>
                    <p:spPr>
                      <a:xfrm>
                        <a:off x="2411413" y="5005388"/>
                        <a:ext cx="211137" cy="280987"/>
                      </a:xfrm>
                      <a:prstGeom prst="rect">
                        <a:avLst/>
                      </a:prstGeom>
                    </p:spPr>
                  </p:pic>
                </p:oleObj>
              </mc:Fallback>
            </mc:AlternateContent>
          </a:graphicData>
        </a:graphic>
      </p:graphicFrame>
    </p:spTree>
    <p:extLst>
      <p:ext uri="{BB962C8B-B14F-4D97-AF65-F5344CB8AC3E}">
        <p14:creationId xmlns:p14="http://schemas.microsoft.com/office/powerpoint/2010/main" val="215798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4258962" y="1995220"/>
            <a:ext cx="3039762" cy="390182"/>
          </a:xfrm>
          <a:prstGeom prst="rect">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457200" lvl="1" indent="0">
              <a:buNone/>
            </a:pPr>
            <a:endParaRPr lang="en-US" altLang="zh-CN" sz="2400" dirty="0"/>
          </a:p>
        </p:txBody>
      </p:sp>
      <p:sp>
        <p:nvSpPr>
          <p:cNvPr id="2" name="标题 1"/>
          <p:cNvSpPr>
            <a:spLocks noGrp="1"/>
          </p:cNvSpPr>
          <p:nvPr>
            <p:ph type="title"/>
          </p:nvPr>
        </p:nvSpPr>
        <p:spPr/>
        <p:txBody>
          <a:bodyPr/>
          <a:lstStyle/>
          <a:p>
            <a:r>
              <a:rPr lang="zh-CN" altLang="en-US" dirty="0"/>
              <a:t>连续与缺失值 </a:t>
            </a:r>
            <a:r>
              <a:rPr lang="en-US" altLang="zh-CN" dirty="0"/>
              <a:t>– </a:t>
            </a:r>
            <a:r>
              <a:rPr lang="zh-CN" altLang="en-US" dirty="0"/>
              <a:t>缺失值处理</a:t>
            </a:r>
          </a:p>
        </p:txBody>
      </p:sp>
      <p:sp>
        <p:nvSpPr>
          <p:cNvPr id="3" name="内容占位符 2"/>
          <p:cNvSpPr>
            <a:spLocks noGrp="1"/>
          </p:cNvSpPr>
          <p:nvPr>
            <p:ph idx="1"/>
          </p:nvPr>
        </p:nvSpPr>
        <p:spPr/>
        <p:txBody>
          <a:bodyPr/>
          <a:lstStyle/>
          <a:p>
            <a:r>
              <a:rPr lang="zh-CN" altLang="en-US" dirty="0"/>
              <a:t>类似地可计算出所有属性在数据集上的信息增益</a:t>
            </a:r>
            <a:endParaRPr lang="en-US" altLang="zh-CN" dirty="0"/>
          </a:p>
          <a:p>
            <a:endParaRPr lang="en-US" altLang="zh-CN" dirty="0"/>
          </a:p>
          <a:p>
            <a:endParaRPr lang="en-US" altLang="zh-CN" dirty="0"/>
          </a:p>
          <a:p>
            <a:endParaRPr lang="en-US" altLang="zh-CN" dirty="0"/>
          </a:p>
          <a:p>
            <a:pPr marL="0" indent="0">
              <a:buNone/>
            </a:pPr>
            <a:r>
              <a:rPr lang="en-US" altLang="zh-CN" dirty="0"/>
              <a:t> </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706412175"/>
              </p:ext>
            </p:extLst>
          </p:nvPr>
        </p:nvGraphicFramePr>
        <p:xfrm>
          <a:off x="1212850" y="1619250"/>
          <a:ext cx="2801938" cy="361950"/>
        </p:xfrm>
        <a:graphic>
          <a:graphicData uri="http://schemas.openxmlformats.org/presentationml/2006/ole">
            <mc:AlternateContent xmlns:mc="http://schemas.openxmlformats.org/markup-compatibility/2006">
              <mc:Choice xmlns:v="urn:schemas-microsoft-com:vml" Requires="v">
                <p:oleObj name="Formula" r:id="rId2" imgW="1464480" imgH="189360" progId="Equation.Ribbit">
                  <p:embed/>
                </p:oleObj>
              </mc:Choice>
              <mc:Fallback>
                <p:oleObj name="Formula" r:id="rId2" imgW="1464480" imgH="189360" progId="Equation.Ribbit">
                  <p:embed/>
                  <p:pic>
                    <p:nvPicPr>
                      <p:cNvPr id="0" name=""/>
                      <p:cNvPicPr/>
                      <p:nvPr/>
                    </p:nvPicPr>
                    <p:blipFill>
                      <a:blip r:embed="rId3"/>
                      <a:stretch>
                        <a:fillRect/>
                      </a:stretch>
                    </p:blipFill>
                    <p:spPr>
                      <a:xfrm>
                        <a:off x="1212850" y="1619250"/>
                        <a:ext cx="2801938" cy="3619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280747819"/>
              </p:ext>
            </p:extLst>
          </p:nvPr>
        </p:nvGraphicFramePr>
        <p:xfrm>
          <a:off x="4430713" y="1604963"/>
          <a:ext cx="2609850" cy="336550"/>
        </p:xfrm>
        <a:graphic>
          <a:graphicData uri="http://schemas.openxmlformats.org/presentationml/2006/ole">
            <mc:AlternateContent xmlns:mc="http://schemas.openxmlformats.org/markup-compatibility/2006">
              <mc:Choice xmlns:v="urn:schemas-microsoft-com:vml" Requires="v">
                <p:oleObj name="Formula" r:id="rId4" imgW="1459440" imgH="188280" progId="Equation.Ribbit">
                  <p:embed/>
                </p:oleObj>
              </mc:Choice>
              <mc:Fallback>
                <p:oleObj name="Formula" r:id="rId4" imgW="1459440" imgH="188280" progId="Equation.Ribbit">
                  <p:embed/>
                  <p:pic>
                    <p:nvPicPr>
                      <p:cNvPr id="0" name=""/>
                      <p:cNvPicPr/>
                      <p:nvPr/>
                    </p:nvPicPr>
                    <p:blipFill>
                      <a:blip r:embed="rId5"/>
                      <a:stretch>
                        <a:fillRect/>
                      </a:stretch>
                    </p:blipFill>
                    <p:spPr>
                      <a:xfrm>
                        <a:off x="4430713" y="1604963"/>
                        <a:ext cx="2609850" cy="33655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324828338"/>
              </p:ext>
            </p:extLst>
          </p:nvPr>
        </p:nvGraphicFramePr>
        <p:xfrm>
          <a:off x="1212850" y="2032000"/>
          <a:ext cx="2801938" cy="360363"/>
        </p:xfrm>
        <a:graphic>
          <a:graphicData uri="http://schemas.openxmlformats.org/presentationml/2006/ole">
            <mc:AlternateContent xmlns:mc="http://schemas.openxmlformats.org/markup-compatibility/2006">
              <mc:Choice xmlns:v="urn:schemas-microsoft-com:vml" Requires="v">
                <p:oleObj name="Formula" r:id="rId6" imgW="1464480" imgH="188280" progId="Equation.Ribbit">
                  <p:embed/>
                </p:oleObj>
              </mc:Choice>
              <mc:Fallback>
                <p:oleObj name="Formula" r:id="rId6" imgW="1464480" imgH="188280" progId="Equation.Ribbit">
                  <p:embed/>
                  <p:pic>
                    <p:nvPicPr>
                      <p:cNvPr id="0" name=""/>
                      <p:cNvPicPr/>
                      <p:nvPr/>
                    </p:nvPicPr>
                    <p:blipFill>
                      <a:blip r:embed="rId7"/>
                      <a:stretch>
                        <a:fillRect/>
                      </a:stretch>
                    </p:blipFill>
                    <p:spPr>
                      <a:xfrm>
                        <a:off x="1212850" y="2032000"/>
                        <a:ext cx="2801938" cy="360363"/>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466504219"/>
              </p:ext>
            </p:extLst>
          </p:nvPr>
        </p:nvGraphicFramePr>
        <p:xfrm>
          <a:off x="4427538" y="2030413"/>
          <a:ext cx="2614612" cy="331787"/>
        </p:xfrm>
        <a:graphic>
          <a:graphicData uri="http://schemas.openxmlformats.org/presentationml/2006/ole">
            <mc:AlternateContent xmlns:mc="http://schemas.openxmlformats.org/markup-compatibility/2006">
              <mc:Choice xmlns:v="urn:schemas-microsoft-com:vml" Requires="v">
                <p:oleObj name="Formula" r:id="rId8" imgW="1468440" imgH="185760" progId="Equation.Ribbit">
                  <p:embed/>
                </p:oleObj>
              </mc:Choice>
              <mc:Fallback>
                <p:oleObj name="Formula" r:id="rId8" imgW="1468440" imgH="185760" progId="Equation.Ribbit">
                  <p:embed/>
                  <p:pic>
                    <p:nvPicPr>
                      <p:cNvPr id="0" name=""/>
                      <p:cNvPicPr/>
                      <p:nvPr/>
                    </p:nvPicPr>
                    <p:blipFill>
                      <a:blip r:embed="rId9"/>
                      <a:stretch>
                        <a:fillRect/>
                      </a:stretch>
                    </p:blipFill>
                    <p:spPr>
                      <a:xfrm>
                        <a:off x="4427538" y="2030413"/>
                        <a:ext cx="2614612" cy="33178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870127910"/>
              </p:ext>
            </p:extLst>
          </p:nvPr>
        </p:nvGraphicFramePr>
        <p:xfrm>
          <a:off x="1233488" y="2424113"/>
          <a:ext cx="2781300" cy="354012"/>
        </p:xfrm>
        <a:graphic>
          <a:graphicData uri="http://schemas.openxmlformats.org/presentationml/2006/ole">
            <mc:AlternateContent xmlns:mc="http://schemas.openxmlformats.org/markup-compatibility/2006">
              <mc:Choice xmlns:v="urn:schemas-microsoft-com:vml" Requires="v">
                <p:oleObj name="Formula" r:id="rId10" imgW="1465920" imgH="186840" progId="Equation.Ribbit">
                  <p:embed/>
                </p:oleObj>
              </mc:Choice>
              <mc:Fallback>
                <p:oleObj name="Formula" r:id="rId10" imgW="1465920" imgH="186840" progId="Equation.Ribbit">
                  <p:embed/>
                  <p:pic>
                    <p:nvPicPr>
                      <p:cNvPr id="0" name=""/>
                      <p:cNvPicPr/>
                      <p:nvPr/>
                    </p:nvPicPr>
                    <p:blipFill>
                      <a:blip r:embed="rId11"/>
                      <a:stretch>
                        <a:fillRect/>
                      </a:stretch>
                    </p:blipFill>
                    <p:spPr>
                      <a:xfrm>
                        <a:off x="1233488" y="2424113"/>
                        <a:ext cx="2781300" cy="354012"/>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446766072"/>
              </p:ext>
            </p:extLst>
          </p:nvPr>
        </p:nvGraphicFramePr>
        <p:xfrm>
          <a:off x="4430713" y="2439988"/>
          <a:ext cx="2638425" cy="339725"/>
        </p:xfrm>
        <a:graphic>
          <a:graphicData uri="http://schemas.openxmlformats.org/presentationml/2006/ole">
            <mc:AlternateContent xmlns:mc="http://schemas.openxmlformats.org/markup-compatibility/2006">
              <mc:Choice xmlns:v="urn:schemas-microsoft-com:vml" Requires="v">
                <p:oleObj name="Formula" r:id="rId12" imgW="1465920" imgH="188280" progId="Equation.Ribbit">
                  <p:embed/>
                </p:oleObj>
              </mc:Choice>
              <mc:Fallback>
                <p:oleObj name="Formula" r:id="rId12" imgW="1465920" imgH="188280" progId="Equation.Ribbit">
                  <p:embed/>
                  <p:pic>
                    <p:nvPicPr>
                      <p:cNvPr id="0" name=""/>
                      <p:cNvPicPr/>
                      <p:nvPr/>
                    </p:nvPicPr>
                    <p:blipFill>
                      <a:blip r:embed="rId13"/>
                      <a:stretch>
                        <a:fillRect/>
                      </a:stretch>
                    </p:blipFill>
                    <p:spPr>
                      <a:xfrm>
                        <a:off x="4430713" y="2439988"/>
                        <a:ext cx="2638425" cy="339725"/>
                      </a:xfrm>
                      <a:prstGeom prst="rect">
                        <a:avLst/>
                      </a:prstGeom>
                    </p:spPr>
                  </p:pic>
                </p:oleObj>
              </mc:Fallback>
            </mc:AlternateContent>
          </a:graphicData>
        </a:graphic>
      </p:graphicFrame>
      <p:pic>
        <p:nvPicPr>
          <p:cNvPr id="10" name="内容占位符 3"/>
          <p:cNvPicPr>
            <a:picLocks noChangeAspect="1"/>
          </p:cNvPicPr>
          <p:nvPr/>
        </p:nvPicPr>
        <p:blipFill>
          <a:blip r:embed="rId14"/>
          <a:stretch>
            <a:fillRect/>
          </a:stretch>
        </p:blipFill>
        <p:spPr>
          <a:xfrm>
            <a:off x="3822184" y="2834493"/>
            <a:ext cx="4567023" cy="3225760"/>
          </a:xfrm>
          <a:prstGeom prst="rect">
            <a:avLst/>
          </a:prstGeom>
        </p:spPr>
      </p:pic>
      <p:sp>
        <p:nvSpPr>
          <p:cNvPr id="18" name="矩形 17"/>
          <p:cNvSpPr/>
          <p:nvPr/>
        </p:nvSpPr>
        <p:spPr>
          <a:xfrm>
            <a:off x="3871785" y="3141212"/>
            <a:ext cx="4448432" cy="98594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880017" y="5503472"/>
            <a:ext cx="4423724" cy="16161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194854" y="2891481"/>
            <a:ext cx="411892" cy="311390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98936" y="3039514"/>
            <a:ext cx="439693" cy="203396"/>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875901" y="4123034"/>
            <a:ext cx="4448432" cy="160642"/>
          </a:xfrm>
          <a:prstGeom prst="rect">
            <a:avLst/>
          </a:prstGeom>
          <a:solidFill>
            <a:srgbClr val="E5E17D">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871779" y="4460790"/>
            <a:ext cx="4448432" cy="205950"/>
          </a:xfrm>
          <a:prstGeom prst="rect">
            <a:avLst/>
          </a:prstGeom>
          <a:solidFill>
            <a:srgbClr val="E5E17D">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884139" y="5181600"/>
            <a:ext cx="4448432" cy="305396"/>
          </a:xfrm>
          <a:prstGeom prst="rect">
            <a:avLst/>
          </a:prstGeom>
          <a:solidFill>
            <a:srgbClr val="E5E17D">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3884133" y="5811796"/>
            <a:ext cx="4448432" cy="160642"/>
          </a:xfrm>
          <a:prstGeom prst="rect">
            <a:avLst/>
          </a:prstGeom>
          <a:solidFill>
            <a:srgbClr val="E5E17D">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875901" y="4843848"/>
            <a:ext cx="4448432" cy="321275"/>
          </a:xfrm>
          <a:prstGeom prst="rect">
            <a:avLst/>
          </a:prstGeom>
          <a:solidFill>
            <a:schemeClr val="accent5">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884133" y="5684755"/>
            <a:ext cx="4448432" cy="135924"/>
          </a:xfrm>
          <a:prstGeom prst="rect">
            <a:avLst/>
          </a:prstGeom>
          <a:solidFill>
            <a:schemeClr val="accent5">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888230" y="2943751"/>
            <a:ext cx="2864964" cy="369332"/>
          </a:xfrm>
          <a:prstGeom prst="rect">
            <a:avLst/>
          </a:prstGeom>
          <a:noFill/>
        </p:spPr>
        <p:txBody>
          <a:bodyPr wrap="square" rtlCol="0">
            <a:spAutoFit/>
          </a:bodyPr>
          <a:lstStyle/>
          <a:p>
            <a:r>
              <a:rPr lang="zh-CN" altLang="en-US" dirty="0">
                <a:solidFill>
                  <a:schemeClr val="accent1"/>
                </a:solidFill>
              </a:rPr>
              <a:t>进入“纹理</a:t>
            </a:r>
            <a:r>
              <a:rPr lang="en-US" altLang="zh-CN" dirty="0">
                <a:solidFill>
                  <a:schemeClr val="accent1"/>
                </a:solidFill>
              </a:rPr>
              <a:t>=</a:t>
            </a:r>
            <a:r>
              <a:rPr lang="zh-CN" altLang="en-US" dirty="0">
                <a:solidFill>
                  <a:schemeClr val="accent1"/>
                </a:solidFill>
              </a:rPr>
              <a:t>清晰”分支</a:t>
            </a:r>
          </a:p>
        </p:txBody>
      </p:sp>
      <p:sp>
        <p:nvSpPr>
          <p:cNvPr id="31" name="矩形 30"/>
          <p:cNvSpPr/>
          <p:nvPr/>
        </p:nvSpPr>
        <p:spPr>
          <a:xfrm>
            <a:off x="386576" y="3381388"/>
            <a:ext cx="439693" cy="203396"/>
          </a:xfrm>
          <a:prstGeom prst="rect">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884108" y="3285624"/>
            <a:ext cx="2864964" cy="369332"/>
          </a:xfrm>
          <a:prstGeom prst="rect">
            <a:avLst/>
          </a:prstGeom>
          <a:noFill/>
        </p:spPr>
        <p:txBody>
          <a:bodyPr wrap="square" rtlCol="0">
            <a:spAutoFit/>
          </a:bodyPr>
          <a:lstStyle/>
          <a:p>
            <a:r>
              <a:rPr lang="zh-CN" altLang="en-US" dirty="0">
                <a:solidFill>
                  <a:schemeClr val="accent3"/>
                </a:solidFill>
              </a:rPr>
              <a:t>进入“纹理</a:t>
            </a:r>
            <a:r>
              <a:rPr lang="en-US" altLang="zh-CN" dirty="0">
                <a:solidFill>
                  <a:schemeClr val="accent3"/>
                </a:solidFill>
              </a:rPr>
              <a:t>=</a:t>
            </a:r>
            <a:r>
              <a:rPr lang="zh-CN" altLang="en-US" dirty="0">
                <a:solidFill>
                  <a:schemeClr val="accent3"/>
                </a:solidFill>
              </a:rPr>
              <a:t>稍糊”分支</a:t>
            </a:r>
          </a:p>
        </p:txBody>
      </p:sp>
      <p:sp>
        <p:nvSpPr>
          <p:cNvPr id="33" name="矩形 32"/>
          <p:cNvSpPr/>
          <p:nvPr/>
        </p:nvSpPr>
        <p:spPr>
          <a:xfrm>
            <a:off x="382454" y="3731499"/>
            <a:ext cx="439693" cy="203396"/>
          </a:xfrm>
          <a:prstGeom prst="rect">
            <a:avLst/>
          </a:prstGeom>
          <a:solidFill>
            <a:schemeClr val="accent5">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879986" y="3643972"/>
            <a:ext cx="2864964" cy="369332"/>
          </a:xfrm>
          <a:prstGeom prst="rect">
            <a:avLst/>
          </a:prstGeom>
          <a:noFill/>
        </p:spPr>
        <p:txBody>
          <a:bodyPr wrap="square" rtlCol="0">
            <a:spAutoFit/>
          </a:bodyPr>
          <a:lstStyle/>
          <a:p>
            <a:r>
              <a:rPr lang="zh-CN" altLang="en-US" dirty="0">
                <a:solidFill>
                  <a:schemeClr val="accent5"/>
                </a:solidFill>
              </a:rPr>
              <a:t>进入“纹理</a:t>
            </a:r>
            <a:r>
              <a:rPr lang="en-US" altLang="zh-CN" dirty="0">
                <a:solidFill>
                  <a:schemeClr val="accent5"/>
                </a:solidFill>
              </a:rPr>
              <a:t>=</a:t>
            </a:r>
            <a:r>
              <a:rPr lang="zh-CN" altLang="en-US" dirty="0">
                <a:solidFill>
                  <a:schemeClr val="accent5"/>
                </a:solidFill>
              </a:rPr>
              <a:t>模糊”分支</a:t>
            </a:r>
          </a:p>
        </p:txBody>
      </p:sp>
      <p:sp>
        <p:nvSpPr>
          <p:cNvPr id="35" name="矩形 34"/>
          <p:cNvSpPr/>
          <p:nvPr/>
        </p:nvSpPr>
        <p:spPr>
          <a:xfrm>
            <a:off x="358683" y="4755295"/>
            <a:ext cx="439693" cy="203396"/>
          </a:xfrm>
          <a:prstGeom prst="rect">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850556" y="4652718"/>
            <a:ext cx="2976947" cy="1477328"/>
          </a:xfrm>
          <a:prstGeom prst="rect">
            <a:avLst/>
          </a:prstGeom>
          <a:noFill/>
        </p:spPr>
        <p:txBody>
          <a:bodyPr wrap="square" rtlCol="0">
            <a:spAutoFit/>
          </a:bodyPr>
          <a:lstStyle/>
          <a:p>
            <a:r>
              <a:rPr lang="zh-CN" altLang="en-US" dirty="0">
                <a:solidFill>
                  <a:srgbClr val="C00000"/>
                </a:solidFill>
              </a:rPr>
              <a:t>在属性“纹理”上出现缺失值，样本</a:t>
            </a:r>
            <a:r>
              <a:rPr lang="en-US" altLang="zh-CN" dirty="0">
                <a:solidFill>
                  <a:srgbClr val="C00000"/>
                </a:solidFill>
              </a:rPr>
              <a:t>8</a:t>
            </a:r>
            <a:r>
              <a:rPr lang="zh-CN" altLang="en-US" dirty="0">
                <a:solidFill>
                  <a:srgbClr val="C00000"/>
                </a:solidFill>
              </a:rPr>
              <a:t>和</a:t>
            </a:r>
            <a:r>
              <a:rPr lang="en-US" altLang="zh-CN" dirty="0">
                <a:solidFill>
                  <a:srgbClr val="C00000"/>
                </a:solidFill>
              </a:rPr>
              <a:t>10</a:t>
            </a:r>
            <a:r>
              <a:rPr lang="zh-CN" altLang="en-US" dirty="0">
                <a:solidFill>
                  <a:srgbClr val="C00000"/>
                </a:solidFill>
              </a:rPr>
              <a:t>同时进入</a:t>
            </a:r>
            <a:r>
              <a:rPr lang="en-US" altLang="zh-CN" dirty="0">
                <a:solidFill>
                  <a:srgbClr val="C00000"/>
                </a:solidFill>
              </a:rPr>
              <a:t>3</a:t>
            </a:r>
            <a:r>
              <a:rPr lang="zh-CN" altLang="en-US" dirty="0">
                <a:solidFill>
                  <a:srgbClr val="C00000"/>
                </a:solidFill>
              </a:rPr>
              <a:t>个分支，调整</a:t>
            </a:r>
            <a:r>
              <a:rPr lang="en-US" altLang="zh-CN" dirty="0">
                <a:solidFill>
                  <a:srgbClr val="C00000"/>
                </a:solidFill>
              </a:rPr>
              <a:t>8</a:t>
            </a:r>
            <a:r>
              <a:rPr lang="zh-CN" altLang="en-US" dirty="0">
                <a:solidFill>
                  <a:srgbClr val="C00000"/>
                </a:solidFill>
              </a:rPr>
              <a:t>和</a:t>
            </a:r>
            <a:r>
              <a:rPr lang="en-US" altLang="zh-CN" dirty="0">
                <a:solidFill>
                  <a:srgbClr val="C00000"/>
                </a:solidFill>
              </a:rPr>
              <a:t>10</a:t>
            </a:r>
            <a:r>
              <a:rPr lang="zh-CN" altLang="en-US" dirty="0">
                <a:solidFill>
                  <a:srgbClr val="C00000"/>
                </a:solidFill>
              </a:rPr>
              <a:t>在</a:t>
            </a:r>
            <a:r>
              <a:rPr lang="en-US" altLang="zh-CN" dirty="0">
                <a:solidFill>
                  <a:srgbClr val="C00000"/>
                </a:solidFill>
              </a:rPr>
              <a:t>3</a:t>
            </a:r>
            <a:r>
              <a:rPr lang="zh-CN" altLang="en-US" dirty="0">
                <a:solidFill>
                  <a:srgbClr val="C00000"/>
                </a:solidFill>
              </a:rPr>
              <a:t>分支权值分别为</a:t>
            </a:r>
            <a:r>
              <a:rPr lang="en-US" altLang="zh-CN" dirty="0">
                <a:solidFill>
                  <a:srgbClr val="C00000"/>
                </a:solidFill>
              </a:rPr>
              <a:t>7/15</a:t>
            </a:r>
            <a:r>
              <a:rPr lang="zh-CN" altLang="en-US" dirty="0">
                <a:solidFill>
                  <a:srgbClr val="C00000"/>
                </a:solidFill>
              </a:rPr>
              <a:t>，</a:t>
            </a:r>
            <a:r>
              <a:rPr lang="en-US" altLang="zh-CN" dirty="0">
                <a:solidFill>
                  <a:srgbClr val="C00000"/>
                </a:solidFill>
              </a:rPr>
              <a:t>5/15</a:t>
            </a:r>
            <a:r>
              <a:rPr lang="zh-CN" altLang="en-US" dirty="0">
                <a:solidFill>
                  <a:srgbClr val="C00000"/>
                </a:solidFill>
              </a:rPr>
              <a:t>，</a:t>
            </a:r>
            <a:r>
              <a:rPr lang="en-US" altLang="zh-CN" dirty="0">
                <a:solidFill>
                  <a:srgbClr val="C00000"/>
                </a:solidFill>
              </a:rPr>
              <a:t>3/15</a:t>
            </a:r>
            <a:endParaRPr lang="zh-CN" altLang="en-US" dirty="0">
              <a:solidFill>
                <a:srgbClr val="C00000"/>
              </a:solidFill>
            </a:endParaRPr>
          </a:p>
        </p:txBody>
      </p:sp>
      <p:sp>
        <p:nvSpPr>
          <p:cNvPr id="37" name="矩形 36"/>
          <p:cNvSpPr/>
          <p:nvPr/>
        </p:nvSpPr>
        <p:spPr>
          <a:xfrm>
            <a:off x="3875895" y="4674974"/>
            <a:ext cx="4448432" cy="160642"/>
          </a:xfrm>
          <a:prstGeom prst="rect">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871773" y="4300148"/>
            <a:ext cx="4448432" cy="160642"/>
          </a:xfrm>
          <a:prstGeom prst="rect">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60350" y="2891481"/>
            <a:ext cx="3484600" cy="16688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531853" y="4081610"/>
            <a:ext cx="3018829" cy="369332"/>
          </a:xfrm>
          <a:prstGeom prst="rect">
            <a:avLst/>
          </a:prstGeom>
          <a:noFill/>
        </p:spPr>
        <p:txBody>
          <a:bodyPr wrap="square" rtlCol="0">
            <a:spAutoFit/>
          </a:bodyPr>
          <a:lstStyle/>
          <a:p>
            <a:r>
              <a:rPr lang="zh-CN" altLang="en-US" dirty="0"/>
              <a:t>样本权重在各子结点仍为</a:t>
            </a:r>
            <a:r>
              <a:rPr lang="en-US" altLang="zh-CN" dirty="0"/>
              <a:t>1</a:t>
            </a:r>
            <a:endParaRPr lang="zh-CN" altLang="en-US" dirty="0"/>
          </a:p>
        </p:txBody>
      </p:sp>
      <p:sp>
        <p:nvSpPr>
          <p:cNvPr id="45" name="矩形 44"/>
          <p:cNvSpPr/>
          <p:nvPr/>
        </p:nvSpPr>
        <p:spPr>
          <a:xfrm>
            <a:off x="264466" y="4617312"/>
            <a:ext cx="3480484" cy="15346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048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19" grpId="0" animBg="1"/>
      <p:bldP spid="21" grpId="0" animBg="1"/>
      <p:bldP spid="22" grpId="0" animBg="1"/>
      <p:bldP spid="23" grpId="0" animBg="1"/>
      <p:bldP spid="25" grpId="0" animBg="1"/>
      <p:bldP spid="26" grpId="0" animBg="1"/>
      <p:bldP spid="27" grpId="0" animBg="1"/>
      <p:bldP spid="28" grpId="0" animBg="1"/>
      <p:bldP spid="29" grpId="0" animBg="1"/>
      <p:bldP spid="30" grpId="0"/>
      <p:bldP spid="31" grpId="0" animBg="1"/>
      <p:bldP spid="32" grpId="0"/>
      <p:bldP spid="33" grpId="0" animBg="1"/>
      <p:bldP spid="34" grpId="0"/>
      <p:bldP spid="35" grpId="0" animBg="1"/>
      <p:bldP spid="36" grpId="0"/>
      <p:bldP spid="37" grpId="0" animBg="1"/>
      <p:bldP spid="38" grpId="0" animBg="1"/>
      <p:bldP spid="39" grpId="0" animBg="1"/>
      <p:bldP spid="42" grpId="0"/>
      <p:bldP spid="4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90985" y="1562670"/>
            <a:ext cx="8601666" cy="3983839"/>
          </a:xfrm>
          <a:prstGeom prst="rect">
            <a:avLst/>
          </a:prstGeom>
        </p:spPr>
      </p:pic>
      <p:sp>
        <p:nvSpPr>
          <p:cNvPr id="5" name="内容占位符 2"/>
          <p:cNvSpPr txBox="1">
            <a:spLocks/>
          </p:cNvSpPr>
          <p:nvPr/>
        </p:nvSpPr>
        <p:spPr>
          <a:xfrm>
            <a:off x="1800045" y="5546509"/>
            <a:ext cx="6044876" cy="42634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西瓜数据集</a:t>
            </a:r>
            <a:r>
              <a:rPr lang="en-US" altLang="zh-CN" dirty="0"/>
              <a:t>2.0a</a:t>
            </a:r>
            <a:r>
              <a:rPr lang="zh-CN" altLang="en-US" dirty="0"/>
              <a:t>上基于信息增益生成的决策树</a:t>
            </a:r>
          </a:p>
        </p:txBody>
      </p:sp>
    </p:spTree>
    <p:extLst>
      <p:ext uri="{BB962C8B-B14F-4D97-AF65-F5344CB8AC3E}">
        <p14:creationId xmlns:p14="http://schemas.microsoft.com/office/powerpoint/2010/main" val="25524146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p:txBody>
          <a:bodyPr/>
          <a:lstStyle/>
          <a:p>
            <a:r>
              <a:rPr lang="zh-CN" altLang="en-US" dirty="0">
                <a:solidFill>
                  <a:schemeClr val="bg1">
                    <a:lumMod val="85000"/>
                  </a:schemeClr>
                </a:solidFill>
              </a:rPr>
              <a:t>基本流程</a:t>
            </a:r>
            <a:endParaRPr lang="en-US" altLang="zh-CN" dirty="0">
              <a:solidFill>
                <a:schemeClr val="bg1">
                  <a:lumMod val="85000"/>
                </a:schemeClr>
              </a:solidFill>
            </a:endParaRPr>
          </a:p>
          <a:p>
            <a:pPr marL="0" indent="0">
              <a:buNone/>
            </a:pPr>
            <a:endParaRPr lang="en-US" altLang="zh-CN" dirty="0"/>
          </a:p>
          <a:p>
            <a:r>
              <a:rPr lang="zh-CN" altLang="en-US" dirty="0">
                <a:solidFill>
                  <a:schemeClr val="bg1">
                    <a:lumMod val="85000"/>
                  </a:schemeClr>
                </a:solidFill>
              </a:rPr>
              <a:t>划分选择</a:t>
            </a:r>
            <a:endParaRPr lang="en-US" altLang="zh-CN" dirty="0">
              <a:solidFill>
                <a:schemeClr val="bg1">
                  <a:lumMod val="85000"/>
                </a:schemeClr>
              </a:solidFill>
            </a:endParaRPr>
          </a:p>
          <a:p>
            <a:pPr marL="0" indent="0">
              <a:buNone/>
            </a:pPr>
            <a:endParaRPr lang="en-US" altLang="zh-CN" dirty="0"/>
          </a:p>
          <a:p>
            <a:r>
              <a:rPr lang="zh-CN" altLang="en-US" dirty="0">
                <a:solidFill>
                  <a:schemeClr val="bg1">
                    <a:lumMod val="85000"/>
                  </a:schemeClr>
                </a:solidFill>
              </a:rPr>
              <a:t>剪枝处理</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连续与缺失值</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t>多变量决策树</a:t>
            </a:r>
            <a:endParaRPr lang="en-US" altLang="zh-CN" dirty="0"/>
          </a:p>
          <a:p>
            <a:pPr marL="0" indent="0">
              <a:buNone/>
            </a:pPr>
            <a:endParaRPr lang="en-US" altLang="zh-CN" dirty="0">
              <a:solidFill>
                <a:schemeClr val="bg1">
                  <a:lumMod val="85000"/>
                </a:schemeClr>
              </a:solidFill>
            </a:endParaRPr>
          </a:p>
        </p:txBody>
      </p:sp>
    </p:spTree>
    <p:extLst>
      <p:ext uri="{BB962C8B-B14F-4D97-AF65-F5344CB8AC3E}">
        <p14:creationId xmlns:p14="http://schemas.microsoft.com/office/powerpoint/2010/main" val="8385741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多变量决策树</a:t>
            </a:r>
          </a:p>
        </p:txBody>
      </p:sp>
      <p:sp>
        <p:nvSpPr>
          <p:cNvPr id="3" name="内容占位符 2"/>
          <p:cNvSpPr>
            <a:spLocks noGrp="1"/>
          </p:cNvSpPr>
          <p:nvPr>
            <p:ph idx="1"/>
          </p:nvPr>
        </p:nvSpPr>
        <p:spPr>
          <a:xfrm>
            <a:off x="260350" y="1054422"/>
            <a:ext cx="8883650" cy="4930775"/>
          </a:xfrm>
        </p:spPr>
        <p:txBody>
          <a:bodyPr>
            <a:normAutofit/>
          </a:bodyPr>
          <a:lstStyle/>
          <a:p>
            <a:r>
              <a:rPr lang="zh-CN" altLang="en-US" sz="1800" dirty="0"/>
              <a:t>单变量决策树分类边界</a:t>
            </a:r>
            <a:r>
              <a:rPr lang="en-US" altLang="zh-CN" sz="1800" dirty="0"/>
              <a:t>:</a:t>
            </a:r>
            <a:r>
              <a:rPr lang="zh-CN" altLang="en-US" sz="1800" dirty="0"/>
              <a:t>轴平行</a:t>
            </a:r>
            <a:r>
              <a:rPr lang="en-US" altLang="zh-CN" sz="1800" dirty="0"/>
              <a:t>,</a:t>
            </a:r>
            <a:r>
              <a:rPr lang="zh-CN" altLang="en-US" sz="1800" dirty="0"/>
              <a:t>即分类边界由若干个与坐标轴平行的分段组成。这样的分类边界使得学习结果具有较好的解释性。因为每个分段都对应了属性的某个取值。</a:t>
            </a:r>
            <a:endParaRPr lang="en-US" altLang="zh-CN" sz="1800" dirty="0"/>
          </a:p>
          <a:p>
            <a:r>
              <a:rPr lang="zh-CN" altLang="en-US" sz="1800" dirty="0"/>
              <a:t>当真实的学习任务比较复杂时，必须使用很多段划分才能获得较好的近视。决策树相当复杂，需要进行大量的属性测试，预测时间开销会很大。</a:t>
            </a:r>
            <a:endParaRPr lang="en-US" altLang="zh-CN" sz="1800" dirty="0"/>
          </a:p>
          <a:p>
            <a:r>
              <a:rPr lang="zh-CN" altLang="en-US" sz="1800" dirty="0"/>
              <a:t>若能使用斜的划分边界，则决策树</a:t>
            </a:r>
            <a:endParaRPr lang="en-US" altLang="zh-CN" sz="1800" dirty="0"/>
          </a:p>
          <a:p>
            <a:pPr marL="0" indent="0">
              <a:buNone/>
            </a:pPr>
            <a:r>
              <a:rPr lang="en-US" altLang="zh-CN" sz="1800" dirty="0"/>
              <a:t>    </a:t>
            </a:r>
            <a:r>
              <a:rPr lang="zh-CN" altLang="en-US" sz="1800" dirty="0"/>
              <a:t>模型将大为简化。多变量决策树</a:t>
            </a:r>
            <a:endParaRPr lang="en-US" altLang="zh-CN" sz="1800" dirty="0"/>
          </a:p>
          <a:p>
            <a:pPr marL="0" indent="0">
              <a:buNone/>
            </a:pPr>
            <a:r>
              <a:rPr lang="en-US" altLang="zh-CN" sz="1800" dirty="0"/>
              <a:t>    </a:t>
            </a:r>
            <a:r>
              <a:rPr lang="zh-CN" altLang="en-US" sz="1800" dirty="0"/>
              <a:t>能够实现复杂的划分。</a:t>
            </a:r>
            <a:endParaRPr lang="en-US" altLang="zh-CN" sz="1800" dirty="0"/>
          </a:p>
        </p:txBody>
      </p:sp>
      <p:grpSp>
        <p:nvGrpSpPr>
          <p:cNvPr id="110" name="组合 109"/>
          <p:cNvGrpSpPr/>
          <p:nvPr/>
        </p:nvGrpSpPr>
        <p:grpSpPr>
          <a:xfrm>
            <a:off x="4980729" y="3319166"/>
            <a:ext cx="4215849" cy="3009987"/>
            <a:chOff x="4761791" y="2079729"/>
            <a:chExt cx="4215849" cy="3009987"/>
          </a:xfrm>
        </p:grpSpPr>
        <p:sp>
          <p:nvSpPr>
            <p:cNvPr id="111" name="右箭头 110"/>
            <p:cNvSpPr/>
            <p:nvPr/>
          </p:nvSpPr>
          <p:spPr>
            <a:xfrm>
              <a:off x="4761791" y="3221158"/>
              <a:ext cx="443884" cy="33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p:cNvCxnSpPr/>
            <p:nvPr/>
          </p:nvCxnSpPr>
          <p:spPr>
            <a:xfrm flipH="1" flipV="1">
              <a:off x="5925837" y="2079729"/>
              <a:ext cx="0" cy="252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13" name="直接箭头连接符 112"/>
            <p:cNvCxnSpPr/>
            <p:nvPr/>
          </p:nvCxnSpPr>
          <p:spPr>
            <a:xfrm>
              <a:off x="5917640" y="4599789"/>
              <a:ext cx="3060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114" name="文本框 11"/>
            <p:cNvSpPr txBox="1"/>
            <p:nvPr/>
          </p:nvSpPr>
          <p:spPr>
            <a:xfrm>
              <a:off x="5735741" y="4518262"/>
              <a:ext cx="274434" cy="30777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cxnSp>
          <p:nvCxnSpPr>
            <p:cNvPr id="115" name="直接连接符 114"/>
            <p:cNvCxnSpPr/>
            <p:nvPr/>
          </p:nvCxnSpPr>
          <p:spPr>
            <a:xfrm>
              <a:off x="6555647" y="4528229"/>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7177837" y="4528229"/>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a:off x="7800027" y="4528229"/>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a:off x="8422217" y="4528229"/>
              <a:ext cx="0" cy="72000"/>
            </a:xfrm>
            <a:prstGeom prst="line">
              <a:avLst/>
            </a:prstGeom>
            <a:ln w="12700"/>
          </p:spPr>
          <p:style>
            <a:lnRef idx="1">
              <a:schemeClr val="dk1"/>
            </a:lnRef>
            <a:fillRef idx="0">
              <a:schemeClr val="dk1"/>
            </a:fillRef>
            <a:effectRef idx="0">
              <a:schemeClr val="dk1"/>
            </a:effectRef>
            <a:fontRef idx="minor">
              <a:schemeClr val="tx1"/>
            </a:fontRef>
          </p:style>
        </p:cxnSp>
        <p:sp>
          <p:nvSpPr>
            <p:cNvPr id="119" name="文本框 40"/>
            <p:cNvSpPr txBox="1"/>
            <p:nvPr/>
          </p:nvSpPr>
          <p:spPr>
            <a:xfrm>
              <a:off x="6327050" y="4556804"/>
              <a:ext cx="453970" cy="307777"/>
            </a:xfrm>
            <a:prstGeom prst="rect">
              <a:avLst/>
            </a:prstGeom>
            <a:noFill/>
          </p:spPr>
          <p:txBody>
            <a:bodyPr wrap="none" rtlCol="0">
              <a:spAutoFit/>
            </a:bodyPr>
            <a:lstStyle/>
            <a:p>
              <a:r>
                <a:rPr lang="en-US" altLang="zh-CN" sz="1400" dirty="0">
                  <a:latin typeface="Times "/>
                </a:rPr>
                <a:t>0.2</a:t>
              </a:r>
              <a:endParaRPr lang="zh-CN" altLang="en-US" sz="1400" dirty="0">
                <a:latin typeface="Times "/>
              </a:endParaRPr>
            </a:p>
          </p:txBody>
        </p:sp>
        <p:sp>
          <p:nvSpPr>
            <p:cNvPr id="120" name="文本框 41"/>
            <p:cNvSpPr txBox="1"/>
            <p:nvPr/>
          </p:nvSpPr>
          <p:spPr>
            <a:xfrm>
              <a:off x="6949471" y="4556804"/>
              <a:ext cx="453970" cy="307777"/>
            </a:xfrm>
            <a:prstGeom prst="rect">
              <a:avLst/>
            </a:prstGeom>
            <a:noFill/>
          </p:spPr>
          <p:txBody>
            <a:bodyPr wrap="none" rtlCol="0">
              <a:spAutoFit/>
            </a:bodyPr>
            <a:lstStyle/>
            <a:p>
              <a:r>
                <a:rPr lang="en-US" altLang="zh-CN" sz="1400" dirty="0">
                  <a:latin typeface="Times "/>
                </a:rPr>
                <a:t>0.4</a:t>
              </a:r>
              <a:endParaRPr lang="zh-CN" altLang="en-US" sz="1400" dirty="0">
                <a:latin typeface="Times "/>
              </a:endParaRPr>
            </a:p>
          </p:txBody>
        </p:sp>
        <p:sp>
          <p:nvSpPr>
            <p:cNvPr id="121" name="文本框 42"/>
            <p:cNvSpPr txBox="1"/>
            <p:nvPr/>
          </p:nvSpPr>
          <p:spPr>
            <a:xfrm>
              <a:off x="7571892" y="4556804"/>
              <a:ext cx="453970" cy="307777"/>
            </a:xfrm>
            <a:prstGeom prst="rect">
              <a:avLst/>
            </a:prstGeom>
            <a:noFill/>
          </p:spPr>
          <p:txBody>
            <a:bodyPr wrap="none" rtlCol="0">
              <a:spAutoFit/>
            </a:bodyPr>
            <a:lstStyle/>
            <a:p>
              <a:r>
                <a:rPr lang="en-US" altLang="zh-CN" sz="1400" dirty="0">
                  <a:latin typeface="Times "/>
                </a:rPr>
                <a:t>0.6</a:t>
              </a:r>
              <a:endParaRPr lang="zh-CN" altLang="en-US" sz="1400" dirty="0">
                <a:latin typeface="Times "/>
              </a:endParaRPr>
            </a:p>
          </p:txBody>
        </p:sp>
        <p:sp>
          <p:nvSpPr>
            <p:cNvPr id="122" name="文本框 43"/>
            <p:cNvSpPr txBox="1"/>
            <p:nvPr/>
          </p:nvSpPr>
          <p:spPr>
            <a:xfrm>
              <a:off x="8194313" y="4556804"/>
              <a:ext cx="453970" cy="307777"/>
            </a:xfrm>
            <a:prstGeom prst="rect">
              <a:avLst/>
            </a:prstGeom>
            <a:noFill/>
          </p:spPr>
          <p:txBody>
            <a:bodyPr wrap="none" rtlCol="0">
              <a:spAutoFit/>
            </a:bodyPr>
            <a:lstStyle/>
            <a:p>
              <a:r>
                <a:rPr lang="en-US" altLang="zh-CN" sz="1400" dirty="0">
                  <a:latin typeface="Times "/>
                </a:rPr>
                <a:t>0.8</a:t>
              </a:r>
              <a:endParaRPr lang="zh-CN" altLang="en-US" sz="1400" dirty="0">
                <a:latin typeface="Times "/>
              </a:endParaRPr>
            </a:p>
          </p:txBody>
        </p:sp>
        <p:cxnSp>
          <p:nvCxnSpPr>
            <p:cNvPr id="123" name="直接连接符 122"/>
            <p:cNvCxnSpPr/>
            <p:nvPr/>
          </p:nvCxnSpPr>
          <p:spPr>
            <a:xfrm rot="5400000">
              <a:off x="5962197" y="2693060"/>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rot="5400000">
              <a:off x="5962197" y="3316636"/>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rot="5400000">
              <a:off x="5962197" y="3940212"/>
              <a:ext cx="0" cy="72000"/>
            </a:xfrm>
            <a:prstGeom prst="line">
              <a:avLst/>
            </a:prstGeom>
            <a:ln w="12700"/>
          </p:spPr>
          <p:style>
            <a:lnRef idx="1">
              <a:schemeClr val="dk1"/>
            </a:lnRef>
            <a:fillRef idx="0">
              <a:schemeClr val="dk1"/>
            </a:fillRef>
            <a:effectRef idx="0">
              <a:schemeClr val="dk1"/>
            </a:effectRef>
            <a:fontRef idx="minor">
              <a:schemeClr val="tx1"/>
            </a:fontRef>
          </p:style>
        </p:cxnSp>
        <p:sp>
          <p:nvSpPr>
            <p:cNvPr id="126" name="文本框 52"/>
            <p:cNvSpPr txBox="1"/>
            <p:nvPr/>
          </p:nvSpPr>
          <p:spPr>
            <a:xfrm>
              <a:off x="5505240" y="3822323"/>
              <a:ext cx="453970" cy="307777"/>
            </a:xfrm>
            <a:prstGeom prst="rect">
              <a:avLst/>
            </a:prstGeom>
            <a:noFill/>
          </p:spPr>
          <p:txBody>
            <a:bodyPr wrap="none" rtlCol="0">
              <a:spAutoFit/>
            </a:bodyPr>
            <a:lstStyle/>
            <a:p>
              <a:r>
                <a:rPr lang="en-US" altLang="zh-CN" sz="1400" dirty="0">
                  <a:latin typeface="Times "/>
                </a:rPr>
                <a:t>0.2</a:t>
              </a:r>
              <a:endParaRPr lang="zh-CN" altLang="en-US" sz="1400" dirty="0">
                <a:latin typeface="Times "/>
              </a:endParaRPr>
            </a:p>
          </p:txBody>
        </p:sp>
        <p:sp>
          <p:nvSpPr>
            <p:cNvPr id="127" name="文本框 53"/>
            <p:cNvSpPr txBox="1"/>
            <p:nvPr/>
          </p:nvSpPr>
          <p:spPr>
            <a:xfrm>
              <a:off x="5505240" y="3198747"/>
              <a:ext cx="453970" cy="307777"/>
            </a:xfrm>
            <a:prstGeom prst="rect">
              <a:avLst/>
            </a:prstGeom>
            <a:noFill/>
          </p:spPr>
          <p:txBody>
            <a:bodyPr wrap="none" rtlCol="0">
              <a:spAutoFit/>
            </a:bodyPr>
            <a:lstStyle/>
            <a:p>
              <a:r>
                <a:rPr lang="en-US" altLang="zh-CN" sz="1400" dirty="0">
                  <a:latin typeface="Times "/>
                </a:rPr>
                <a:t>0.4</a:t>
              </a:r>
              <a:endParaRPr lang="zh-CN" altLang="en-US" sz="1400" dirty="0">
                <a:latin typeface="Times "/>
              </a:endParaRPr>
            </a:p>
          </p:txBody>
        </p:sp>
        <p:sp>
          <p:nvSpPr>
            <p:cNvPr id="128" name="文本框 54"/>
            <p:cNvSpPr txBox="1"/>
            <p:nvPr/>
          </p:nvSpPr>
          <p:spPr>
            <a:xfrm>
              <a:off x="5505240" y="2575171"/>
              <a:ext cx="453970" cy="307777"/>
            </a:xfrm>
            <a:prstGeom prst="rect">
              <a:avLst/>
            </a:prstGeom>
            <a:noFill/>
          </p:spPr>
          <p:txBody>
            <a:bodyPr wrap="none" rtlCol="0">
              <a:spAutoFit/>
            </a:bodyPr>
            <a:lstStyle/>
            <a:p>
              <a:r>
                <a:rPr lang="en-US" altLang="zh-CN" sz="1400" dirty="0">
                  <a:latin typeface="Times "/>
                </a:rPr>
                <a:t>0.6</a:t>
              </a:r>
              <a:endParaRPr lang="zh-CN" altLang="en-US" sz="1400" dirty="0">
                <a:latin typeface="Times "/>
              </a:endParaRPr>
            </a:p>
          </p:txBody>
        </p:sp>
        <p:grpSp>
          <p:nvGrpSpPr>
            <p:cNvPr id="129" name="组合 128"/>
            <p:cNvGrpSpPr/>
            <p:nvPr/>
          </p:nvGrpSpPr>
          <p:grpSpPr>
            <a:xfrm>
              <a:off x="6026986" y="2316117"/>
              <a:ext cx="953322" cy="597182"/>
              <a:chOff x="2902949" y="2313167"/>
              <a:chExt cx="953322" cy="597182"/>
            </a:xfrm>
          </p:grpSpPr>
          <p:grpSp>
            <p:nvGrpSpPr>
              <p:cNvPr id="169" name="组合 168"/>
              <p:cNvGrpSpPr/>
              <p:nvPr/>
            </p:nvGrpSpPr>
            <p:grpSpPr>
              <a:xfrm>
                <a:off x="2902949" y="2313167"/>
                <a:ext cx="953322" cy="597182"/>
                <a:chOff x="5860991" y="1513622"/>
                <a:chExt cx="953322" cy="597182"/>
              </a:xfrm>
            </p:grpSpPr>
            <p:sp>
              <p:nvSpPr>
                <p:cNvPr id="173" name="矩形 172"/>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4" name="文本框 59"/>
                <p:cNvSpPr txBox="1"/>
                <p:nvPr/>
              </p:nvSpPr>
              <p:spPr>
                <a:xfrm>
                  <a:off x="6219278" y="1513622"/>
                  <a:ext cx="595035"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好瓜</a:t>
                  </a:r>
                </a:p>
              </p:txBody>
            </p:sp>
            <p:sp>
              <p:nvSpPr>
                <p:cNvPr id="175" name="文本框 60"/>
                <p:cNvSpPr txBox="1"/>
                <p:nvPr/>
              </p:nvSpPr>
              <p:spPr>
                <a:xfrm>
                  <a:off x="6219278" y="1772250"/>
                  <a:ext cx="595035"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坏瓜</a:t>
                  </a:r>
                </a:p>
              </p:txBody>
            </p:sp>
            <p:cxnSp>
              <p:nvCxnSpPr>
                <p:cNvPr id="176" name="直接连接符 175"/>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70" name="组合 169"/>
              <p:cNvGrpSpPr/>
              <p:nvPr/>
            </p:nvGrpSpPr>
            <p:grpSpPr>
              <a:xfrm>
                <a:off x="3043927" y="2444745"/>
                <a:ext cx="108000" cy="108000"/>
                <a:chOff x="5476803" y="2392530"/>
                <a:chExt cx="108000" cy="108000"/>
              </a:xfrm>
            </p:grpSpPr>
            <p:cxnSp>
              <p:nvCxnSpPr>
                <p:cNvPr id="171" name="直接连接符 17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2" name="直接连接符 17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130" name="组合 129"/>
            <p:cNvGrpSpPr/>
            <p:nvPr/>
          </p:nvGrpSpPr>
          <p:grpSpPr>
            <a:xfrm>
              <a:off x="8074715" y="3092607"/>
              <a:ext cx="108000" cy="108000"/>
              <a:chOff x="5476803" y="2392530"/>
              <a:chExt cx="108000" cy="108000"/>
            </a:xfrm>
          </p:grpSpPr>
          <p:cxnSp>
            <p:nvCxnSpPr>
              <p:cNvPr id="167" name="直接连接符 16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8" name="直接连接符 16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31" name="组合 130"/>
            <p:cNvGrpSpPr/>
            <p:nvPr/>
          </p:nvGrpSpPr>
          <p:grpSpPr>
            <a:xfrm>
              <a:off x="8265215" y="3454557"/>
              <a:ext cx="108000" cy="108000"/>
              <a:chOff x="5476803" y="2392530"/>
              <a:chExt cx="108000" cy="108000"/>
            </a:xfrm>
          </p:grpSpPr>
          <p:cxnSp>
            <p:nvCxnSpPr>
              <p:cNvPr id="165" name="直接连接符 16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32" name="组合 131"/>
            <p:cNvGrpSpPr/>
            <p:nvPr/>
          </p:nvGrpSpPr>
          <p:grpSpPr>
            <a:xfrm>
              <a:off x="7947915" y="3742456"/>
              <a:ext cx="108000" cy="108000"/>
              <a:chOff x="5476803" y="2392530"/>
              <a:chExt cx="108000" cy="108000"/>
            </a:xfrm>
          </p:grpSpPr>
          <p:cxnSp>
            <p:nvCxnSpPr>
              <p:cNvPr id="163" name="直接连接符 16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4" name="直接连接符 16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33" name="组合 132"/>
            <p:cNvGrpSpPr/>
            <p:nvPr/>
          </p:nvGrpSpPr>
          <p:grpSpPr>
            <a:xfrm>
              <a:off x="7773341" y="3584552"/>
              <a:ext cx="108000" cy="108000"/>
              <a:chOff x="5476803" y="2392530"/>
              <a:chExt cx="108000" cy="108000"/>
            </a:xfrm>
          </p:grpSpPr>
          <p:cxnSp>
            <p:nvCxnSpPr>
              <p:cNvPr id="161" name="直接连接符 16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2" name="直接连接符 16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34" name="组合 133"/>
            <p:cNvGrpSpPr/>
            <p:nvPr/>
          </p:nvGrpSpPr>
          <p:grpSpPr>
            <a:xfrm>
              <a:off x="7412414" y="3826901"/>
              <a:ext cx="108000" cy="108000"/>
              <a:chOff x="5476803" y="2392530"/>
              <a:chExt cx="108000" cy="108000"/>
            </a:xfrm>
          </p:grpSpPr>
          <p:cxnSp>
            <p:nvCxnSpPr>
              <p:cNvPr id="159" name="直接连接符 15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0" name="直接连接符 15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35" name="组合 134"/>
            <p:cNvGrpSpPr/>
            <p:nvPr/>
          </p:nvGrpSpPr>
          <p:grpSpPr>
            <a:xfrm>
              <a:off x="7131726" y="3744230"/>
              <a:ext cx="108000" cy="108000"/>
              <a:chOff x="5476803" y="2392530"/>
              <a:chExt cx="108000" cy="108000"/>
            </a:xfrm>
          </p:grpSpPr>
          <p:cxnSp>
            <p:nvCxnSpPr>
              <p:cNvPr id="157" name="直接连接符 15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58" name="直接连接符 15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36" name="组合 135"/>
            <p:cNvGrpSpPr/>
            <p:nvPr/>
          </p:nvGrpSpPr>
          <p:grpSpPr>
            <a:xfrm>
              <a:off x="7382519" y="4092869"/>
              <a:ext cx="108000" cy="108000"/>
              <a:chOff x="5476803" y="2392530"/>
              <a:chExt cx="108000" cy="108000"/>
            </a:xfrm>
          </p:grpSpPr>
          <p:cxnSp>
            <p:nvCxnSpPr>
              <p:cNvPr id="155" name="直接连接符 15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56" name="直接连接符 15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37" name="组合 136"/>
            <p:cNvGrpSpPr/>
            <p:nvPr/>
          </p:nvGrpSpPr>
          <p:grpSpPr>
            <a:xfrm>
              <a:off x="7239644" y="3837599"/>
              <a:ext cx="108000" cy="108000"/>
              <a:chOff x="5476803" y="2392530"/>
              <a:chExt cx="108000" cy="108000"/>
            </a:xfrm>
          </p:grpSpPr>
          <p:cxnSp>
            <p:nvCxnSpPr>
              <p:cNvPr id="153" name="直接连接符 15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54" name="直接连接符 15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38" name="直接连接符 137"/>
            <p:cNvCxnSpPr/>
            <p:nvPr/>
          </p:nvCxnSpPr>
          <p:spPr>
            <a:xfrm>
              <a:off x="8001915" y="4307466"/>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6727020" y="377704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0" name="直接连接符 139"/>
            <p:cNvCxnSpPr/>
            <p:nvPr/>
          </p:nvCxnSpPr>
          <p:spPr>
            <a:xfrm>
              <a:off x="6752445" y="443427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6924706" y="427073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2" name="直接连接符 141"/>
            <p:cNvCxnSpPr/>
            <p:nvPr/>
          </p:nvCxnSpPr>
          <p:spPr>
            <a:xfrm>
              <a:off x="7917862" y="411867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3" name="直接连接符 142"/>
            <p:cNvCxnSpPr/>
            <p:nvPr/>
          </p:nvCxnSpPr>
          <p:spPr>
            <a:xfrm>
              <a:off x="7963565" y="3988241"/>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4" name="直接连接符 143"/>
            <p:cNvCxnSpPr/>
            <p:nvPr/>
          </p:nvCxnSpPr>
          <p:spPr>
            <a:xfrm>
              <a:off x="6920896" y="359255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5" name="直接连接符 144"/>
            <p:cNvCxnSpPr/>
            <p:nvPr/>
          </p:nvCxnSpPr>
          <p:spPr>
            <a:xfrm>
              <a:off x="7736690" y="448189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6" name="直接连接符 145"/>
            <p:cNvCxnSpPr/>
            <p:nvPr/>
          </p:nvCxnSpPr>
          <p:spPr>
            <a:xfrm>
              <a:off x="8084124" y="4262587"/>
              <a:ext cx="108000" cy="0"/>
            </a:xfrm>
            <a:prstGeom prst="line">
              <a:avLst/>
            </a:prstGeom>
            <a:ln w="19050"/>
          </p:spPr>
          <p:style>
            <a:lnRef idx="1">
              <a:schemeClr val="dk1"/>
            </a:lnRef>
            <a:fillRef idx="0">
              <a:schemeClr val="dk1"/>
            </a:fillRef>
            <a:effectRef idx="0">
              <a:schemeClr val="dk1"/>
            </a:effectRef>
            <a:fontRef idx="minor">
              <a:schemeClr val="tx1"/>
            </a:fontRef>
          </p:style>
        </p:cxnSp>
        <p:sp>
          <p:nvSpPr>
            <p:cNvPr id="147" name="文本框 104"/>
            <p:cNvSpPr txBox="1"/>
            <p:nvPr/>
          </p:nvSpPr>
          <p:spPr>
            <a:xfrm>
              <a:off x="7154901" y="4751162"/>
              <a:ext cx="595035"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密度</a:t>
              </a:r>
            </a:p>
          </p:txBody>
        </p:sp>
        <p:sp>
          <p:nvSpPr>
            <p:cNvPr id="148" name="文本框 105"/>
            <p:cNvSpPr txBox="1"/>
            <p:nvPr/>
          </p:nvSpPr>
          <p:spPr>
            <a:xfrm>
              <a:off x="5249495" y="2765238"/>
              <a:ext cx="430887" cy="707886"/>
            </a:xfrm>
            <a:prstGeom prst="rect">
              <a:avLst/>
            </a:prstGeom>
            <a:noFill/>
          </p:spPr>
          <p:txBody>
            <a:bodyPr vert="eaVert" wrap="none" rtlCol="0">
              <a:spAutoFit/>
            </a:bodyPr>
            <a:lstStyle/>
            <a:p>
              <a:r>
                <a:rPr lang="zh-CN" altLang="en-US" sz="1600" dirty="0">
                  <a:latin typeface="楷体" panose="02010609060101010101" pitchFamily="49" charset="-122"/>
                  <a:ea typeface="楷体" panose="02010609060101010101" pitchFamily="49" charset="-122"/>
                </a:rPr>
                <a:t>含糖率</a:t>
              </a:r>
            </a:p>
          </p:txBody>
        </p:sp>
        <p:cxnSp>
          <p:nvCxnSpPr>
            <p:cNvPr id="149" name="直接连接符 148"/>
            <p:cNvCxnSpPr/>
            <p:nvPr/>
          </p:nvCxnSpPr>
          <p:spPr>
            <a:xfrm>
              <a:off x="7055091" y="4209221"/>
              <a:ext cx="468000" cy="3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7057797" y="2746136"/>
              <a:ext cx="2194" cy="1476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7504671" y="3927226"/>
              <a:ext cx="1152000" cy="3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7514616" y="3929007"/>
              <a:ext cx="2194" cy="288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BA48AF9B-277C-7816-8E9F-BE150F18A3F7}"/>
              </a:ext>
            </a:extLst>
          </p:cNvPr>
          <p:cNvGrpSpPr/>
          <p:nvPr/>
        </p:nvGrpSpPr>
        <p:grpSpPr>
          <a:xfrm>
            <a:off x="581828" y="3914379"/>
            <a:ext cx="4338384" cy="2363942"/>
            <a:chOff x="305713" y="1733405"/>
            <a:chExt cx="4274014" cy="4606832"/>
          </a:xfrm>
        </p:grpSpPr>
        <p:sp>
          <p:nvSpPr>
            <p:cNvPr id="6" name="圆角矩形 27">
              <a:extLst>
                <a:ext uri="{FF2B5EF4-FFF2-40B4-BE49-F238E27FC236}">
                  <a16:creationId xmlns:a16="http://schemas.microsoft.com/office/drawing/2014/main" id="{DEBF6CAD-0AB5-7C2E-C9EB-92787183205D}"/>
                </a:ext>
              </a:extLst>
            </p:cNvPr>
            <p:cNvSpPr/>
            <p:nvPr/>
          </p:nvSpPr>
          <p:spPr>
            <a:xfrm>
              <a:off x="305713" y="1733405"/>
              <a:ext cx="216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panose="02020603060405020304" pitchFamily="18" charset="0"/>
                </a:rPr>
                <a:t>含糖率</a:t>
              </a:r>
              <a:r>
                <a:rPr lang="en-US" altLang="zh-CN" sz="1400" dirty="0">
                  <a:latin typeface="Palatino" panose="02040502050505030304" pitchFamily="18" charset="0"/>
                </a:rPr>
                <a:t>≤</a:t>
              </a:r>
              <a:r>
                <a:rPr lang="en-US" altLang="zh-CN" sz="1400" dirty="0">
                  <a:latin typeface="Times" panose="02020603060405020304" pitchFamily="18" charset="0"/>
                </a:rPr>
                <a:t>0.126?</a:t>
              </a:r>
              <a:endParaRPr lang="zh-CN" altLang="en-US" sz="1400" dirty="0">
                <a:latin typeface="Times" panose="02020603060405020304" pitchFamily="18" charset="0"/>
              </a:endParaRPr>
            </a:p>
          </p:txBody>
        </p:sp>
        <p:sp>
          <p:nvSpPr>
            <p:cNvPr id="7" name="圆角矩形 28">
              <a:extLst>
                <a:ext uri="{FF2B5EF4-FFF2-40B4-BE49-F238E27FC236}">
                  <a16:creationId xmlns:a16="http://schemas.microsoft.com/office/drawing/2014/main" id="{BB7E931A-23E1-EB6D-A1C8-6A96E25142B0}"/>
                </a:ext>
              </a:extLst>
            </p:cNvPr>
            <p:cNvSpPr/>
            <p:nvPr/>
          </p:nvSpPr>
          <p:spPr>
            <a:xfrm>
              <a:off x="1508599" y="2753622"/>
              <a:ext cx="180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panose="02020603060405020304" pitchFamily="18" charset="0"/>
                </a:rPr>
                <a:t>密度</a:t>
              </a:r>
              <a:r>
                <a:rPr lang="en-US" altLang="zh-CN" sz="1400" dirty="0">
                  <a:latin typeface="Palatino" panose="02040502050505030304" pitchFamily="18" charset="0"/>
                </a:rPr>
                <a:t>≤</a:t>
              </a:r>
              <a:r>
                <a:rPr lang="en-US" altLang="zh-CN" sz="1400" dirty="0">
                  <a:latin typeface="Times" panose="02020603060405020304" pitchFamily="18" charset="0"/>
                </a:rPr>
                <a:t>0.381?</a:t>
              </a:r>
              <a:endParaRPr lang="zh-CN" altLang="en-US" sz="1400" dirty="0">
                <a:latin typeface="Times" panose="02020603060405020304" pitchFamily="18" charset="0"/>
              </a:endParaRPr>
            </a:p>
          </p:txBody>
        </p:sp>
        <p:sp>
          <p:nvSpPr>
            <p:cNvPr id="8" name="椭圆 7">
              <a:extLst>
                <a:ext uri="{FF2B5EF4-FFF2-40B4-BE49-F238E27FC236}">
                  <a16:creationId xmlns:a16="http://schemas.microsoft.com/office/drawing/2014/main" id="{1E550BA3-66B7-9491-2776-94E829D1CCDF}"/>
                </a:ext>
              </a:extLst>
            </p:cNvPr>
            <p:cNvSpPr/>
            <p:nvPr/>
          </p:nvSpPr>
          <p:spPr>
            <a:xfrm>
              <a:off x="1138247" y="38051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9" name="圆角矩形 30">
              <a:extLst>
                <a:ext uri="{FF2B5EF4-FFF2-40B4-BE49-F238E27FC236}">
                  <a16:creationId xmlns:a16="http://schemas.microsoft.com/office/drawing/2014/main" id="{09B82E11-DF6B-1674-8588-FEC228289A6B}"/>
                </a:ext>
              </a:extLst>
            </p:cNvPr>
            <p:cNvSpPr/>
            <p:nvPr/>
          </p:nvSpPr>
          <p:spPr>
            <a:xfrm>
              <a:off x="1323521" y="4870464"/>
              <a:ext cx="180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panose="02020603060405020304" pitchFamily="18" charset="0"/>
                </a:rPr>
                <a:t>密度</a:t>
              </a:r>
              <a:r>
                <a:rPr lang="en-US" altLang="zh-CN" sz="1400" dirty="0">
                  <a:latin typeface="Palatino" panose="02040502050505030304" pitchFamily="18" charset="0"/>
                </a:rPr>
                <a:t>≤</a:t>
              </a:r>
              <a:r>
                <a:rPr lang="en-US" altLang="zh-CN" sz="1400" dirty="0">
                  <a:latin typeface="Times" panose="02020603060405020304" pitchFamily="18" charset="0"/>
                </a:rPr>
                <a:t>0.560?</a:t>
              </a:r>
              <a:endParaRPr lang="zh-CN" altLang="en-US" sz="1400" dirty="0">
                <a:latin typeface="Times" panose="02020603060405020304" pitchFamily="18" charset="0"/>
              </a:endParaRPr>
            </a:p>
          </p:txBody>
        </p:sp>
        <p:grpSp>
          <p:nvGrpSpPr>
            <p:cNvPr id="10" name="组合 9">
              <a:extLst>
                <a:ext uri="{FF2B5EF4-FFF2-40B4-BE49-F238E27FC236}">
                  <a16:creationId xmlns:a16="http://schemas.microsoft.com/office/drawing/2014/main" id="{D135596F-058B-A86F-9209-06C023375862}"/>
                </a:ext>
              </a:extLst>
            </p:cNvPr>
            <p:cNvGrpSpPr/>
            <p:nvPr/>
          </p:nvGrpSpPr>
          <p:grpSpPr>
            <a:xfrm>
              <a:off x="1000070" y="5908237"/>
              <a:ext cx="2446902" cy="432000"/>
              <a:chOff x="4279045" y="4439240"/>
              <a:chExt cx="2446902" cy="432000"/>
            </a:xfrm>
          </p:grpSpPr>
          <p:sp>
            <p:nvSpPr>
              <p:cNvPr id="29" name="椭圆 28">
                <a:extLst>
                  <a:ext uri="{FF2B5EF4-FFF2-40B4-BE49-F238E27FC236}">
                    <a16:creationId xmlns:a16="http://schemas.microsoft.com/office/drawing/2014/main" id="{A36ABEF1-1434-EE97-BB25-E68A99DA3F11}"/>
                  </a:ext>
                </a:extLst>
              </p:cNvPr>
              <p:cNvSpPr/>
              <p:nvPr/>
            </p:nvSpPr>
            <p:spPr>
              <a:xfrm>
                <a:off x="5645947" y="443924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30" name="椭圆 29">
                <a:extLst>
                  <a:ext uri="{FF2B5EF4-FFF2-40B4-BE49-F238E27FC236}">
                    <a16:creationId xmlns:a16="http://schemas.microsoft.com/office/drawing/2014/main" id="{76804E3F-DDF5-72FB-109C-1C516A3EB68D}"/>
                  </a:ext>
                </a:extLst>
              </p:cNvPr>
              <p:cNvSpPr/>
              <p:nvPr/>
            </p:nvSpPr>
            <p:spPr>
              <a:xfrm>
                <a:off x="4279045" y="443924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grpSp>
        <p:sp>
          <p:nvSpPr>
            <p:cNvPr id="11" name="文本框 10">
              <a:extLst>
                <a:ext uri="{FF2B5EF4-FFF2-40B4-BE49-F238E27FC236}">
                  <a16:creationId xmlns:a16="http://schemas.microsoft.com/office/drawing/2014/main" id="{AE0FE13B-17EF-A822-A101-34649E677DB8}"/>
                </a:ext>
              </a:extLst>
            </p:cNvPr>
            <p:cNvSpPr txBox="1"/>
            <p:nvPr/>
          </p:nvSpPr>
          <p:spPr>
            <a:xfrm>
              <a:off x="1330973" y="5421526"/>
              <a:ext cx="632496" cy="473089"/>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是</a:t>
              </a:r>
            </a:p>
          </p:txBody>
        </p:sp>
        <p:cxnSp>
          <p:nvCxnSpPr>
            <p:cNvPr id="12" name="直接连接符 11">
              <a:extLst>
                <a:ext uri="{FF2B5EF4-FFF2-40B4-BE49-F238E27FC236}">
                  <a16:creationId xmlns:a16="http://schemas.microsoft.com/office/drawing/2014/main" id="{F28E7099-37DB-E125-D348-9F93E07260F5}"/>
                </a:ext>
              </a:extLst>
            </p:cNvPr>
            <p:cNvCxnSpPr/>
            <p:nvPr/>
          </p:nvCxnSpPr>
          <p:spPr>
            <a:xfrm flipH="1">
              <a:off x="1578501" y="5302464"/>
              <a:ext cx="420614" cy="607721"/>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3473C608-F0DD-6094-15A3-0A551D247BA9}"/>
                </a:ext>
              </a:extLst>
            </p:cNvPr>
            <p:cNvCxnSpPr/>
            <p:nvPr/>
          </p:nvCxnSpPr>
          <p:spPr>
            <a:xfrm>
              <a:off x="2486358" y="5300516"/>
              <a:ext cx="420614" cy="607721"/>
            </a:xfrm>
            <a:prstGeom prst="line">
              <a:avLst/>
            </a:prstGeom>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6D6A6BDE-4DD9-C633-08EF-B03219FC4105}"/>
                </a:ext>
              </a:extLst>
            </p:cNvPr>
            <p:cNvSpPr txBox="1"/>
            <p:nvPr/>
          </p:nvSpPr>
          <p:spPr>
            <a:xfrm>
              <a:off x="2701206" y="5419710"/>
              <a:ext cx="632496" cy="473089"/>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否</a:t>
              </a:r>
            </a:p>
          </p:txBody>
        </p:sp>
        <p:sp>
          <p:nvSpPr>
            <p:cNvPr id="15" name="椭圆 14">
              <a:extLst>
                <a:ext uri="{FF2B5EF4-FFF2-40B4-BE49-F238E27FC236}">
                  <a16:creationId xmlns:a16="http://schemas.microsoft.com/office/drawing/2014/main" id="{2CD8A684-8868-76CF-3D57-C6374B91FAB9}"/>
                </a:ext>
              </a:extLst>
            </p:cNvPr>
            <p:cNvSpPr/>
            <p:nvPr/>
          </p:nvSpPr>
          <p:spPr>
            <a:xfrm>
              <a:off x="3499727" y="4864507"/>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16" name="文本框 15">
              <a:extLst>
                <a:ext uri="{FF2B5EF4-FFF2-40B4-BE49-F238E27FC236}">
                  <a16:creationId xmlns:a16="http://schemas.microsoft.com/office/drawing/2014/main" id="{49C11A52-625A-9606-EEE9-745C6352C8BB}"/>
                </a:ext>
              </a:extLst>
            </p:cNvPr>
            <p:cNvSpPr txBox="1"/>
            <p:nvPr/>
          </p:nvSpPr>
          <p:spPr>
            <a:xfrm>
              <a:off x="2471963" y="4375848"/>
              <a:ext cx="632496" cy="473089"/>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是</a:t>
              </a:r>
            </a:p>
          </p:txBody>
        </p:sp>
        <p:cxnSp>
          <p:nvCxnSpPr>
            <p:cNvPr id="17" name="直接连接符 16">
              <a:extLst>
                <a:ext uri="{FF2B5EF4-FFF2-40B4-BE49-F238E27FC236}">
                  <a16:creationId xmlns:a16="http://schemas.microsoft.com/office/drawing/2014/main" id="{6A936CAC-55B5-6835-4866-71DDBB438C86}"/>
                </a:ext>
              </a:extLst>
            </p:cNvPr>
            <p:cNvCxnSpPr/>
            <p:nvPr/>
          </p:nvCxnSpPr>
          <p:spPr>
            <a:xfrm flipH="1">
              <a:off x="2719491" y="4256786"/>
              <a:ext cx="420614" cy="60772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8B66A456-704E-5A5D-0F6C-1E4FBFC0C049}"/>
                </a:ext>
              </a:extLst>
            </p:cNvPr>
            <p:cNvCxnSpPr/>
            <p:nvPr/>
          </p:nvCxnSpPr>
          <p:spPr>
            <a:xfrm>
              <a:off x="3627348" y="4254838"/>
              <a:ext cx="420614" cy="607721"/>
            </a:xfrm>
            <a:prstGeom prst="line">
              <a:avLst/>
            </a:prstGeom>
          </p:spPr>
          <p:style>
            <a:lnRef idx="1">
              <a:schemeClr val="dk1"/>
            </a:lnRef>
            <a:fillRef idx="0">
              <a:schemeClr val="dk1"/>
            </a:fillRef>
            <a:effectRef idx="0">
              <a:schemeClr val="dk1"/>
            </a:effectRef>
            <a:fontRef idx="minor">
              <a:schemeClr val="tx1"/>
            </a:fontRef>
          </p:style>
        </p:cxnSp>
        <p:sp>
          <p:nvSpPr>
            <p:cNvPr id="19" name="圆角矩形 43">
              <a:extLst>
                <a:ext uri="{FF2B5EF4-FFF2-40B4-BE49-F238E27FC236}">
                  <a16:creationId xmlns:a16="http://schemas.microsoft.com/office/drawing/2014/main" id="{00C7C98E-1568-3898-F637-37B2D2137980}"/>
                </a:ext>
              </a:extLst>
            </p:cNvPr>
            <p:cNvSpPr/>
            <p:nvPr/>
          </p:nvSpPr>
          <p:spPr>
            <a:xfrm>
              <a:off x="2334602" y="3805160"/>
              <a:ext cx="216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Times" panose="02020603060405020304" pitchFamily="18" charset="0"/>
                </a:rPr>
                <a:t>含糖率</a:t>
              </a:r>
              <a:r>
                <a:rPr lang="en-US" altLang="zh-CN" sz="1400" dirty="0">
                  <a:latin typeface="Palatino" panose="02040502050505030304" pitchFamily="18" charset="0"/>
                </a:rPr>
                <a:t>≤</a:t>
              </a:r>
              <a:r>
                <a:rPr lang="en-US" altLang="zh-CN" sz="1400" dirty="0">
                  <a:latin typeface="Times" panose="02020603060405020304" pitchFamily="18" charset="0"/>
                </a:rPr>
                <a:t>0.205?</a:t>
              </a:r>
              <a:endParaRPr lang="zh-CN" altLang="en-US" sz="1400" dirty="0">
                <a:latin typeface="Times" panose="02020603060405020304" pitchFamily="18" charset="0"/>
              </a:endParaRPr>
            </a:p>
          </p:txBody>
        </p:sp>
        <p:sp>
          <p:nvSpPr>
            <p:cNvPr id="20" name="文本框 20">
              <a:extLst>
                <a:ext uri="{FF2B5EF4-FFF2-40B4-BE49-F238E27FC236}">
                  <a16:creationId xmlns:a16="http://schemas.microsoft.com/office/drawing/2014/main" id="{6CB95774-A2C8-F324-2036-BB4BC2E7E975}"/>
                </a:ext>
              </a:extLst>
            </p:cNvPr>
            <p:cNvSpPr txBox="1"/>
            <p:nvPr/>
          </p:nvSpPr>
          <p:spPr>
            <a:xfrm>
              <a:off x="1411928" y="3323531"/>
              <a:ext cx="632496" cy="473089"/>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是</a:t>
              </a:r>
            </a:p>
          </p:txBody>
        </p:sp>
        <p:cxnSp>
          <p:nvCxnSpPr>
            <p:cNvPr id="21" name="直接连接符 20">
              <a:extLst>
                <a:ext uri="{FF2B5EF4-FFF2-40B4-BE49-F238E27FC236}">
                  <a16:creationId xmlns:a16="http://schemas.microsoft.com/office/drawing/2014/main" id="{51D8015C-03E5-91DF-CCEC-E4ECA679F18A}"/>
                </a:ext>
              </a:extLst>
            </p:cNvPr>
            <p:cNvCxnSpPr/>
            <p:nvPr/>
          </p:nvCxnSpPr>
          <p:spPr>
            <a:xfrm flipH="1">
              <a:off x="1659456" y="3204468"/>
              <a:ext cx="420614" cy="607721"/>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2588E503-F7CD-990F-7058-583B34D189A7}"/>
                </a:ext>
              </a:extLst>
            </p:cNvPr>
            <p:cNvCxnSpPr/>
            <p:nvPr/>
          </p:nvCxnSpPr>
          <p:spPr>
            <a:xfrm>
              <a:off x="2567313" y="3202520"/>
              <a:ext cx="420614" cy="607721"/>
            </a:xfrm>
            <a:prstGeom prst="line">
              <a:avLst/>
            </a:prstGeom>
          </p:spPr>
          <p:style>
            <a:lnRef idx="1">
              <a:schemeClr val="dk1"/>
            </a:lnRef>
            <a:fillRef idx="0">
              <a:schemeClr val="dk1"/>
            </a:fillRef>
            <a:effectRef idx="0">
              <a:schemeClr val="dk1"/>
            </a:effectRef>
            <a:fontRef idx="minor">
              <a:schemeClr val="tx1"/>
            </a:fontRef>
          </p:style>
        </p:cxnSp>
        <p:sp>
          <p:nvSpPr>
            <p:cNvPr id="23" name="文本框 23">
              <a:extLst>
                <a:ext uri="{FF2B5EF4-FFF2-40B4-BE49-F238E27FC236}">
                  <a16:creationId xmlns:a16="http://schemas.microsoft.com/office/drawing/2014/main" id="{5683A62B-1AF0-110E-673D-B61507C150BB}"/>
                </a:ext>
              </a:extLst>
            </p:cNvPr>
            <p:cNvSpPr txBox="1"/>
            <p:nvPr/>
          </p:nvSpPr>
          <p:spPr>
            <a:xfrm>
              <a:off x="2782160" y="3321714"/>
              <a:ext cx="632496" cy="473089"/>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否</a:t>
              </a:r>
            </a:p>
          </p:txBody>
        </p:sp>
        <p:sp>
          <p:nvSpPr>
            <p:cNvPr id="24" name="文本框 25">
              <a:extLst>
                <a:ext uri="{FF2B5EF4-FFF2-40B4-BE49-F238E27FC236}">
                  <a16:creationId xmlns:a16="http://schemas.microsoft.com/office/drawing/2014/main" id="{EC8C8C72-3E6F-BB87-5A10-EDE538307F5E}"/>
                </a:ext>
              </a:extLst>
            </p:cNvPr>
            <p:cNvSpPr txBox="1"/>
            <p:nvPr/>
          </p:nvSpPr>
          <p:spPr>
            <a:xfrm>
              <a:off x="445204" y="2275740"/>
              <a:ext cx="632496" cy="473089"/>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是</a:t>
              </a:r>
            </a:p>
          </p:txBody>
        </p:sp>
        <p:cxnSp>
          <p:nvCxnSpPr>
            <p:cNvPr id="25" name="直接连接符 24">
              <a:extLst>
                <a:ext uri="{FF2B5EF4-FFF2-40B4-BE49-F238E27FC236}">
                  <a16:creationId xmlns:a16="http://schemas.microsoft.com/office/drawing/2014/main" id="{0E0EACCB-A25A-8F65-991C-353A54680C6B}"/>
                </a:ext>
              </a:extLst>
            </p:cNvPr>
            <p:cNvCxnSpPr/>
            <p:nvPr/>
          </p:nvCxnSpPr>
          <p:spPr>
            <a:xfrm flipH="1">
              <a:off x="692731" y="2156678"/>
              <a:ext cx="420614" cy="607721"/>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53D622A8-A93D-15B3-D403-1DFAABD55BB4}"/>
                </a:ext>
              </a:extLst>
            </p:cNvPr>
            <p:cNvCxnSpPr/>
            <p:nvPr/>
          </p:nvCxnSpPr>
          <p:spPr>
            <a:xfrm>
              <a:off x="1600588" y="2154730"/>
              <a:ext cx="420614" cy="607721"/>
            </a:xfrm>
            <a:prstGeom prst="line">
              <a:avLst/>
            </a:prstGeom>
          </p:spPr>
          <p:style>
            <a:lnRef idx="1">
              <a:schemeClr val="dk1"/>
            </a:lnRef>
            <a:fillRef idx="0">
              <a:schemeClr val="dk1"/>
            </a:fillRef>
            <a:effectRef idx="0">
              <a:schemeClr val="dk1"/>
            </a:effectRef>
            <a:fontRef idx="minor">
              <a:schemeClr val="tx1"/>
            </a:fontRef>
          </p:style>
        </p:cxnSp>
        <p:sp>
          <p:nvSpPr>
            <p:cNvPr id="27" name="文本框 28">
              <a:extLst>
                <a:ext uri="{FF2B5EF4-FFF2-40B4-BE49-F238E27FC236}">
                  <a16:creationId xmlns:a16="http://schemas.microsoft.com/office/drawing/2014/main" id="{BA5C50EA-343B-5C31-555C-7250C29E61E4}"/>
                </a:ext>
              </a:extLst>
            </p:cNvPr>
            <p:cNvSpPr txBox="1"/>
            <p:nvPr/>
          </p:nvSpPr>
          <p:spPr>
            <a:xfrm>
              <a:off x="1815436" y="2273924"/>
              <a:ext cx="632496" cy="473089"/>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否</a:t>
              </a:r>
            </a:p>
          </p:txBody>
        </p:sp>
        <p:sp>
          <p:nvSpPr>
            <p:cNvPr id="28" name="文本框 13">
              <a:extLst>
                <a:ext uri="{FF2B5EF4-FFF2-40B4-BE49-F238E27FC236}">
                  <a16:creationId xmlns:a16="http://schemas.microsoft.com/office/drawing/2014/main" id="{E958CFEB-FB94-705E-370E-F5CEA1C00E26}"/>
                </a:ext>
              </a:extLst>
            </p:cNvPr>
            <p:cNvSpPr txBox="1"/>
            <p:nvPr/>
          </p:nvSpPr>
          <p:spPr>
            <a:xfrm>
              <a:off x="3908765" y="4351274"/>
              <a:ext cx="632496" cy="473089"/>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否</a:t>
              </a:r>
            </a:p>
          </p:txBody>
        </p:sp>
      </p:grpSp>
      <p:sp>
        <p:nvSpPr>
          <p:cNvPr id="31" name="椭圆 30">
            <a:extLst>
              <a:ext uri="{FF2B5EF4-FFF2-40B4-BE49-F238E27FC236}">
                <a16:creationId xmlns:a16="http://schemas.microsoft.com/office/drawing/2014/main" id="{DBD71ACB-4139-263A-CF18-15AF10F4D343}"/>
              </a:ext>
            </a:extLst>
          </p:cNvPr>
          <p:cNvSpPr/>
          <p:nvPr/>
        </p:nvSpPr>
        <p:spPr>
          <a:xfrm>
            <a:off x="406274" y="4416349"/>
            <a:ext cx="820058" cy="2215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Tree>
    <p:extLst>
      <p:ext uri="{BB962C8B-B14F-4D97-AF65-F5344CB8AC3E}">
        <p14:creationId xmlns:p14="http://schemas.microsoft.com/office/powerpoint/2010/main" val="407547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多变量决策树</a:t>
            </a:r>
          </a:p>
        </p:txBody>
      </p:sp>
      <p:sp>
        <p:nvSpPr>
          <p:cNvPr id="3" name="内容占位符 2"/>
          <p:cNvSpPr>
            <a:spLocks noGrp="1"/>
          </p:cNvSpPr>
          <p:nvPr>
            <p:ph idx="1"/>
          </p:nvPr>
        </p:nvSpPr>
        <p:spPr/>
        <p:txBody>
          <a:bodyPr/>
          <a:lstStyle/>
          <a:p>
            <a:r>
              <a:rPr lang="zh-CN" altLang="en-US" dirty="0"/>
              <a:t>多变量决策树</a:t>
            </a:r>
            <a:endParaRPr lang="en-US" altLang="zh-CN" dirty="0"/>
          </a:p>
        </p:txBody>
      </p:sp>
      <p:sp>
        <p:nvSpPr>
          <p:cNvPr id="6" name="任意多边形 5"/>
          <p:cNvSpPr/>
          <p:nvPr/>
        </p:nvSpPr>
        <p:spPr>
          <a:xfrm>
            <a:off x="1032939" y="3017002"/>
            <a:ext cx="2757388" cy="1875934"/>
          </a:xfrm>
          <a:custGeom>
            <a:avLst/>
            <a:gdLst>
              <a:gd name="connsiteX0" fmla="*/ 0 w 2181225"/>
              <a:gd name="connsiteY0" fmla="*/ 1514475 h 1514475"/>
              <a:gd name="connsiteX1" fmla="*/ 904875 w 2181225"/>
              <a:gd name="connsiteY1" fmla="*/ 1257300 h 1514475"/>
              <a:gd name="connsiteX2" fmla="*/ 1581150 w 2181225"/>
              <a:gd name="connsiteY2" fmla="*/ 266700 h 1514475"/>
              <a:gd name="connsiteX3" fmla="*/ 2181225 w 2181225"/>
              <a:gd name="connsiteY3" fmla="*/ 0 h 1514475"/>
              <a:gd name="connsiteX0" fmla="*/ 0 w 2355393"/>
              <a:gd name="connsiteY0" fmla="*/ 1519781 h 1519781"/>
              <a:gd name="connsiteX1" fmla="*/ 904875 w 2355393"/>
              <a:gd name="connsiteY1" fmla="*/ 1262606 h 1519781"/>
              <a:gd name="connsiteX2" fmla="*/ 1581150 w 2355393"/>
              <a:gd name="connsiteY2" fmla="*/ 272006 h 1519781"/>
              <a:gd name="connsiteX3" fmla="*/ 2355393 w 2355393"/>
              <a:gd name="connsiteY3" fmla="*/ 0 h 1519781"/>
              <a:gd name="connsiteX0" fmla="*/ 0 w 2355393"/>
              <a:gd name="connsiteY0" fmla="*/ 1519781 h 1519781"/>
              <a:gd name="connsiteX1" fmla="*/ 904875 w 2355393"/>
              <a:gd name="connsiteY1" fmla="*/ 1262606 h 1519781"/>
              <a:gd name="connsiteX2" fmla="*/ 1581150 w 2355393"/>
              <a:gd name="connsiteY2" fmla="*/ 272006 h 1519781"/>
              <a:gd name="connsiteX3" fmla="*/ 2355393 w 2355393"/>
              <a:gd name="connsiteY3" fmla="*/ 0 h 1519781"/>
              <a:gd name="connsiteX0" fmla="*/ 0 w 2422813"/>
              <a:gd name="connsiteY0" fmla="*/ 1519781 h 1519781"/>
              <a:gd name="connsiteX1" fmla="*/ 972295 w 2422813"/>
              <a:gd name="connsiteY1" fmla="*/ 1262606 h 1519781"/>
              <a:gd name="connsiteX2" fmla="*/ 1648570 w 2422813"/>
              <a:gd name="connsiteY2" fmla="*/ 272006 h 1519781"/>
              <a:gd name="connsiteX3" fmla="*/ 2422813 w 2422813"/>
              <a:gd name="connsiteY3" fmla="*/ 0 h 1519781"/>
              <a:gd name="connsiteX0" fmla="*/ 0 w 2422813"/>
              <a:gd name="connsiteY0" fmla="*/ 1519781 h 1519781"/>
              <a:gd name="connsiteX1" fmla="*/ 972295 w 2422813"/>
              <a:gd name="connsiteY1" fmla="*/ 1262606 h 1519781"/>
              <a:gd name="connsiteX2" fmla="*/ 1648570 w 2422813"/>
              <a:gd name="connsiteY2" fmla="*/ 272006 h 1519781"/>
              <a:gd name="connsiteX3" fmla="*/ 2422813 w 2422813"/>
              <a:gd name="connsiteY3" fmla="*/ 0 h 1519781"/>
              <a:gd name="connsiteX0" fmla="*/ 0 w 2532370"/>
              <a:gd name="connsiteY0" fmla="*/ 1479985 h 1479985"/>
              <a:gd name="connsiteX1" fmla="*/ 972295 w 2532370"/>
              <a:gd name="connsiteY1" fmla="*/ 1222810 h 1479985"/>
              <a:gd name="connsiteX2" fmla="*/ 1648570 w 2532370"/>
              <a:gd name="connsiteY2" fmla="*/ 232210 h 1479985"/>
              <a:gd name="connsiteX3" fmla="*/ 2532370 w 2532370"/>
              <a:gd name="connsiteY3" fmla="*/ 0 h 1479985"/>
              <a:gd name="connsiteX0" fmla="*/ 0 w 2532370"/>
              <a:gd name="connsiteY0" fmla="*/ 1480593 h 1480593"/>
              <a:gd name="connsiteX1" fmla="*/ 972295 w 2532370"/>
              <a:gd name="connsiteY1" fmla="*/ 1223418 h 1480593"/>
              <a:gd name="connsiteX2" fmla="*/ 1648570 w 2532370"/>
              <a:gd name="connsiteY2" fmla="*/ 232818 h 1480593"/>
              <a:gd name="connsiteX3" fmla="*/ 2532370 w 2532370"/>
              <a:gd name="connsiteY3" fmla="*/ 608 h 1480593"/>
              <a:gd name="connsiteX0" fmla="*/ 0 w 2431240"/>
              <a:gd name="connsiteY0" fmla="*/ 1496376 h 1496376"/>
              <a:gd name="connsiteX1" fmla="*/ 972295 w 2431240"/>
              <a:gd name="connsiteY1" fmla="*/ 1239201 h 1496376"/>
              <a:gd name="connsiteX2" fmla="*/ 1648570 w 2431240"/>
              <a:gd name="connsiteY2" fmla="*/ 248601 h 1496376"/>
              <a:gd name="connsiteX3" fmla="*/ 2431240 w 2431240"/>
              <a:gd name="connsiteY3" fmla="*/ 473 h 1496376"/>
              <a:gd name="connsiteX0" fmla="*/ 0 w 2431240"/>
              <a:gd name="connsiteY0" fmla="*/ 1496376 h 1496376"/>
              <a:gd name="connsiteX1" fmla="*/ 972295 w 2431240"/>
              <a:gd name="connsiteY1" fmla="*/ 1239201 h 1496376"/>
              <a:gd name="connsiteX2" fmla="*/ 1648570 w 2431240"/>
              <a:gd name="connsiteY2" fmla="*/ 248601 h 1496376"/>
              <a:gd name="connsiteX3" fmla="*/ 2431240 w 2431240"/>
              <a:gd name="connsiteY3" fmla="*/ 473 h 1496376"/>
              <a:gd name="connsiteX0" fmla="*/ 0 w 2431240"/>
              <a:gd name="connsiteY0" fmla="*/ 1535999 h 1535999"/>
              <a:gd name="connsiteX1" fmla="*/ 972295 w 2431240"/>
              <a:gd name="connsiteY1" fmla="*/ 1278824 h 1535999"/>
              <a:gd name="connsiteX2" fmla="*/ 1648570 w 2431240"/>
              <a:gd name="connsiteY2" fmla="*/ 288224 h 1535999"/>
              <a:gd name="connsiteX3" fmla="*/ 2431240 w 2431240"/>
              <a:gd name="connsiteY3" fmla="*/ 300 h 1535999"/>
              <a:gd name="connsiteX0" fmla="*/ 0 w 2431240"/>
              <a:gd name="connsiteY0" fmla="*/ 1535699 h 1535699"/>
              <a:gd name="connsiteX1" fmla="*/ 972295 w 2431240"/>
              <a:gd name="connsiteY1" fmla="*/ 1278524 h 1535699"/>
              <a:gd name="connsiteX2" fmla="*/ 1648570 w 2431240"/>
              <a:gd name="connsiteY2" fmla="*/ 287924 h 1535699"/>
              <a:gd name="connsiteX3" fmla="*/ 2431240 w 2431240"/>
              <a:gd name="connsiteY3" fmla="*/ 0 h 1535699"/>
              <a:gd name="connsiteX0" fmla="*/ 0 w 2464950"/>
              <a:gd name="connsiteY0" fmla="*/ 1559576 h 1559576"/>
              <a:gd name="connsiteX1" fmla="*/ 972295 w 2464950"/>
              <a:gd name="connsiteY1" fmla="*/ 1302401 h 1559576"/>
              <a:gd name="connsiteX2" fmla="*/ 1648570 w 2464950"/>
              <a:gd name="connsiteY2" fmla="*/ 311801 h 1559576"/>
              <a:gd name="connsiteX3" fmla="*/ 2464950 w 2464950"/>
              <a:gd name="connsiteY3" fmla="*/ 0 h 1559576"/>
              <a:gd name="connsiteX0" fmla="*/ 0 w 2439668"/>
              <a:gd name="connsiteY0" fmla="*/ 1567535 h 1567535"/>
              <a:gd name="connsiteX1" fmla="*/ 972295 w 2439668"/>
              <a:gd name="connsiteY1" fmla="*/ 1310360 h 1567535"/>
              <a:gd name="connsiteX2" fmla="*/ 1648570 w 2439668"/>
              <a:gd name="connsiteY2" fmla="*/ 319760 h 1567535"/>
              <a:gd name="connsiteX3" fmla="*/ 2439668 w 2439668"/>
              <a:gd name="connsiteY3" fmla="*/ 0 h 1567535"/>
            </a:gdLst>
            <a:ahLst/>
            <a:cxnLst>
              <a:cxn ang="0">
                <a:pos x="connsiteX0" y="connsiteY0"/>
              </a:cxn>
              <a:cxn ang="0">
                <a:pos x="connsiteX1" y="connsiteY1"/>
              </a:cxn>
              <a:cxn ang="0">
                <a:pos x="connsiteX2" y="connsiteY2"/>
              </a:cxn>
              <a:cxn ang="0">
                <a:pos x="connsiteX3" y="connsiteY3"/>
              </a:cxn>
            </a:cxnLst>
            <a:rect l="l" t="t" r="r" b="b"/>
            <a:pathLst>
              <a:path w="2439668" h="1567535">
                <a:moveTo>
                  <a:pt x="0" y="1567535"/>
                </a:moveTo>
                <a:cubicBezTo>
                  <a:pt x="331912" y="1564152"/>
                  <a:pt x="697533" y="1518323"/>
                  <a:pt x="972295" y="1310360"/>
                </a:cubicBezTo>
                <a:cubicBezTo>
                  <a:pt x="1247057" y="1102397"/>
                  <a:pt x="1404008" y="538153"/>
                  <a:pt x="1648570" y="319760"/>
                </a:cubicBezTo>
                <a:cubicBezTo>
                  <a:pt x="1893132" y="101367"/>
                  <a:pt x="1936986" y="73677"/>
                  <a:pt x="2439668" y="0"/>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flipH="1" flipV="1">
            <a:off x="966000" y="2541985"/>
            <a:ext cx="0" cy="252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9" name="直接箭头连接符 8"/>
          <p:cNvCxnSpPr/>
          <p:nvPr/>
        </p:nvCxnSpPr>
        <p:spPr>
          <a:xfrm>
            <a:off x="957803" y="5062045"/>
            <a:ext cx="3060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10" name="文本框 11"/>
          <p:cNvSpPr txBox="1"/>
          <p:nvPr/>
        </p:nvSpPr>
        <p:spPr>
          <a:xfrm>
            <a:off x="775904" y="4999568"/>
            <a:ext cx="274434" cy="30777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cxnSp>
        <p:nvCxnSpPr>
          <p:cNvPr id="11" name="直接连接符 10"/>
          <p:cNvCxnSpPr/>
          <p:nvPr/>
        </p:nvCxnSpPr>
        <p:spPr>
          <a:xfrm>
            <a:off x="1595810" y="4990485"/>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2218000" y="4990485"/>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2840190" y="4990485"/>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3462380" y="4990485"/>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5400000">
            <a:off x="1002360" y="3155316"/>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5400000">
            <a:off x="1002360" y="3778892"/>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5400000">
            <a:off x="1002360" y="4402468"/>
            <a:ext cx="0" cy="72000"/>
          </a:xfrm>
          <a:prstGeom prst="line">
            <a:avLst/>
          </a:prstGeom>
          <a:ln w="12700"/>
        </p:spPr>
        <p:style>
          <a:lnRef idx="1">
            <a:schemeClr val="dk1"/>
          </a:lnRef>
          <a:fillRef idx="0">
            <a:schemeClr val="dk1"/>
          </a:fillRef>
          <a:effectRef idx="0">
            <a:schemeClr val="dk1"/>
          </a:effectRef>
          <a:fontRef idx="minor">
            <a:schemeClr val="tx1"/>
          </a:fontRef>
        </p:style>
      </p:cxnSp>
      <p:grpSp>
        <p:nvGrpSpPr>
          <p:cNvPr id="18" name="组合 17"/>
          <p:cNvGrpSpPr/>
          <p:nvPr/>
        </p:nvGrpSpPr>
        <p:grpSpPr>
          <a:xfrm>
            <a:off x="1753845" y="3976955"/>
            <a:ext cx="108000" cy="108000"/>
            <a:chOff x="5476803" y="2392530"/>
            <a:chExt cx="108000" cy="108000"/>
          </a:xfrm>
        </p:grpSpPr>
        <p:cxnSp>
          <p:nvCxnSpPr>
            <p:cNvPr id="19" name="直接连接符 1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1" name="组合 20"/>
          <p:cNvGrpSpPr/>
          <p:nvPr/>
        </p:nvGrpSpPr>
        <p:grpSpPr>
          <a:xfrm>
            <a:off x="1271304" y="4328782"/>
            <a:ext cx="108000" cy="108000"/>
            <a:chOff x="5476803" y="2392530"/>
            <a:chExt cx="108000" cy="108000"/>
          </a:xfrm>
        </p:grpSpPr>
        <p:cxnSp>
          <p:nvCxnSpPr>
            <p:cNvPr id="22" name="直接连接符 2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4" name="组合 23"/>
          <p:cNvGrpSpPr/>
          <p:nvPr/>
        </p:nvGrpSpPr>
        <p:grpSpPr>
          <a:xfrm>
            <a:off x="2365783" y="3700266"/>
            <a:ext cx="108000" cy="108000"/>
            <a:chOff x="5476803" y="2392530"/>
            <a:chExt cx="108000" cy="108000"/>
          </a:xfrm>
        </p:grpSpPr>
        <p:cxnSp>
          <p:nvCxnSpPr>
            <p:cNvPr id="25" name="直接连接符 2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7" name="组合 26"/>
          <p:cNvGrpSpPr/>
          <p:nvPr/>
        </p:nvGrpSpPr>
        <p:grpSpPr>
          <a:xfrm>
            <a:off x="2076525" y="3744997"/>
            <a:ext cx="108000" cy="108000"/>
            <a:chOff x="5476803" y="2392530"/>
            <a:chExt cx="108000" cy="108000"/>
          </a:xfrm>
        </p:grpSpPr>
        <p:cxnSp>
          <p:nvCxnSpPr>
            <p:cNvPr id="28" name="直接连接符 2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0" name="组合 29"/>
          <p:cNvGrpSpPr/>
          <p:nvPr/>
        </p:nvGrpSpPr>
        <p:grpSpPr>
          <a:xfrm>
            <a:off x="1995683" y="4469842"/>
            <a:ext cx="108000" cy="108000"/>
            <a:chOff x="5476803" y="2392530"/>
            <a:chExt cx="108000" cy="108000"/>
          </a:xfrm>
        </p:grpSpPr>
        <p:cxnSp>
          <p:nvCxnSpPr>
            <p:cNvPr id="31" name="直接连接符 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3" name="组合 32"/>
          <p:cNvGrpSpPr/>
          <p:nvPr/>
        </p:nvGrpSpPr>
        <p:grpSpPr>
          <a:xfrm>
            <a:off x="1259493" y="3756518"/>
            <a:ext cx="108000" cy="108000"/>
            <a:chOff x="5476803" y="2392530"/>
            <a:chExt cx="108000" cy="108000"/>
          </a:xfrm>
        </p:grpSpPr>
        <p:cxnSp>
          <p:nvCxnSpPr>
            <p:cNvPr id="34" name="直接连接符 3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6" name="组合 35"/>
          <p:cNvGrpSpPr/>
          <p:nvPr/>
        </p:nvGrpSpPr>
        <p:grpSpPr>
          <a:xfrm>
            <a:off x="1510286" y="4105157"/>
            <a:ext cx="108000" cy="108000"/>
            <a:chOff x="5476803" y="2392530"/>
            <a:chExt cx="108000" cy="108000"/>
          </a:xfrm>
        </p:grpSpPr>
        <p:cxnSp>
          <p:nvCxnSpPr>
            <p:cNvPr id="37" name="直接连接符 3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9" name="组合 38"/>
          <p:cNvGrpSpPr/>
          <p:nvPr/>
        </p:nvGrpSpPr>
        <p:grpSpPr>
          <a:xfrm>
            <a:off x="1430018" y="4670843"/>
            <a:ext cx="108000" cy="108000"/>
            <a:chOff x="5476803" y="2392530"/>
            <a:chExt cx="108000" cy="108000"/>
          </a:xfrm>
        </p:grpSpPr>
        <p:cxnSp>
          <p:nvCxnSpPr>
            <p:cNvPr id="40" name="直接连接符 3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42" name="直接连接符 41"/>
          <p:cNvCxnSpPr/>
          <p:nvPr/>
        </p:nvCxnSpPr>
        <p:spPr>
          <a:xfrm>
            <a:off x="2402208" y="4565571"/>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1887683" y="4892936"/>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2163877" y="4747377"/>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2958025" y="4580926"/>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2596084" y="438108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2776853" y="4944151"/>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a:off x="3124287" y="4724843"/>
            <a:ext cx="108000"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49" name="对象 48"/>
          <p:cNvGraphicFramePr>
            <a:graphicFrameLocks noChangeAspect="1"/>
          </p:cNvGraphicFramePr>
          <p:nvPr>
            <p:extLst>
              <p:ext uri="{D42A27DB-BD31-4B8C-83A1-F6EECF244321}">
                <p14:modId xmlns:p14="http://schemas.microsoft.com/office/powerpoint/2010/main" val="3515112229"/>
              </p:ext>
            </p:extLst>
          </p:nvPr>
        </p:nvGraphicFramePr>
        <p:xfrm>
          <a:off x="3688909" y="5119564"/>
          <a:ext cx="141791" cy="216000"/>
        </p:xfrm>
        <a:graphic>
          <a:graphicData uri="http://schemas.openxmlformats.org/presentationml/2006/ole">
            <mc:AlternateContent xmlns:mc="http://schemas.openxmlformats.org/markup-compatibility/2006">
              <mc:Choice xmlns:v="urn:schemas-microsoft-com:vml" Requires="v">
                <p:oleObj name="Formula" r:id="rId2" imgW="86400" imgH="129600" progId="Equation.Ribbit">
                  <p:embed/>
                </p:oleObj>
              </mc:Choice>
              <mc:Fallback>
                <p:oleObj name="Formula" r:id="rId2" imgW="86400" imgH="129600" progId="Equation.Ribbit">
                  <p:embed/>
                  <p:pic>
                    <p:nvPicPr>
                      <p:cNvPr id="0" name=""/>
                      <p:cNvPicPr/>
                      <p:nvPr/>
                    </p:nvPicPr>
                    <p:blipFill>
                      <a:blip r:embed="rId3"/>
                      <a:stretch>
                        <a:fillRect/>
                      </a:stretch>
                    </p:blipFill>
                    <p:spPr>
                      <a:xfrm>
                        <a:off x="3688909" y="5119564"/>
                        <a:ext cx="141791" cy="216000"/>
                      </a:xfrm>
                      <a:prstGeom prst="rect">
                        <a:avLst/>
                      </a:prstGeom>
                    </p:spPr>
                  </p:pic>
                </p:oleObj>
              </mc:Fallback>
            </mc:AlternateContent>
          </a:graphicData>
        </a:graphic>
      </p:graphicFrame>
      <p:graphicFrame>
        <p:nvGraphicFramePr>
          <p:cNvPr id="50" name="对象 49"/>
          <p:cNvGraphicFramePr>
            <a:graphicFrameLocks noChangeAspect="1"/>
          </p:cNvGraphicFramePr>
          <p:nvPr>
            <p:extLst>
              <p:ext uri="{D42A27DB-BD31-4B8C-83A1-F6EECF244321}">
                <p14:modId xmlns:p14="http://schemas.microsoft.com/office/powerpoint/2010/main" val="686428900"/>
              </p:ext>
            </p:extLst>
          </p:nvPr>
        </p:nvGraphicFramePr>
        <p:xfrm>
          <a:off x="753529" y="2634536"/>
          <a:ext cx="133350" cy="219075"/>
        </p:xfrm>
        <a:graphic>
          <a:graphicData uri="http://schemas.openxmlformats.org/presentationml/2006/ole">
            <mc:AlternateContent xmlns:mc="http://schemas.openxmlformats.org/markup-compatibility/2006">
              <mc:Choice xmlns:v="urn:schemas-microsoft-com:vml" Requires="v">
                <p:oleObj name="Formula" r:id="rId4" imgW="81360" imgH="131040" progId="Equation.Ribbit">
                  <p:embed/>
                </p:oleObj>
              </mc:Choice>
              <mc:Fallback>
                <p:oleObj name="Formula" r:id="rId4" imgW="81360" imgH="131040" progId="Equation.Ribbit">
                  <p:embed/>
                  <p:pic>
                    <p:nvPicPr>
                      <p:cNvPr id="0" name=""/>
                      <p:cNvPicPr/>
                      <p:nvPr/>
                    </p:nvPicPr>
                    <p:blipFill>
                      <a:blip r:embed="rId5"/>
                      <a:stretch>
                        <a:fillRect/>
                      </a:stretch>
                    </p:blipFill>
                    <p:spPr>
                      <a:xfrm>
                        <a:off x="753529" y="2634536"/>
                        <a:ext cx="133350" cy="219075"/>
                      </a:xfrm>
                      <a:prstGeom prst="rect">
                        <a:avLst/>
                      </a:prstGeom>
                    </p:spPr>
                  </p:pic>
                </p:oleObj>
              </mc:Fallback>
            </mc:AlternateContent>
          </a:graphicData>
        </a:graphic>
      </p:graphicFrame>
      <p:grpSp>
        <p:nvGrpSpPr>
          <p:cNvPr id="51" name="组合 50"/>
          <p:cNvGrpSpPr/>
          <p:nvPr/>
        </p:nvGrpSpPr>
        <p:grpSpPr>
          <a:xfrm>
            <a:off x="2069377" y="4142223"/>
            <a:ext cx="108000" cy="108000"/>
            <a:chOff x="5476803" y="2392530"/>
            <a:chExt cx="108000" cy="108000"/>
          </a:xfrm>
        </p:grpSpPr>
        <p:cxnSp>
          <p:nvCxnSpPr>
            <p:cNvPr id="52" name="直接连接符 5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4" name="组合 53"/>
          <p:cNvGrpSpPr/>
          <p:nvPr/>
        </p:nvGrpSpPr>
        <p:grpSpPr>
          <a:xfrm>
            <a:off x="1700534" y="4472926"/>
            <a:ext cx="108000" cy="108000"/>
            <a:chOff x="5476803" y="2392530"/>
            <a:chExt cx="108000" cy="108000"/>
          </a:xfrm>
        </p:grpSpPr>
        <p:cxnSp>
          <p:nvCxnSpPr>
            <p:cNvPr id="55" name="直接连接符 5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7" name="组合 56"/>
          <p:cNvGrpSpPr/>
          <p:nvPr/>
        </p:nvGrpSpPr>
        <p:grpSpPr>
          <a:xfrm>
            <a:off x="1801662" y="3657754"/>
            <a:ext cx="108000" cy="108000"/>
            <a:chOff x="5476803" y="2392530"/>
            <a:chExt cx="108000" cy="108000"/>
          </a:xfrm>
        </p:grpSpPr>
        <p:cxnSp>
          <p:nvCxnSpPr>
            <p:cNvPr id="58" name="直接连接符 5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60" name="直接连接符 59"/>
          <p:cNvCxnSpPr/>
          <p:nvPr/>
        </p:nvCxnSpPr>
        <p:spPr>
          <a:xfrm>
            <a:off x="2675112" y="4084955"/>
            <a:ext cx="108000"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61" name="组合 60"/>
          <p:cNvGrpSpPr/>
          <p:nvPr/>
        </p:nvGrpSpPr>
        <p:grpSpPr>
          <a:xfrm>
            <a:off x="2245209" y="3932686"/>
            <a:ext cx="108000" cy="108000"/>
            <a:chOff x="5476803" y="2392530"/>
            <a:chExt cx="108000" cy="108000"/>
          </a:xfrm>
        </p:grpSpPr>
        <p:cxnSp>
          <p:nvCxnSpPr>
            <p:cNvPr id="62" name="直接连接符 6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4" name="组合 63"/>
          <p:cNvGrpSpPr/>
          <p:nvPr/>
        </p:nvGrpSpPr>
        <p:grpSpPr>
          <a:xfrm>
            <a:off x="1388263" y="3348559"/>
            <a:ext cx="108000" cy="108000"/>
            <a:chOff x="5476803" y="2392530"/>
            <a:chExt cx="108000" cy="108000"/>
          </a:xfrm>
        </p:grpSpPr>
        <p:cxnSp>
          <p:nvCxnSpPr>
            <p:cNvPr id="65" name="直接连接符 6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7" name="组合 66"/>
          <p:cNvGrpSpPr/>
          <p:nvPr/>
        </p:nvGrpSpPr>
        <p:grpSpPr>
          <a:xfrm>
            <a:off x="2442446" y="3486574"/>
            <a:ext cx="108000" cy="108000"/>
            <a:chOff x="5476803" y="2392530"/>
            <a:chExt cx="108000" cy="108000"/>
          </a:xfrm>
        </p:grpSpPr>
        <p:cxnSp>
          <p:nvCxnSpPr>
            <p:cNvPr id="68" name="直接连接符 6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70" name="组合 69"/>
          <p:cNvGrpSpPr/>
          <p:nvPr/>
        </p:nvGrpSpPr>
        <p:grpSpPr>
          <a:xfrm>
            <a:off x="2091798" y="3293772"/>
            <a:ext cx="108000" cy="108000"/>
            <a:chOff x="5476803" y="2392530"/>
            <a:chExt cx="108000" cy="108000"/>
          </a:xfrm>
        </p:grpSpPr>
        <p:cxnSp>
          <p:nvCxnSpPr>
            <p:cNvPr id="71" name="直接连接符 7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3" name="直接连接符 72"/>
          <p:cNvCxnSpPr/>
          <p:nvPr/>
        </p:nvCxnSpPr>
        <p:spPr>
          <a:xfrm>
            <a:off x="2429102" y="4739282"/>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a:off x="3283228" y="364499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3421281" y="431782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3337228" y="412902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2975287" y="3929188"/>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2912815" y="3755052"/>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a:off x="2890514" y="4242506"/>
            <a:ext cx="108000"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80" name="组合 79"/>
          <p:cNvGrpSpPr/>
          <p:nvPr/>
        </p:nvGrpSpPr>
        <p:grpSpPr>
          <a:xfrm>
            <a:off x="2839102" y="3105087"/>
            <a:ext cx="108000" cy="108000"/>
            <a:chOff x="5476803" y="2392530"/>
            <a:chExt cx="108000" cy="108000"/>
          </a:xfrm>
        </p:grpSpPr>
        <p:cxnSp>
          <p:nvCxnSpPr>
            <p:cNvPr id="81" name="直接连接符 8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3" name="组合 82"/>
          <p:cNvGrpSpPr/>
          <p:nvPr/>
        </p:nvGrpSpPr>
        <p:grpSpPr>
          <a:xfrm>
            <a:off x="2542084" y="2859994"/>
            <a:ext cx="108000" cy="108000"/>
            <a:chOff x="5476803" y="2392530"/>
            <a:chExt cx="108000" cy="108000"/>
          </a:xfrm>
        </p:grpSpPr>
        <p:cxnSp>
          <p:nvCxnSpPr>
            <p:cNvPr id="84" name="直接连接符 8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6" name="组合 85"/>
          <p:cNvGrpSpPr/>
          <p:nvPr/>
        </p:nvGrpSpPr>
        <p:grpSpPr>
          <a:xfrm>
            <a:off x="1753695" y="3058501"/>
            <a:ext cx="108000" cy="108000"/>
            <a:chOff x="5476803" y="2392530"/>
            <a:chExt cx="108000" cy="108000"/>
          </a:xfrm>
        </p:grpSpPr>
        <p:cxnSp>
          <p:nvCxnSpPr>
            <p:cNvPr id="87" name="直接连接符 8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9" name="组合 88"/>
          <p:cNvGrpSpPr/>
          <p:nvPr/>
        </p:nvGrpSpPr>
        <p:grpSpPr>
          <a:xfrm>
            <a:off x="2421665" y="3162556"/>
            <a:ext cx="108000" cy="108000"/>
            <a:chOff x="5476803" y="2392530"/>
            <a:chExt cx="108000" cy="108000"/>
          </a:xfrm>
        </p:grpSpPr>
        <p:cxnSp>
          <p:nvCxnSpPr>
            <p:cNvPr id="90" name="直接连接符 8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92" name="直接连接符 91"/>
          <p:cNvCxnSpPr/>
          <p:nvPr/>
        </p:nvCxnSpPr>
        <p:spPr>
          <a:xfrm>
            <a:off x="3103681" y="342800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1468958" y="4926514"/>
            <a:ext cx="108000"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94" name="组合 93"/>
          <p:cNvGrpSpPr/>
          <p:nvPr/>
        </p:nvGrpSpPr>
        <p:grpSpPr>
          <a:xfrm>
            <a:off x="2691534" y="3255661"/>
            <a:ext cx="108000" cy="108000"/>
            <a:chOff x="5476803" y="2392530"/>
            <a:chExt cx="108000" cy="108000"/>
          </a:xfrm>
        </p:grpSpPr>
        <p:cxnSp>
          <p:nvCxnSpPr>
            <p:cNvPr id="95" name="直接连接符 9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7" name="组合 96"/>
          <p:cNvGrpSpPr/>
          <p:nvPr/>
        </p:nvGrpSpPr>
        <p:grpSpPr>
          <a:xfrm>
            <a:off x="3354380" y="2938923"/>
            <a:ext cx="108000" cy="108000"/>
            <a:chOff x="5476803" y="2392530"/>
            <a:chExt cx="108000" cy="108000"/>
          </a:xfrm>
        </p:grpSpPr>
        <p:cxnSp>
          <p:nvCxnSpPr>
            <p:cNvPr id="98" name="直接连接符 9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0" name="直接连接符 99"/>
          <p:cNvCxnSpPr/>
          <p:nvPr/>
        </p:nvCxnSpPr>
        <p:spPr>
          <a:xfrm>
            <a:off x="3322446" y="3207054"/>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2867287" y="3565896"/>
            <a:ext cx="108000" cy="0"/>
          </a:xfrm>
          <a:prstGeom prst="line">
            <a:avLst/>
          </a:prstGeom>
          <a:ln w="19050"/>
        </p:spPr>
        <p:style>
          <a:lnRef idx="1">
            <a:schemeClr val="dk1"/>
          </a:lnRef>
          <a:fillRef idx="0">
            <a:schemeClr val="dk1"/>
          </a:fillRef>
          <a:effectRef idx="0">
            <a:schemeClr val="dk1"/>
          </a:effectRef>
          <a:fontRef idx="minor">
            <a:schemeClr val="tx1"/>
          </a:fontRef>
        </p:style>
      </p:cxnSp>
      <p:sp>
        <p:nvSpPr>
          <p:cNvPr id="102" name="任意多边形 101"/>
          <p:cNvSpPr/>
          <p:nvPr/>
        </p:nvSpPr>
        <p:spPr>
          <a:xfrm>
            <a:off x="1081725" y="3069211"/>
            <a:ext cx="2671763" cy="1728787"/>
          </a:xfrm>
          <a:custGeom>
            <a:avLst/>
            <a:gdLst>
              <a:gd name="connsiteX0" fmla="*/ 0 w 2671763"/>
              <a:gd name="connsiteY0" fmla="*/ 1728787 h 1728787"/>
              <a:gd name="connsiteX1" fmla="*/ 1033463 w 2671763"/>
              <a:gd name="connsiteY1" fmla="*/ 1714500 h 1728787"/>
              <a:gd name="connsiteX2" fmla="*/ 1033463 w 2671763"/>
              <a:gd name="connsiteY2" fmla="*/ 1233487 h 1728787"/>
              <a:gd name="connsiteX3" fmla="*/ 1404938 w 2671763"/>
              <a:gd name="connsiteY3" fmla="*/ 1238250 h 1728787"/>
              <a:gd name="connsiteX4" fmla="*/ 1409700 w 2671763"/>
              <a:gd name="connsiteY4" fmla="*/ 738187 h 1728787"/>
              <a:gd name="connsiteX5" fmla="*/ 1738313 w 2671763"/>
              <a:gd name="connsiteY5" fmla="*/ 738187 h 1728787"/>
              <a:gd name="connsiteX6" fmla="*/ 1733550 w 2671763"/>
              <a:gd name="connsiteY6" fmla="*/ 276225 h 1728787"/>
              <a:gd name="connsiteX7" fmla="*/ 2185988 w 2671763"/>
              <a:gd name="connsiteY7" fmla="*/ 271462 h 1728787"/>
              <a:gd name="connsiteX8" fmla="*/ 2190750 w 2671763"/>
              <a:gd name="connsiteY8" fmla="*/ 0 h 1728787"/>
              <a:gd name="connsiteX9" fmla="*/ 2671763 w 2671763"/>
              <a:gd name="connsiteY9" fmla="*/ 0 h 17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763" h="1728787">
                <a:moveTo>
                  <a:pt x="0" y="1728787"/>
                </a:moveTo>
                <a:lnTo>
                  <a:pt x="1033463" y="1714500"/>
                </a:lnTo>
                <a:lnTo>
                  <a:pt x="1033463" y="1233487"/>
                </a:lnTo>
                <a:lnTo>
                  <a:pt x="1404938" y="1238250"/>
                </a:lnTo>
                <a:cubicBezTo>
                  <a:pt x="1406525" y="1071562"/>
                  <a:pt x="1408113" y="904875"/>
                  <a:pt x="1409700" y="738187"/>
                </a:cubicBezTo>
                <a:lnTo>
                  <a:pt x="1738313" y="738187"/>
                </a:lnTo>
                <a:cubicBezTo>
                  <a:pt x="1736725" y="584200"/>
                  <a:pt x="1735138" y="430212"/>
                  <a:pt x="1733550" y="276225"/>
                </a:cubicBezTo>
                <a:lnTo>
                  <a:pt x="2185988" y="271462"/>
                </a:lnTo>
                <a:cubicBezTo>
                  <a:pt x="2187575" y="180975"/>
                  <a:pt x="2189163" y="90487"/>
                  <a:pt x="2190750" y="0"/>
                </a:cubicBezTo>
                <a:lnTo>
                  <a:pt x="2671763" y="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102"/>
          <p:cNvSpPr/>
          <p:nvPr/>
        </p:nvSpPr>
        <p:spPr>
          <a:xfrm>
            <a:off x="1119823" y="2977136"/>
            <a:ext cx="2540000" cy="1955800"/>
          </a:xfrm>
          <a:custGeom>
            <a:avLst/>
            <a:gdLst>
              <a:gd name="connsiteX0" fmla="*/ 0 w 2540000"/>
              <a:gd name="connsiteY0" fmla="*/ 1955800 h 1955800"/>
              <a:gd name="connsiteX1" fmla="*/ 1104900 w 2540000"/>
              <a:gd name="connsiteY1" fmla="*/ 1638300 h 1955800"/>
              <a:gd name="connsiteX2" fmla="*/ 1663700 w 2540000"/>
              <a:gd name="connsiteY2" fmla="*/ 444500 h 1955800"/>
              <a:gd name="connsiteX3" fmla="*/ 2540000 w 2540000"/>
              <a:gd name="connsiteY3" fmla="*/ 0 h 1955800"/>
              <a:gd name="connsiteX4" fmla="*/ 2540000 w 2540000"/>
              <a:gd name="connsiteY4" fmla="*/ 0 h 195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0" h="1955800">
                <a:moveTo>
                  <a:pt x="0" y="1955800"/>
                </a:moveTo>
                <a:lnTo>
                  <a:pt x="1104900" y="1638300"/>
                </a:lnTo>
                <a:lnTo>
                  <a:pt x="1663700" y="444500"/>
                </a:lnTo>
                <a:lnTo>
                  <a:pt x="2540000" y="0"/>
                </a:lnTo>
                <a:lnTo>
                  <a:pt x="2540000"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Rectangle 3"/>
          <p:cNvSpPr>
            <a:spLocks noChangeArrowheads="1"/>
          </p:cNvSpPr>
          <p:nvPr/>
        </p:nvSpPr>
        <p:spPr bwMode="auto">
          <a:xfrm>
            <a:off x="5037948" y="2182868"/>
            <a:ext cx="3558017" cy="1196145"/>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r>
              <a:rPr lang="zh-CN" altLang="en-US" sz="2200" dirty="0">
                <a:latin typeface="+mn-ea"/>
                <a:ea typeface="+mn-ea"/>
              </a:rPr>
              <a:t>非叶节点不再是仅对某个属性</a:t>
            </a:r>
            <a:r>
              <a:rPr lang="en-US" altLang="zh-CN" sz="2200" dirty="0">
                <a:latin typeface="+mn-ea"/>
                <a:ea typeface="+mn-ea"/>
              </a:rPr>
              <a:t>,</a:t>
            </a:r>
            <a:r>
              <a:rPr lang="zh-CN" altLang="en-US" sz="2200" dirty="0">
                <a:latin typeface="+mn-ea"/>
                <a:ea typeface="+mn-ea"/>
              </a:rPr>
              <a:t>而是对属性的线性组合</a:t>
            </a:r>
          </a:p>
        </p:txBody>
      </p:sp>
      <p:sp>
        <p:nvSpPr>
          <p:cNvPr id="105" name="Rectangle 3"/>
          <p:cNvSpPr>
            <a:spLocks noChangeArrowheads="1"/>
          </p:cNvSpPr>
          <p:nvPr/>
        </p:nvSpPr>
        <p:spPr bwMode="auto">
          <a:xfrm>
            <a:off x="5032347" y="3704141"/>
            <a:ext cx="3558017" cy="2228579"/>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r>
              <a:rPr lang="zh-CN" altLang="en-US" sz="2200" dirty="0">
                <a:latin typeface="+mn-ea"/>
                <a:ea typeface="+mn-ea"/>
              </a:rPr>
              <a:t>每个非叶结点是一个形如          的线性分类器，其中  是属性  的权值，  和  可在该结点所含的样本集和属性集上学得</a:t>
            </a:r>
            <a:endParaRPr lang="en-US" altLang="zh-CN" sz="2200" dirty="0">
              <a:latin typeface="+mn-ea"/>
              <a:ea typeface="+mn-ea"/>
            </a:endParaRPr>
          </a:p>
          <a:p>
            <a:pPr marL="0" indent="0">
              <a:buNone/>
            </a:pPr>
            <a:r>
              <a:rPr lang="en-US" altLang="zh-CN" sz="2400" dirty="0"/>
              <a:t>          </a:t>
            </a:r>
          </a:p>
          <a:p>
            <a:endParaRPr lang="zh-CN" altLang="en-US" sz="2400" dirty="0"/>
          </a:p>
        </p:txBody>
      </p:sp>
      <p:sp>
        <p:nvSpPr>
          <p:cNvPr id="4" name="下箭头 3"/>
          <p:cNvSpPr/>
          <p:nvPr/>
        </p:nvSpPr>
        <p:spPr>
          <a:xfrm>
            <a:off x="6558238" y="3478798"/>
            <a:ext cx="323085" cy="1412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233982847"/>
              </p:ext>
            </p:extLst>
          </p:nvPr>
        </p:nvGraphicFramePr>
        <p:xfrm>
          <a:off x="5838789" y="4128528"/>
          <a:ext cx="1257570" cy="293658"/>
        </p:xfrm>
        <a:graphic>
          <a:graphicData uri="http://schemas.openxmlformats.org/presentationml/2006/ole">
            <mc:AlternateContent xmlns:mc="http://schemas.openxmlformats.org/markup-compatibility/2006">
              <mc:Choice xmlns:v="urn:schemas-microsoft-com:vml" Requires="v">
                <p:oleObj name="Formula" r:id="rId6" imgW="890280" imgH="208440" progId="Equation.Ribbit">
                  <p:embed/>
                </p:oleObj>
              </mc:Choice>
              <mc:Fallback>
                <p:oleObj name="Formula" r:id="rId6" imgW="890280" imgH="208440" progId="Equation.Ribbit">
                  <p:embed/>
                  <p:pic>
                    <p:nvPicPr>
                      <p:cNvPr id="0" name=""/>
                      <p:cNvPicPr/>
                      <p:nvPr/>
                    </p:nvPicPr>
                    <p:blipFill>
                      <a:blip r:embed="rId7"/>
                      <a:stretch>
                        <a:fillRect/>
                      </a:stretch>
                    </p:blipFill>
                    <p:spPr>
                      <a:xfrm>
                        <a:off x="5838789" y="4128528"/>
                        <a:ext cx="1257570" cy="293658"/>
                      </a:xfrm>
                      <a:prstGeom prst="rect">
                        <a:avLst/>
                      </a:prstGeom>
                    </p:spPr>
                  </p:pic>
                </p:oleObj>
              </mc:Fallback>
            </mc:AlternateContent>
          </a:graphicData>
        </a:graphic>
      </p:graphicFrame>
      <p:graphicFrame>
        <p:nvGraphicFramePr>
          <p:cNvPr id="106" name="对象 105"/>
          <p:cNvGraphicFramePr>
            <a:graphicFrameLocks noChangeAspect="1"/>
          </p:cNvGraphicFramePr>
          <p:nvPr>
            <p:extLst>
              <p:ext uri="{D42A27DB-BD31-4B8C-83A1-F6EECF244321}">
                <p14:modId xmlns:p14="http://schemas.microsoft.com/office/powerpoint/2010/main" val="2180624168"/>
              </p:ext>
            </p:extLst>
          </p:nvPr>
        </p:nvGraphicFramePr>
        <p:xfrm>
          <a:off x="6875680" y="4509618"/>
          <a:ext cx="297911" cy="237696"/>
        </p:xfrm>
        <a:graphic>
          <a:graphicData uri="http://schemas.openxmlformats.org/presentationml/2006/ole">
            <mc:AlternateContent xmlns:mc="http://schemas.openxmlformats.org/markup-compatibility/2006">
              <mc:Choice xmlns:v="urn:schemas-microsoft-com:vml" Requires="v">
                <p:oleObj name="Formula" r:id="rId8" imgW="148680" imgH="119520" progId="Equation.Ribbit">
                  <p:embed/>
                </p:oleObj>
              </mc:Choice>
              <mc:Fallback>
                <p:oleObj name="Formula" r:id="rId8" imgW="148680" imgH="119520" progId="Equation.Ribbit">
                  <p:embed/>
                  <p:pic>
                    <p:nvPicPr>
                      <p:cNvPr id="0" name=""/>
                      <p:cNvPicPr/>
                      <p:nvPr/>
                    </p:nvPicPr>
                    <p:blipFill>
                      <a:blip r:embed="rId9"/>
                      <a:stretch>
                        <a:fillRect/>
                      </a:stretch>
                    </p:blipFill>
                    <p:spPr>
                      <a:xfrm>
                        <a:off x="6875680" y="4509618"/>
                        <a:ext cx="297911" cy="237696"/>
                      </a:xfrm>
                      <a:prstGeom prst="rect">
                        <a:avLst/>
                      </a:prstGeom>
                    </p:spPr>
                  </p:pic>
                </p:oleObj>
              </mc:Fallback>
            </mc:AlternateContent>
          </a:graphicData>
        </a:graphic>
      </p:graphicFrame>
      <p:graphicFrame>
        <p:nvGraphicFramePr>
          <p:cNvPr id="107" name="对象 106"/>
          <p:cNvGraphicFramePr>
            <a:graphicFrameLocks noChangeAspect="1"/>
          </p:cNvGraphicFramePr>
          <p:nvPr>
            <p:extLst>
              <p:ext uri="{D42A27DB-BD31-4B8C-83A1-F6EECF244321}">
                <p14:modId xmlns:p14="http://schemas.microsoft.com/office/powerpoint/2010/main" val="4211448008"/>
              </p:ext>
            </p:extLst>
          </p:nvPr>
        </p:nvGraphicFramePr>
        <p:xfrm>
          <a:off x="7218886" y="4826734"/>
          <a:ext cx="114910" cy="284252"/>
        </p:xfrm>
        <a:graphic>
          <a:graphicData uri="http://schemas.openxmlformats.org/presentationml/2006/ole">
            <mc:AlternateContent xmlns:mc="http://schemas.openxmlformats.org/markup-compatibility/2006">
              <mc:Choice xmlns:v="urn:schemas-microsoft-com:vml" Requires="v">
                <p:oleObj name="Formula" r:id="rId10" imgW="59760" imgH="148680" progId="Equation.Ribbit">
                  <p:embed/>
                </p:oleObj>
              </mc:Choice>
              <mc:Fallback>
                <p:oleObj name="Formula" r:id="rId10" imgW="59760" imgH="148680" progId="Equation.Ribbit">
                  <p:embed/>
                  <p:pic>
                    <p:nvPicPr>
                      <p:cNvPr id="0" name=""/>
                      <p:cNvPicPr/>
                      <p:nvPr/>
                    </p:nvPicPr>
                    <p:blipFill>
                      <a:blip r:embed="rId11"/>
                      <a:stretch>
                        <a:fillRect/>
                      </a:stretch>
                    </p:blipFill>
                    <p:spPr>
                      <a:xfrm>
                        <a:off x="7218886" y="4826734"/>
                        <a:ext cx="114910" cy="284252"/>
                      </a:xfrm>
                      <a:prstGeom prst="rect">
                        <a:avLst/>
                      </a:prstGeom>
                    </p:spPr>
                  </p:pic>
                </p:oleObj>
              </mc:Fallback>
            </mc:AlternateContent>
          </a:graphicData>
        </a:graphic>
      </p:graphicFrame>
      <p:graphicFrame>
        <p:nvGraphicFramePr>
          <p:cNvPr id="108" name="对象 107"/>
          <p:cNvGraphicFramePr>
            <a:graphicFrameLocks noChangeAspect="1"/>
          </p:cNvGraphicFramePr>
          <p:nvPr>
            <p:extLst>
              <p:ext uri="{D42A27DB-BD31-4B8C-83A1-F6EECF244321}">
                <p14:modId xmlns:p14="http://schemas.microsoft.com/office/powerpoint/2010/main" val="1251350321"/>
              </p:ext>
            </p:extLst>
          </p:nvPr>
        </p:nvGraphicFramePr>
        <p:xfrm>
          <a:off x="8014921" y="4493309"/>
          <a:ext cx="264258" cy="264258"/>
        </p:xfrm>
        <a:graphic>
          <a:graphicData uri="http://schemas.openxmlformats.org/presentationml/2006/ole">
            <mc:AlternateContent xmlns:mc="http://schemas.openxmlformats.org/markup-compatibility/2006">
              <mc:Choice xmlns:v="urn:schemas-microsoft-com:vml" Requires="v">
                <p:oleObj name="Formula" r:id="rId12" imgW="118440" imgH="119520" progId="Equation.Ribbit">
                  <p:embed/>
                </p:oleObj>
              </mc:Choice>
              <mc:Fallback>
                <p:oleObj name="Formula" r:id="rId12" imgW="118440" imgH="119520" progId="Equation.Ribbit">
                  <p:embed/>
                  <p:pic>
                    <p:nvPicPr>
                      <p:cNvPr id="0" name=""/>
                      <p:cNvPicPr/>
                      <p:nvPr/>
                    </p:nvPicPr>
                    <p:blipFill>
                      <a:blip r:embed="rId13"/>
                      <a:stretch>
                        <a:fillRect/>
                      </a:stretch>
                    </p:blipFill>
                    <p:spPr>
                      <a:xfrm>
                        <a:off x="8014921" y="4493309"/>
                        <a:ext cx="264258" cy="264258"/>
                      </a:xfrm>
                      <a:prstGeom prst="rect">
                        <a:avLst/>
                      </a:prstGeom>
                    </p:spPr>
                  </p:pic>
                </p:oleObj>
              </mc:Fallback>
            </mc:AlternateContent>
          </a:graphicData>
        </a:graphic>
      </p:graphicFrame>
      <p:graphicFrame>
        <p:nvGraphicFramePr>
          <p:cNvPr id="109" name="对象 108"/>
          <p:cNvGraphicFramePr>
            <a:graphicFrameLocks noChangeAspect="1"/>
          </p:cNvGraphicFramePr>
          <p:nvPr>
            <p:extLst>
              <p:ext uri="{D42A27DB-BD31-4B8C-83A1-F6EECF244321}">
                <p14:modId xmlns:p14="http://schemas.microsoft.com/office/powerpoint/2010/main" val="2404029404"/>
              </p:ext>
            </p:extLst>
          </p:nvPr>
        </p:nvGraphicFramePr>
        <p:xfrm>
          <a:off x="6527753" y="4860789"/>
          <a:ext cx="325103" cy="259392"/>
        </p:xfrm>
        <a:graphic>
          <a:graphicData uri="http://schemas.openxmlformats.org/presentationml/2006/ole">
            <mc:AlternateContent xmlns:mc="http://schemas.openxmlformats.org/markup-compatibility/2006">
              <mc:Choice xmlns:v="urn:schemas-microsoft-com:vml" Requires="v">
                <p:oleObj name="Formula" r:id="rId14" imgW="148680" imgH="119520" progId="Equation.Ribbit">
                  <p:embed/>
                </p:oleObj>
              </mc:Choice>
              <mc:Fallback>
                <p:oleObj name="Formula" r:id="rId14" imgW="148680" imgH="119520" progId="Equation.Ribbit">
                  <p:embed/>
                  <p:pic>
                    <p:nvPicPr>
                      <p:cNvPr id="0" name=""/>
                      <p:cNvPicPr/>
                      <p:nvPr/>
                    </p:nvPicPr>
                    <p:blipFill>
                      <a:blip r:embed="rId9"/>
                      <a:stretch>
                        <a:fillRect/>
                      </a:stretch>
                    </p:blipFill>
                    <p:spPr>
                      <a:xfrm>
                        <a:off x="6527753" y="4860789"/>
                        <a:ext cx="325103" cy="259392"/>
                      </a:xfrm>
                      <a:prstGeom prst="rect">
                        <a:avLst/>
                      </a:prstGeom>
                    </p:spPr>
                  </p:pic>
                </p:oleObj>
              </mc:Fallback>
            </mc:AlternateContent>
          </a:graphicData>
        </a:graphic>
      </p:graphicFrame>
    </p:spTree>
    <p:extLst>
      <p:ext uri="{BB962C8B-B14F-4D97-AF65-F5344CB8AC3E}">
        <p14:creationId xmlns:p14="http://schemas.microsoft.com/office/powerpoint/2010/main" val="424991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4" grpId="0" animBg="1"/>
      <p:bldP spid="105" grpId="0" animBg="1"/>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tretch>
            <a:fillRect/>
          </a:stretch>
        </p:blipFill>
        <p:spPr>
          <a:xfrm>
            <a:off x="2240647" y="461044"/>
            <a:ext cx="3726187" cy="5310549"/>
          </a:xfrm>
          <a:prstGeom prst="rect">
            <a:avLst/>
          </a:prstGeom>
        </p:spPr>
      </p:pic>
    </p:spTree>
    <p:extLst>
      <p:ext uri="{BB962C8B-B14F-4D97-AF65-F5344CB8AC3E}">
        <p14:creationId xmlns:p14="http://schemas.microsoft.com/office/powerpoint/2010/main" val="4232455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基本流程</a:t>
            </a:r>
          </a:p>
        </p:txBody>
      </p:sp>
      <p:pic>
        <p:nvPicPr>
          <p:cNvPr id="4" name="Picture 7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19" y="878656"/>
            <a:ext cx="6108489" cy="5522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319746" y="2657388"/>
            <a:ext cx="5183172" cy="27050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19746" y="3414562"/>
            <a:ext cx="5183172" cy="27050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19746" y="4818866"/>
            <a:ext cx="5183172" cy="27050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46467" y="2038342"/>
            <a:ext cx="2451079" cy="92333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zh-CN" altLang="en-US" b="1" dirty="0">
                <a:solidFill>
                  <a:schemeClr val="accent1"/>
                </a:solidFill>
                <a:latin typeface="+mj-ea"/>
              </a:rPr>
              <a:t>（</a:t>
            </a:r>
            <a:r>
              <a:rPr lang="en-US" altLang="zh-CN" b="1" dirty="0">
                <a:solidFill>
                  <a:schemeClr val="accent1"/>
                </a:solidFill>
                <a:latin typeface="+mj-ea"/>
              </a:rPr>
              <a:t>1</a:t>
            </a:r>
            <a:r>
              <a:rPr lang="zh-CN" altLang="en-US" b="1" dirty="0">
                <a:solidFill>
                  <a:schemeClr val="accent1"/>
                </a:solidFill>
                <a:latin typeface="+mj-ea"/>
              </a:rPr>
              <a:t>）当前结点</a:t>
            </a:r>
            <a:r>
              <a:rPr lang="zh-CN" altLang="en-US" b="1" dirty="0">
                <a:solidFill>
                  <a:schemeClr val="accent1"/>
                </a:solidFill>
                <a:latin typeface="+mj-ea"/>
                <a:ea typeface="+mj-ea"/>
              </a:rPr>
              <a:t>包含的样本全部属于同一类别</a:t>
            </a:r>
          </a:p>
        </p:txBody>
      </p:sp>
      <p:sp>
        <p:nvSpPr>
          <p:cNvPr id="15" name="矩形 14"/>
          <p:cNvSpPr/>
          <p:nvPr/>
        </p:nvSpPr>
        <p:spPr>
          <a:xfrm>
            <a:off x="6170077" y="3171327"/>
            <a:ext cx="2451079" cy="92333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zh-CN" altLang="en-US" b="1" dirty="0">
                <a:solidFill>
                  <a:schemeClr val="accent1"/>
                </a:solidFill>
                <a:latin typeface="+mj-ea"/>
              </a:rPr>
              <a:t>（</a:t>
            </a:r>
            <a:r>
              <a:rPr lang="en-US" altLang="zh-CN" b="1" dirty="0">
                <a:solidFill>
                  <a:schemeClr val="accent1"/>
                </a:solidFill>
                <a:latin typeface="+mj-ea"/>
              </a:rPr>
              <a:t>2</a:t>
            </a:r>
            <a:r>
              <a:rPr lang="zh-CN" altLang="en-US" b="1" dirty="0">
                <a:solidFill>
                  <a:schemeClr val="accent1"/>
                </a:solidFill>
                <a:latin typeface="+mj-ea"/>
              </a:rPr>
              <a:t>）当前属性集为空，或所有样本在所有属性上取值相同</a:t>
            </a:r>
            <a:endParaRPr lang="zh-CN" altLang="en-US" b="1" dirty="0">
              <a:solidFill>
                <a:schemeClr val="accent1"/>
              </a:solidFill>
              <a:latin typeface="+mj-ea"/>
              <a:ea typeface="+mj-ea"/>
            </a:endParaRPr>
          </a:p>
        </p:txBody>
      </p:sp>
      <p:sp>
        <p:nvSpPr>
          <p:cNvPr id="16" name="矩形 15"/>
          <p:cNvSpPr/>
          <p:nvPr/>
        </p:nvSpPr>
        <p:spPr>
          <a:xfrm>
            <a:off x="6180808" y="4495701"/>
            <a:ext cx="2451079" cy="64633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zh-CN" altLang="en-US" b="1" dirty="0">
                <a:solidFill>
                  <a:schemeClr val="accent1"/>
                </a:solidFill>
                <a:latin typeface="+mj-ea"/>
              </a:rPr>
              <a:t>（</a:t>
            </a:r>
            <a:r>
              <a:rPr lang="en-US" altLang="zh-CN" b="1" dirty="0">
                <a:solidFill>
                  <a:schemeClr val="accent1"/>
                </a:solidFill>
                <a:latin typeface="+mj-ea"/>
              </a:rPr>
              <a:t>3</a:t>
            </a:r>
            <a:r>
              <a:rPr lang="zh-CN" altLang="en-US" b="1" dirty="0">
                <a:solidFill>
                  <a:schemeClr val="accent1"/>
                </a:solidFill>
                <a:latin typeface="+mj-ea"/>
              </a:rPr>
              <a:t>）当前结点包含的样本集合为空</a:t>
            </a:r>
            <a:endParaRPr lang="zh-CN" altLang="en-US" b="1" dirty="0">
              <a:solidFill>
                <a:schemeClr val="accent1"/>
              </a:solidFill>
              <a:latin typeface="+mj-ea"/>
              <a:ea typeface="+mj-ea"/>
            </a:endParaRPr>
          </a:p>
        </p:txBody>
      </p:sp>
    </p:spTree>
    <p:extLst>
      <p:ext uri="{BB962C8B-B14F-4D97-AF65-F5344CB8AC3E}">
        <p14:creationId xmlns:p14="http://schemas.microsoft.com/office/powerpoint/2010/main" val="264835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3" grpId="0"/>
      <p:bldP spid="15" grpId="0"/>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多变量决策树</a:t>
            </a:r>
          </a:p>
        </p:txBody>
      </p:sp>
      <p:sp>
        <p:nvSpPr>
          <p:cNvPr id="49" name="椭圆 48"/>
          <p:cNvSpPr/>
          <p:nvPr/>
        </p:nvSpPr>
        <p:spPr>
          <a:xfrm>
            <a:off x="58247" y="2753622"/>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坏瓜</a:t>
            </a:r>
          </a:p>
        </p:txBody>
      </p:sp>
      <p:grpSp>
        <p:nvGrpSpPr>
          <p:cNvPr id="6" name="组合 5"/>
          <p:cNvGrpSpPr/>
          <p:nvPr/>
        </p:nvGrpSpPr>
        <p:grpSpPr>
          <a:xfrm>
            <a:off x="4395595" y="1860477"/>
            <a:ext cx="4338124" cy="3009987"/>
            <a:chOff x="4639516" y="2079729"/>
            <a:chExt cx="4338124" cy="3009987"/>
          </a:xfrm>
        </p:grpSpPr>
        <p:sp>
          <p:nvSpPr>
            <p:cNvPr id="5" name="右箭头 4"/>
            <p:cNvSpPr/>
            <p:nvPr/>
          </p:nvSpPr>
          <p:spPr>
            <a:xfrm>
              <a:off x="4639516" y="3287813"/>
              <a:ext cx="443884" cy="33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箭头连接符 61"/>
            <p:cNvCxnSpPr/>
            <p:nvPr/>
          </p:nvCxnSpPr>
          <p:spPr>
            <a:xfrm flipH="1" flipV="1">
              <a:off x="5925837" y="2079729"/>
              <a:ext cx="0" cy="252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63" name="直接箭头连接符 62"/>
            <p:cNvCxnSpPr/>
            <p:nvPr/>
          </p:nvCxnSpPr>
          <p:spPr>
            <a:xfrm>
              <a:off x="5917640" y="4599789"/>
              <a:ext cx="3060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64" name="文本框 11"/>
            <p:cNvSpPr txBox="1"/>
            <p:nvPr/>
          </p:nvSpPr>
          <p:spPr>
            <a:xfrm>
              <a:off x="5735741" y="4518262"/>
              <a:ext cx="274434" cy="30777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cxnSp>
          <p:nvCxnSpPr>
            <p:cNvPr id="65" name="直接连接符 64"/>
            <p:cNvCxnSpPr/>
            <p:nvPr/>
          </p:nvCxnSpPr>
          <p:spPr>
            <a:xfrm>
              <a:off x="6555647" y="4528229"/>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a:off x="7177837" y="4528229"/>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a:off x="7800027" y="4528229"/>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8422217" y="4528229"/>
              <a:ext cx="0" cy="72000"/>
            </a:xfrm>
            <a:prstGeom prst="line">
              <a:avLst/>
            </a:prstGeom>
            <a:ln w="12700"/>
          </p:spPr>
          <p:style>
            <a:lnRef idx="1">
              <a:schemeClr val="dk1"/>
            </a:lnRef>
            <a:fillRef idx="0">
              <a:schemeClr val="dk1"/>
            </a:fillRef>
            <a:effectRef idx="0">
              <a:schemeClr val="dk1"/>
            </a:effectRef>
            <a:fontRef idx="minor">
              <a:schemeClr val="tx1"/>
            </a:fontRef>
          </p:style>
        </p:cxnSp>
        <p:sp>
          <p:nvSpPr>
            <p:cNvPr id="69" name="文本框 40"/>
            <p:cNvSpPr txBox="1"/>
            <p:nvPr/>
          </p:nvSpPr>
          <p:spPr>
            <a:xfrm>
              <a:off x="6327050" y="4556804"/>
              <a:ext cx="453970" cy="307777"/>
            </a:xfrm>
            <a:prstGeom prst="rect">
              <a:avLst/>
            </a:prstGeom>
            <a:noFill/>
          </p:spPr>
          <p:txBody>
            <a:bodyPr wrap="none" rtlCol="0">
              <a:spAutoFit/>
            </a:bodyPr>
            <a:lstStyle/>
            <a:p>
              <a:r>
                <a:rPr lang="en-US" altLang="zh-CN" sz="1400" dirty="0">
                  <a:latin typeface="Times "/>
                </a:rPr>
                <a:t>0.2</a:t>
              </a:r>
              <a:endParaRPr lang="zh-CN" altLang="en-US" sz="1400" dirty="0">
                <a:latin typeface="Times "/>
              </a:endParaRPr>
            </a:p>
          </p:txBody>
        </p:sp>
        <p:sp>
          <p:nvSpPr>
            <p:cNvPr id="70" name="文本框 41"/>
            <p:cNvSpPr txBox="1"/>
            <p:nvPr/>
          </p:nvSpPr>
          <p:spPr>
            <a:xfrm>
              <a:off x="6949471" y="4556804"/>
              <a:ext cx="453970" cy="307777"/>
            </a:xfrm>
            <a:prstGeom prst="rect">
              <a:avLst/>
            </a:prstGeom>
            <a:noFill/>
          </p:spPr>
          <p:txBody>
            <a:bodyPr wrap="none" rtlCol="0">
              <a:spAutoFit/>
            </a:bodyPr>
            <a:lstStyle/>
            <a:p>
              <a:r>
                <a:rPr lang="en-US" altLang="zh-CN" sz="1400" dirty="0">
                  <a:latin typeface="Times "/>
                </a:rPr>
                <a:t>0.4</a:t>
              </a:r>
              <a:endParaRPr lang="zh-CN" altLang="en-US" sz="1400" dirty="0">
                <a:latin typeface="Times "/>
              </a:endParaRPr>
            </a:p>
          </p:txBody>
        </p:sp>
        <p:sp>
          <p:nvSpPr>
            <p:cNvPr id="71" name="文本框 42"/>
            <p:cNvSpPr txBox="1"/>
            <p:nvPr/>
          </p:nvSpPr>
          <p:spPr>
            <a:xfrm>
              <a:off x="7571892" y="4556804"/>
              <a:ext cx="453970" cy="307777"/>
            </a:xfrm>
            <a:prstGeom prst="rect">
              <a:avLst/>
            </a:prstGeom>
            <a:noFill/>
          </p:spPr>
          <p:txBody>
            <a:bodyPr wrap="none" rtlCol="0">
              <a:spAutoFit/>
            </a:bodyPr>
            <a:lstStyle/>
            <a:p>
              <a:r>
                <a:rPr lang="en-US" altLang="zh-CN" sz="1400" dirty="0">
                  <a:latin typeface="Times "/>
                </a:rPr>
                <a:t>0.6</a:t>
              </a:r>
              <a:endParaRPr lang="zh-CN" altLang="en-US" sz="1400" dirty="0">
                <a:latin typeface="Times "/>
              </a:endParaRPr>
            </a:p>
          </p:txBody>
        </p:sp>
        <p:sp>
          <p:nvSpPr>
            <p:cNvPr id="72" name="文本框 43"/>
            <p:cNvSpPr txBox="1"/>
            <p:nvPr/>
          </p:nvSpPr>
          <p:spPr>
            <a:xfrm>
              <a:off x="8194313" y="4556804"/>
              <a:ext cx="453970" cy="307777"/>
            </a:xfrm>
            <a:prstGeom prst="rect">
              <a:avLst/>
            </a:prstGeom>
            <a:noFill/>
          </p:spPr>
          <p:txBody>
            <a:bodyPr wrap="none" rtlCol="0">
              <a:spAutoFit/>
            </a:bodyPr>
            <a:lstStyle/>
            <a:p>
              <a:r>
                <a:rPr lang="en-US" altLang="zh-CN" sz="1400" dirty="0">
                  <a:latin typeface="Times "/>
                </a:rPr>
                <a:t>0.8</a:t>
              </a:r>
              <a:endParaRPr lang="zh-CN" altLang="en-US" sz="1400" dirty="0">
                <a:latin typeface="Times "/>
              </a:endParaRPr>
            </a:p>
          </p:txBody>
        </p:sp>
        <p:cxnSp>
          <p:nvCxnSpPr>
            <p:cNvPr id="73" name="直接连接符 72"/>
            <p:cNvCxnSpPr/>
            <p:nvPr/>
          </p:nvCxnSpPr>
          <p:spPr>
            <a:xfrm rot="5400000">
              <a:off x="5962197" y="2693060"/>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rot="5400000">
              <a:off x="5962197" y="3316636"/>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rot="5400000">
              <a:off x="5962197" y="3940212"/>
              <a:ext cx="0" cy="72000"/>
            </a:xfrm>
            <a:prstGeom prst="line">
              <a:avLst/>
            </a:prstGeom>
            <a:ln w="12700"/>
          </p:spPr>
          <p:style>
            <a:lnRef idx="1">
              <a:schemeClr val="dk1"/>
            </a:lnRef>
            <a:fillRef idx="0">
              <a:schemeClr val="dk1"/>
            </a:fillRef>
            <a:effectRef idx="0">
              <a:schemeClr val="dk1"/>
            </a:effectRef>
            <a:fontRef idx="minor">
              <a:schemeClr val="tx1"/>
            </a:fontRef>
          </p:style>
        </p:cxnSp>
        <p:sp>
          <p:nvSpPr>
            <p:cNvPr id="76" name="文本框 52"/>
            <p:cNvSpPr txBox="1"/>
            <p:nvPr/>
          </p:nvSpPr>
          <p:spPr>
            <a:xfrm>
              <a:off x="5505240" y="3822323"/>
              <a:ext cx="453970" cy="307777"/>
            </a:xfrm>
            <a:prstGeom prst="rect">
              <a:avLst/>
            </a:prstGeom>
            <a:noFill/>
          </p:spPr>
          <p:txBody>
            <a:bodyPr wrap="none" rtlCol="0">
              <a:spAutoFit/>
            </a:bodyPr>
            <a:lstStyle/>
            <a:p>
              <a:r>
                <a:rPr lang="en-US" altLang="zh-CN" sz="1400" dirty="0">
                  <a:latin typeface="Times "/>
                </a:rPr>
                <a:t>0.2</a:t>
              </a:r>
              <a:endParaRPr lang="zh-CN" altLang="en-US" sz="1400" dirty="0">
                <a:latin typeface="Times "/>
              </a:endParaRPr>
            </a:p>
          </p:txBody>
        </p:sp>
        <p:sp>
          <p:nvSpPr>
            <p:cNvPr id="77" name="文本框 53"/>
            <p:cNvSpPr txBox="1"/>
            <p:nvPr/>
          </p:nvSpPr>
          <p:spPr>
            <a:xfrm>
              <a:off x="5505240" y="3198747"/>
              <a:ext cx="453970" cy="307777"/>
            </a:xfrm>
            <a:prstGeom prst="rect">
              <a:avLst/>
            </a:prstGeom>
            <a:noFill/>
          </p:spPr>
          <p:txBody>
            <a:bodyPr wrap="none" rtlCol="0">
              <a:spAutoFit/>
            </a:bodyPr>
            <a:lstStyle/>
            <a:p>
              <a:r>
                <a:rPr lang="en-US" altLang="zh-CN" sz="1400" dirty="0">
                  <a:latin typeface="Times "/>
                </a:rPr>
                <a:t>0.4</a:t>
              </a:r>
              <a:endParaRPr lang="zh-CN" altLang="en-US" sz="1400" dirty="0">
                <a:latin typeface="Times "/>
              </a:endParaRPr>
            </a:p>
          </p:txBody>
        </p:sp>
        <p:sp>
          <p:nvSpPr>
            <p:cNvPr id="78" name="文本框 54"/>
            <p:cNvSpPr txBox="1"/>
            <p:nvPr/>
          </p:nvSpPr>
          <p:spPr>
            <a:xfrm>
              <a:off x="5505240" y="2575171"/>
              <a:ext cx="453970" cy="307777"/>
            </a:xfrm>
            <a:prstGeom prst="rect">
              <a:avLst/>
            </a:prstGeom>
            <a:noFill/>
          </p:spPr>
          <p:txBody>
            <a:bodyPr wrap="none" rtlCol="0">
              <a:spAutoFit/>
            </a:bodyPr>
            <a:lstStyle/>
            <a:p>
              <a:r>
                <a:rPr lang="en-US" altLang="zh-CN" sz="1400" dirty="0">
                  <a:latin typeface="Times "/>
                </a:rPr>
                <a:t>0.6</a:t>
              </a:r>
              <a:endParaRPr lang="zh-CN" altLang="en-US" sz="1400" dirty="0">
                <a:latin typeface="Times "/>
              </a:endParaRPr>
            </a:p>
          </p:txBody>
        </p:sp>
        <p:grpSp>
          <p:nvGrpSpPr>
            <p:cNvPr id="79" name="组合 78"/>
            <p:cNvGrpSpPr/>
            <p:nvPr/>
          </p:nvGrpSpPr>
          <p:grpSpPr>
            <a:xfrm>
              <a:off x="6026986" y="2316117"/>
              <a:ext cx="953322" cy="597182"/>
              <a:chOff x="2902949" y="2313167"/>
              <a:chExt cx="953322" cy="597182"/>
            </a:xfrm>
          </p:grpSpPr>
          <p:grpSp>
            <p:nvGrpSpPr>
              <p:cNvPr id="80" name="组合 79"/>
              <p:cNvGrpSpPr/>
              <p:nvPr/>
            </p:nvGrpSpPr>
            <p:grpSpPr>
              <a:xfrm>
                <a:off x="2902949" y="2313167"/>
                <a:ext cx="953322" cy="597182"/>
                <a:chOff x="5860991" y="1513622"/>
                <a:chExt cx="953322" cy="597182"/>
              </a:xfrm>
            </p:grpSpPr>
            <p:sp>
              <p:nvSpPr>
                <p:cNvPr id="84" name="矩形 83"/>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5" name="文本框 59"/>
                <p:cNvSpPr txBox="1"/>
                <p:nvPr/>
              </p:nvSpPr>
              <p:spPr>
                <a:xfrm>
                  <a:off x="6219278" y="1513622"/>
                  <a:ext cx="595035"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好瓜</a:t>
                  </a:r>
                </a:p>
              </p:txBody>
            </p:sp>
            <p:sp>
              <p:nvSpPr>
                <p:cNvPr id="86" name="文本框 60"/>
                <p:cNvSpPr txBox="1"/>
                <p:nvPr/>
              </p:nvSpPr>
              <p:spPr>
                <a:xfrm>
                  <a:off x="6219278" y="1772250"/>
                  <a:ext cx="595035"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坏瓜</a:t>
                  </a:r>
                </a:p>
              </p:txBody>
            </p:sp>
            <p:cxnSp>
              <p:nvCxnSpPr>
                <p:cNvPr id="87" name="直接连接符 86"/>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1" name="组合 80"/>
              <p:cNvGrpSpPr/>
              <p:nvPr/>
            </p:nvGrpSpPr>
            <p:grpSpPr>
              <a:xfrm>
                <a:off x="3043927" y="2444745"/>
                <a:ext cx="108000" cy="108000"/>
                <a:chOff x="5476803" y="2392530"/>
                <a:chExt cx="108000" cy="108000"/>
              </a:xfrm>
            </p:grpSpPr>
            <p:cxnSp>
              <p:nvCxnSpPr>
                <p:cNvPr id="82" name="直接连接符 8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88" name="组合 87"/>
            <p:cNvGrpSpPr/>
            <p:nvPr/>
          </p:nvGrpSpPr>
          <p:grpSpPr>
            <a:xfrm>
              <a:off x="8074715" y="3092607"/>
              <a:ext cx="108000" cy="108000"/>
              <a:chOff x="5476803" y="2392530"/>
              <a:chExt cx="108000" cy="108000"/>
            </a:xfrm>
          </p:grpSpPr>
          <p:cxnSp>
            <p:nvCxnSpPr>
              <p:cNvPr id="89" name="直接连接符 8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1" name="组合 90"/>
            <p:cNvGrpSpPr/>
            <p:nvPr/>
          </p:nvGrpSpPr>
          <p:grpSpPr>
            <a:xfrm>
              <a:off x="8265215" y="3454557"/>
              <a:ext cx="108000" cy="108000"/>
              <a:chOff x="5476803" y="2392530"/>
              <a:chExt cx="108000" cy="108000"/>
            </a:xfrm>
          </p:grpSpPr>
          <p:cxnSp>
            <p:nvCxnSpPr>
              <p:cNvPr id="92" name="直接连接符 9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4" name="组合 93"/>
            <p:cNvGrpSpPr/>
            <p:nvPr/>
          </p:nvGrpSpPr>
          <p:grpSpPr>
            <a:xfrm>
              <a:off x="7947915" y="3742456"/>
              <a:ext cx="108000" cy="108000"/>
              <a:chOff x="5476803" y="2392530"/>
              <a:chExt cx="108000" cy="108000"/>
            </a:xfrm>
          </p:grpSpPr>
          <p:cxnSp>
            <p:nvCxnSpPr>
              <p:cNvPr id="95" name="直接连接符 9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7" name="组合 96"/>
            <p:cNvGrpSpPr/>
            <p:nvPr/>
          </p:nvGrpSpPr>
          <p:grpSpPr>
            <a:xfrm>
              <a:off x="7773341" y="3584552"/>
              <a:ext cx="108000" cy="108000"/>
              <a:chOff x="5476803" y="2392530"/>
              <a:chExt cx="108000" cy="108000"/>
            </a:xfrm>
          </p:grpSpPr>
          <p:cxnSp>
            <p:nvCxnSpPr>
              <p:cNvPr id="98" name="直接连接符 9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0" name="组合 99"/>
            <p:cNvGrpSpPr/>
            <p:nvPr/>
          </p:nvGrpSpPr>
          <p:grpSpPr>
            <a:xfrm>
              <a:off x="7412414" y="3826901"/>
              <a:ext cx="108000" cy="108000"/>
              <a:chOff x="5476803" y="2392530"/>
              <a:chExt cx="108000" cy="108000"/>
            </a:xfrm>
          </p:grpSpPr>
          <p:cxnSp>
            <p:nvCxnSpPr>
              <p:cNvPr id="101" name="直接连接符 10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3" name="组合 102"/>
            <p:cNvGrpSpPr/>
            <p:nvPr/>
          </p:nvGrpSpPr>
          <p:grpSpPr>
            <a:xfrm>
              <a:off x="7131726" y="3744230"/>
              <a:ext cx="108000" cy="108000"/>
              <a:chOff x="5476803" y="2392530"/>
              <a:chExt cx="108000" cy="108000"/>
            </a:xfrm>
          </p:grpSpPr>
          <p:cxnSp>
            <p:nvCxnSpPr>
              <p:cNvPr id="104" name="直接连接符 10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6" name="组合 105"/>
            <p:cNvGrpSpPr/>
            <p:nvPr/>
          </p:nvGrpSpPr>
          <p:grpSpPr>
            <a:xfrm>
              <a:off x="7382519" y="4092869"/>
              <a:ext cx="108000" cy="108000"/>
              <a:chOff x="5476803" y="2392530"/>
              <a:chExt cx="108000" cy="108000"/>
            </a:xfrm>
          </p:grpSpPr>
          <p:cxnSp>
            <p:nvCxnSpPr>
              <p:cNvPr id="107" name="直接连接符 10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9" name="组合 108"/>
            <p:cNvGrpSpPr/>
            <p:nvPr/>
          </p:nvGrpSpPr>
          <p:grpSpPr>
            <a:xfrm>
              <a:off x="7239644" y="3837599"/>
              <a:ext cx="108000" cy="108000"/>
              <a:chOff x="5476803" y="2392530"/>
              <a:chExt cx="108000" cy="108000"/>
            </a:xfrm>
          </p:grpSpPr>
          <p:cxnSp>
            <p:nvCxnSpPr>
              <p:cNvPr id="110" name="直接连接符 10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12" name="直接连接符 111"/>
            <p:cNvCxnSpPr/>
            <p:nvPr/>
          </p:nvCxnSpPr>
          <p:spPr>
            <a:xfrm>
              <a:off x="8001915" y="4307466"/>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6727020" y="377704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6752445" y="443427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6924706" y="427073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7917862" y="411867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a:off x="7963565" y="3988241"/>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a:off x="6920896" y="359255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a:off x="7736690" y="448189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a:off x="8084124" y="4262587"/>
              <a:ext cx="108000" cy="0"/>
            </a:xfrm>
            <a:prstGeom prst="line">
              <a:avLst/>
            </a:prstGeom>
            <a:ln w="19050"/>
          </p:spPr>
          <p:style>
            <a:lnRef idx="1">
              <a:schemeClr val="dk1"/>
            </a:lnRef>
            <a:fillRef idx="0">
              <a:schemeClr val="dk1"/>
            </a:fillRef>
            <a:effectRef idx="0">
              <a:schemeClr val="dk1"/>
            </a:effectRef>
            <a:fontRef idx="minor">
              <a:schemeClr val="tx1"/>
            </a:fontRef>
          </p:style>
        </p:cxnSp>
        <p:sp>
          <p:nvSpPr>
            <p:cNvPr id="121" name="文本框 104"/>
            <p:cNvSpPr txBox="1"/>
            <p:nvPr/>
          </p:nvSpPr>
          <p:spPr>
            <a:xfrm>
              <a:off x="7154901" y="4751162"/>
              <a:ext cx="595035"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密度</a:t>
              </a:r>
            </a:p>
          </p:txBody>
        </p:sp>
        <p:sp>
          <p:nvSpPr>
            <p:cNvPr id="122" name="文本框 105"/>
            <p:cNvSpPr txBox="1"/>
            <p:nvPr/>
          </p:nvSpPr>
          <p:spPr>
            <a:xfrm>
              <a:off x="5249495" y="2765238"/>
              <a:ext cx="430887" cy="707886"/>
            </a:xfrm>
            <a:prstGeom prst="rect">
              <a:avLst/>
            </a:prstGeom>
            <a:noFill/>
          </p:spPr>
          <p:txBody>
            <a:bodyPr vert="eaVert" wrap="none" rtlCol="0">
              <a:spAutoFit/>
            </a:bodyPr>
            <a:lstStyle/>
            <a:p>
              <a:r>
                <a:rPr lang="zh-CN" altLang="en-US" sz="1600" dirty="0">
                  <a:latin typeface="楷体" panose="02010609060101010101" pitchFamily="49" charset="-122"/>
                  <a:ea typeface="楷体" panose="02010609060101010101" pitchFamily="49" charset="-122"/>
                </a:rPr>
                <a:t>含糖率</a:t>
              </a:r>
            </a:p>
          </p:txBody>
        </p:sp>
        <p:cxnSp>
          <p:nvCxnSpPr>
            <p:cNvPr id="123" name="直接连接符 122"/>
            <p:cNvCxnSpPr/>
            <p:nvPr/>
          </p:nvCxnSpPr>
          <p:spPr>
            <a:xfrm>
              <a:off x="7055091" y="4209221"/>
              <a:ext cx="468000" cy="3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7057797" y="2746136"/>
              <a:ext cx="2194" cy="1476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7504671" y="3927226"/>
              <a:ext cx="1152000" cy="3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7514616" y="3929007"/>
              <a:ext cx="2194" cy="288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37C0BA0D-E681-3B62-45F0-E6EEF7190D3D}"/>
              </a:ext>
            </a:extLst>
          </p:cNvPr>
          <p:cNvGrpSpPr/>
          <p:nvPr/>
        </p:nvGrpSpPr>
        <p:grpSpPr>
          <a:xfrm>
            <a:off x="305713" y="1733405"/>
            <a:ext cx="4274014" cy="4606832"/>
            <a:chOff x="305713" y="1733405"/>
            <a:chExt cx="4274014" cy="4606832"/>
          </a:xfrm>
        </p:grpSpPr>
        <p:sp>
          <p:nvSpPr>
            <p:cNvPr id="28" name="圆角矩形 27"/>
            <p:cNvSpPr/>
            <p:nvPr/>
          </p:nvSpPr>
          <p:spPr>
            <a:xfrm>
              <a:off x="305713" y="1733405"/>
              <a:ext cx="216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Times" panose="02020603060405020304" pitchFamily="18" charset="0"/>
                </a:rPr>
                <a:t>含糖率</a:t>
              </a:r>
              <a:r>
                <a:rPr lang="en-US" altLang="zh-CN" sz="1600" dirty="0">
                  <a:latin typeface="Palatino" panose="02040502050505030304" pitchFamily="18" charset="0"/>
                </a:rPr>
                <a:t>≤</a:t>
              </a:r>
              <a:r>
                <a:rPr lang="en-US" altLang="zh-CN" sz="1600" dirty="0">
                  <a:latin typeface="Times" panose="02020603060405020304" pitchFamily="18" charset="0"/>
                </a:rPr>
                <a:t>0.126?</a:t>
              </a:r>
              <a:endParaRPr lang="zh-CN" altLang="en-US" sz="1600" dirty="0">
                <a:latin typeface="Times" panose="02020603060405020304" pitchFamily="18" charset="0"/>
              </a:endParaRPr>
            </a:p>
          </p:txBody>
        </p:sp>
        <p:sp>
          <p:nvSpPr>
            <p:cNvPr id="29" name="圆角矩形 28"/>
            <p:cNvSpPr/>
            <p:nvPr/>
          </p:nvSpPr>
          <p:spPr>
            <a:xfrm>
              <a:off x="1508599" y="2753622"/>
              <a:ext cx="180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Times" panose="02020603060405020304" pitchFamily="18" charset="0"/>
                </a:rPr>
                <a:t>密度</a:t>
              </a:r>
              <a:r>
                <a:rPr lang="en-US" altLang="zh-CN" sz="1600" dirty="0">
                  <a:latin typeface="Palatino" panose="02040502050505030304" pitchFamily="18" charset="0"/>
                </a:rPr>
                <a:t>≤</a:t>
              </a:r>
              <a:r>
                <a:rPr lang="en-US" altLang="zh-CN" sz="1600" dirty="0">
                  <a:latin typeface="Times" panose="02020603060405020304" pitchFamily="18" charset="0"/>
                </a:rPr>
                <a:t>0.381?</a:t>
              </a:r>
              <a:endParaRPr lang="zh-CN" altLang="en-US" sz="1600" dirty="0">
                <a:latin typeface="Times" panose="02020603060405020304" pitchFamily="18" charset="0"/>
              </a:endParaRPr>
            </a:p>
          </p:txBody>
        </p:sp>
        <p:sp>
          <p:nvSpPr>
            <p:cNvPr id="30" name="椭圆 29"/>
            <p:cNvSpPr/>
            <p:nvPr/>
          </p:nvSpPr>
          <p:spPr>
            <a:xfrm>
              <a:off x="1138247" y="38051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坏瓜</a:t>
              </a:r>
            </a:p>
          </p:txBody>
        </p:sp>
        <p:sp>
          <p:nvSpPr>
            <p:cNvPr id="31" name="圆角矩形 30"/>
            <p:cNvSpPr/>
            <p:nvPr/>
          </p:nvSpPr>
          <p:spPr>
            <a:xfrm>
              <a:off x="1323521" y="4870464"/>
              <a:ext cx="180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Times" panose="02020603060405020304" pitchFamily="18" charset="0"/>
                </a:rPr>
                <a:t>密度</a:t>
              </a:r>
              <a:r>
                <a:rPr lang="en-US" altLang="zh-CN" sz="1600" dirty="0">
                  <a:latin typeface="Palatino" panose="02040502050505030304" pitchFamily="18" charset="0"/>
                </a:rPr>
                <a:t>≤</a:t>
              </a:r>
              <a:r>
                <a:rPr lang="en-US" altLang="zh-CN" sz="1600" dirty="0">
                  <a:latin typeface="Times" panose="02020603060405020304" pitchFamily="18" charset="0"/>
                </a:rPr>
                <a:t>0.560?</a:t>
              </a:r>
              <a:endParaRPr lang="zh-CN" altLang="en-US" sz="1600" dirty="0">
                <a:latin typeface="Times" panose="02020603060405020304" pitchFamily="18" charset="0"/>
              </a:endParaRPr>
            </a:p>
          </p:txBody>
        </p:sp>
        <p:grpSp>
          <p:nvGrpSpPr>
            <p:cNvPr id="32" name="组合 31"/>
            <p:cNvGrpSpPr/>
            <p:nvPr/>
          </p:nvGrpSpPr>
          <p:grpSpPr>
            <a:xfrm>
              <a:off x="1000070" y="5908237"/>
              <a:ext cx="2446902" cy="432000"/>
              <a:chOff x="4279045" y="4439240"/>
              <a:chExt cx="2446902" cy="432000"/>
            </a:xfrm>
          </p:grpSpPr>
          <p:sp>
            <p:nvSpPr>
              <p:cNvPr id="33" name="椭圆 32"/>
              <p:cNvSpPr/>
              <p:nvPr/>
            </p:nvSpPr>
            <p:spPr>
              <a:xfrm>
                <a:off x="5645947" y="443924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坏瓜</a:t>
                </a:r>
              </a:p>
            </p:txBody>
          </p:sp>
          <p:sp>
            <p:nvSpPr>
              <p:cNvPr id="34" name="椭圆 33"/>
              <p:cNvSpPr/>
              <p:nvPr/>
            </p:nvSpPr>
            <p:spPr>
              <a:xfrm>
                <a:off x="4279045" y="443924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好瓜</a:t>
                </a:r>
              </a:p>
            </p:txBody>
          </p:sp>
        </p:grpSp>
        <p:sp>
          <p:nvSpPr>
            <p:cNvPr id="35" name="文本框 10"/>
            <p:cNvSpPr txBox="1"/>
            <p:nvPr/>
          </p:nvSpPr>
          <p:spPr>
            <a:xfrm>
              <a:off x="1330973" y="5421526"/>
              <a:ext cx="389850"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是</a:t>
              </a:r>
            </a:p>
          </p:txBody>
        </p:sp>
        <p:cxnSp>
          <p:nvCxnSpPr>
            <p:cNvPr id="36" name="直接连接符 35"/>
            <p:cNvCxnSpPr/>
            <p:nvPr/>
          </p:nvCxnSpPr>
          <p:spPr>
            <a:xfrm flipH="1">
              <a:off x="1578501" y="5302464"/>
              <a:ext cx="420614" cy="607721"/>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2486358" y="5300516"/>
              <a:ext cx="420614" cy="607721"/>
            </a:xfrm>
            <a:prstGeom prst="line">
              <a:avLst/>
            </a:prstGeom>
          </p:spPr>
          <p:style>
            <a:lnRef idx="1">
              <a:schemeClr val="dk1"/>
            </a:lnRef>
            <a:fillRef idx="0">
              <a:schemeClr val="dk1"/>
            </a:fillRef>
            <a:effectRef idx="0">
              <a:schemeClr val="dk1"/>
            </a:effectRef>
            <a:fontRef idx="minor">
              <a:schemeClr val="tx1"/>
            </a:fontRef>
          </p:style>
        </p:cxnSp>
        <p:sp>
          <p:nvSpPr>
            <p:cNvPr id="38" name="文本框 13"/>
            <p:cNvSpPr txBox="1"/>
            <p:nvPr/>
          </p:nvSpPr>
          <p:spPr>
            <a:xfrm>
              <a:off x="2701206" y="5419710"/>
              <a:ext cx="389850"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否</a:t>
              </a:r>
            </a:p>
          </p:txBody>
        </p:sp>
        <p:sp>
          <p:nvSpPr>
            <p:cNvPr id="39" name="椭圆 38"/>
            <p:cNvSpPr/>
            <p:nvPr/>
          </p:nvSpPr>
          <p:spPr>
            <a:xfrm>
              <a:off x="3499727" y="4864507"/>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好瓜</a:t>
              </a:r>
            </a:p>
          </p:txBody>
        </p:sp>
        <p:sp>
          <p:nvSpPr>
            <p:cNvPr id="40" name="文本框 15"/>
            <p:cNvSpPr txBox="1"/>
            <p:nvPr/>
          </p:nvSpPr>
          <p:spPr>
            <a:xfrm>
              <a:off x="2471963" y="4375848"/>
              <a:ext cx="389850"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是</a:t>
              </a:r>
            </a:p>
          </p:txBody>
        </p:sp>
        <p:cxnSp>
          <p:nvCxnSpPr>
            <p:cNvPr id="41" name="直接连接符 40"/>
            <p:cNvCxnSpPr/>
            <p:nvPr/>
          </p:nvCxnSpPr>
          <p:spPr>
            <a:xfrm flipH="1">
              <a:off x="2719491" y="4256786"/>
              <a:ext cx="420614" cy="607721"/>
            </a:xfrm>
            <a:prstGeom prst="line">
              <a:avLst/>
            </a:prstGeom>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3627348" y="4254838"/>
              <a:ext cx="420614" cy="607721"/>
            </a:xfrm>
            <a:prstGeom prst="line">
              <a:avLst/>
            </a:prstGeom>
          </p:spPr>
          <p:style>
            <a:lnRef idx="1">
              <a:schemeClr val="dk1"/>
            </a:lnRef>
            <a:fillRef idx="0">
              <a:schemeClr val="dk1"/>
            </a:fillRef>
            <a:effectRef idx="0">
              <a:schemeClr val="dk1"/>
            </a:effectRef>
            <a:fontRef idx="minor">
              <a:schemeClr val="tx1"/>
            </a:fontRef>
          </p:style>
        </p:cxnSp>
        <p:sp>
          <p:nvSpPr>
            <p:cNvPr id="44" name="圆角矩形 43"/>
            <p:cNvSpPr/>
            <p:nvPr/>
          </p:nvSpPr>
          <p:spPr>
            <a:xfrm>
              <a:off x="2334602" y="3805160"/>
              <a:ext cx="216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Times" panose="02020603060405020304" pitchFamily="18" charset="0"/>
                </a:rPr>
                <a:t>含糖率</a:t>
              </a:r>
              <a:r>
                <a:rPr lang="en-US" altLang="zh-CN" sz="1600" dirty="0">
                  <a:latin typeface="Palatino" panose="02040502050505030304" pitchFamily="18" charset="0"/>
                </a:rPr>
                <a:t>≤</a:t>
              </a:r>
              <a:r>
                <a:rPr lang="en-US" altLang="zh-CN" sz="1600" dirty="0">
                  <a:latin typeface="Times" panose="02020603060405020304" pitchFamily="18" charset="0"/>
                </a:rPr>
                <a:t>0.205?</a:t>
              </a:r>
              <a:endParaRPr lang="zh-CN" altLang="en-US" sz="1600" dirty="0">
                <a:latin typeface="Times" panose="02020603060405020304" pitchFamily="18" charset="0"/>
              </a:endParaRPr>
            </a:p>
          </p:txBody>
        </p:sp>
        <p:sp>
          <p:nvSpPr>
            <p:cNvPr id="45" name="文本框 20"/>
            <p:cNvSpPr txBox="1"/>
            <p:nvPr/>
          </p:nvSpPr>
          <p:spPr>
            <a:xfrm>
              <a:off x="1411928" y="3323530"/>
              <a:ext cx="389850"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是</a:t>
              </a:r>
            </a:p>
          </p:txBody>
        </p:sp>
        <p:cxnSp>
          <p:nvCxnSpPr>
            <p:cNvPr id="46" name="直接连接符 45"/>
            <p:cNvCxnSpPr/>
            <p:nvPr/>
          </p:nvCxnSpPr>
          <p:spPr>
            <a:xfrm flipH="1">
              <a:off x="1659456" y="3204468"/>
              <a:ext cx="420614" cy="607721"/>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2567313" y="3202520"/>
              <a:ext cx="420614" cy="607721"/>
            </a:xfrm>
            <a:prstGeom prst="line">
              <a:avLst/>
            </a:prstGeom>
          </p:spPr>
          <p:style>
            <a:lnRef idx="1">
              <a:schemeClr val="dk1"/>
            </a:lnRef>
            <a:fillRef idx="0">
              <a:schemeClr val="dk1"/>
            </a:fillRef>
            <a:effectRef idx="0">
              <a:schemeClr val="dk1"/>
            </a:effectRef>
            <a:fontRef idx="minor">
              <a:schemeClr val="tx1"/>
            </a:fontRef>
          </p:style>
        </p:cxnSp>
        <p:sp>
          <p:nvSpPr>
            <p:cNvPr id="48" name="文本框 23"/>
            <p:cNvSpPr txBox="1"/>
            <p:nvPr/>
          </p:nvSpPr>
          <p:spPr>
            <a:xfrm>
              <a:off x="2782161" y="3321714"/>
              <a:ext cx="389850"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否</a:t>
              </a:r>
            </a:p>
          </p:txBody>
        </p:sp>
        <p:sp>
          <p:nvSpPr>
            <p:cNvPr id="50" name="文本框 25"/>
            <p:cNvSpPr txBox="1"/>
            <p:nvPr/>
          </p:nvSpPr>
          <p:spPr>
            <a:xfrm>
              <a:off x="445203" y="2275740"/>
              <a:ext cx="389850"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是</a:t>
              </a:r>
            </a:p>
          </p:txBody>
        </p:sp>
        <p:cxnSp>
          <p:nvCxnSpPr>
            <p:cNvPr id="51" name="直接连接符 50"/>
            <p:cNvCxnSpPr/>
            <p:nvPr/>
          </p:nvCxnSpPr>
          <p:spPr>
            <a:xfrm flipH="1">
              <a:off x="692731" y="2156678"/>
              <a:ext cx="420614" cy="607721"/>
            </a:xfrm>
            <a:prstGeom prst="line">
              <a:avLst/>
            </a:prstGeom>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1600588" y="2154730"/>
              <a:ext cx="420614" cy="607721"/>
            </a:xfrm>
            <a:prstGeom prst="line">
              <a:avLst/>
            </a:prstGeom>
          </p:spPr>
          <p:style>
            <a:lnRef idx="1">
              <a:schemeClr val="dk1"/>
            </a:lnRef>
            <a:fillRef idx="0">
              <a:schemeClr val="dk1"/>
            </a:fillRef>
            <a:effectRef idx="0">
              <a:schemeClr val="dk1"/>
            </a:effectRef>
            <a:fontRef idx="minor">
              <a:schemeClr val="tx1"/>
            </a:fontRef>
          </p:style>
        </p:cxnSp>
        <p:sp>
          <p:nvSpPr>
            <p:cNvPr id="53" name="文本框 28"/>
            <p:cNvSpPr txBox="1"/>
            <p:nvPr/>
          </p:nvSpPr>
          <p:spPr>
            <a:xfrm>
              <a:off x="1815436" y="2273924"/>
              <a:ext cx="389850"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否</a:t>
              </a:r>
            </a:p>
          </p:txBody>
        </p:sp>
        <p:sp>
          <p:nvSpPr>
            <p:cNvPr id="127" name="文本框 13"/>
            <p:cNvSpPr txBox="1"/>
            <p:nvPr/>
          </p:nvSpPr>
          <p:spPr>
            <a:xfrm>
              <a:off x="3908765" y="4351274"/>
              <a:ext cx="389850"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否</a:t>
              </a:r>
            </a:p>
          </p:txBody>
        </p:sp>
      </p:grpSp>
      <p:sp>
        <p:nvSpPr>
          <p:cNvPr id="7" name="文本框 6">
            <a:extLst>
              <a:ext uri="{FF2B5EF4-FFF2-40B4-BE49-F238E27FC236}">
                <a16:creationId xmlns:a16="http://schemas.microsoft.com/office/drawing/2014/main" id="{EC9DF81C-3F42-DD66-5F3C-B14CF79225C1}"/>
              </a:ext>
            </a:extLst>
          </p:cNvPr>
          <p:cNvSpPr txBox="1"/>
          <p:nvPr/>
        </p:nvSpPr>
        <p:spPr>
          <a:xfrm>
            <a:off x="305713" y="1037785"/>
            <a:ext cx="4572000" cy="369332"/>
          </a:xfrm>
          <a:prstGeom prst="rect">
            <a:avLst/>
          </a:prstGeom>
          <a:noFill/>
        </p:spPr>
        <p:txBody>
          <a:bodyPr wrap="square">
            <a:spAutoFit/>
          </a:bodyPr>
          <a:lstStyle/>
          <a:p>
            <a:r>
              <a:rPr lang="zh-CN" altLang="en-US" b="1" dirty="0"/>
              <a:t>单变量决策树</a:t>
            </a:r>
            <a:endParaRPr lang="en-US" altLang="zh-CN" b="1" dirty="0"/>
          </a:p>
        </p:txBody>
      </p:sp>
    </p:spTree>
    <p:extLst>
      <p:ext uri="{BB962C8B-B14F-4D97-AF65-F5344CB8AC3E}">
        <p14:creationId xmlns:p14="http://schemas.microsoft.com/office/powerpoint/2010/main" val="42592914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多变量决策树</a:t>
            </a:r>
          </a:p>
        </p:txBody>
      </p:sp>
      <p:sp>
        <p:nvSpPr>
          <p:cNvPr id="3" name="内容占位符 2"/>
          <p:cNvSpPr>
            <a:spLocks noGrp="1"/>
          </p:cNvSpPr>
          <p:nvPr>
            <p:ph idx="1"/>
          </p:nvPr>
        </p:nvSpPr>
        <p:spPr>
          <a:xfrm>
            <a:off x="260350" y="1160381"/>
            <a:ext cx="8616950" cy="4930775"/>
          </a:xfrm>
        </p:spPr>
        <p:txBody>
          <a:bodyPr/>
          <a:lstStyle/>
          <a:p>
            <a:r>
              <a:rPr lang="zh-CN" altLang="en-US" dirty="0"/>
              <a:t>多变量决策树</a:t>
            </a:r>
            <a:endParaRPr lang="en-US" altLang="zh-CN" dirty="0"/>
          </a:p>
        </p:txBody>
      </p:sp>
      <p:sp>
        <p:nvSpPr>
          <p:cNvPr id="252" name="圆角矩形 251"/>
          <p:cNvSpPr/>
          <p:nvPr/>
        </p:nvSpPr>
        <p:spPr>
          <a:xfrm>
            <a:off x="1095639" y="2192857"/>
            <a:ext cx="3543178"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latin typeface="Times" panose="02020603060405020304" pitchFamily="18" charset="0"/>
              <a:cs typeface="Times New Roman" panose="02020603050405020304" pitchFamily="18" charset="0"/>
            </a:endParaRPr>
          </a:p>
        </p:txBody>
      </p:sp>
      <p:sp>
        <p:nvSpPr>
          <p:cNvPr id="253" name="椭圆 252"/>
          <p:cNvSpPr/>
          <p:nvPr/>
        </p:nvSpPr>
        <p:spPr>
          <a:xfrm>
            <a:off x="4391770" y="3323332"/>
            <a:ext cx="965009"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坏瓜</a:t>
            </a:r>
          </a:p>
        </p:txBody>
      </p:sp>
      <p:sp>
        <p:nvSpPr>
          <p:cNvPr id="254" name="文本框 6"/>
          <p:cNvSpPr txBox="1"/>
          <p:nvPr/>
        </p:nvSpPr>
        <p:spPr>
          <a:xfrm>
            <a:off x="1993137" y="2745867"/>
            <a:ext cx="302639"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是</a:t>
            </a:r>
          </a:p>
        </p:txBody>
      </p:sp>
      <p:cxnSp>
        <p:nvCxnSpPr>
          <p:cNvPr id="255" name="直接连接符 254"/>
          <p:cNvCxnSpPr/>
          <p:nvPr/>
        </p:nvCxnSpPr>
        <p:spPr>
          <a:xfrm flipH="1">
            <a:off x="1374978" y="2626805"/>
            <a:ext cx="2055231" cy="621165"/>
          </a:xfrm>
          <a:prstGeom prst="line">
            <a:avLst/>
          </a:prstGeom>
        </p:spPr>
        <p:style>
          <a:lnRef idx="1">
            <a:schemeClr val="dk1"/>
          </a:lnRef>
          <a:fillRef idx="0">
            <a:schemeClr val="dk1"/>
          </a:fillRef>
          <a:effectRef idx="0">
            <a:schemeClr val="dk1"/>
          </a:effectRef>
          <a:fontRef idx="minor">
            <a:schemeClr val="tx1"/>
          </a:fontRef>
        </p:style>
      </p:cxnSp>
      <p:cxnSp>
        <p:nvCxnSpPr>
          <p:cNvPr id="256" name="直接连接符 255"/>
          <p:cNvCxnSpPr/>
          <p:nvPr/>
        </p:nvCxnSpPr>
        <p:spPr>
          <a:xfrm>
            <a:off x="3430209" y="2608971"/>
            <a:ext cx="1108310" cy="749057"/>
          </a:xfrm>
          <a:prstGeom prst="line">
            <a:avLst/>
          </a:prstGeom>
        </p:spPr>
        <p:style>
          <a:lnRef idx="1">
            <a:schemeClr val="dk1"/>
          </a:lnRef>
          <a:fillRef idx="0">
            <a:schemeClr val="dk1"/>
          </a:fillRef>
          <a:effectRef idx="0">
            <a:schemeClr val="dk1"/>
          </a:effectRef>
          <a:fontRef idx="minor">
            <a:schemeClr val="tx1"/>
          </a:fontRef>
        </p:style>
      </p:cxnSp>
      <p:sp>
        <p:nvSpPr>
          <p:cNvPr id="257" name="文本框 9"/>
          <p:cNvSpPr txBox="1"/>
          <p:nvPr/>
        </p:nvSpPr>
        <p:spPr>
          <a:xfrm>
            <a:off x="4706938" y="2745867"/>
            <a:ext cx="302639"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否</a:t>
            </a:r>
          </a:p>
        </p:txBody>
      </p:sp>
      <p:sp>
        <p:nvSpPr>
          <p:cNvPr id="258" name="椭圆 257"/>
          <p:cNvSpPr/>
          <p:nvPr/>
        </p:nvSpPr>
        <p:spPr>
          <a:xfrm>
            <a:off x="15638" y="4301135"/>
            <a:ext cx="928614"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坏瓜</a:t>
            </a:r>
          </a:p>
        </p:txBody>
      </p:sp>
      <p:sp>
        <p:nvSpPr>
          <p:cNvPr id="259" name="椭圆 258"/>
          <p:cNvSpPr/>
          <p:nvPr/>
        </p:nvSpPr>
        <p:spPr>
          <a:xfrm>
            <a:off x="2350208" y="4301135"/>
            <a:ext cx="1080001"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好瓜</a:t>
            </a:r>
          </a:p>
        </p:txBody>
      </p:sp>
      <p:sp>
        <p:nvSpPr>
          <p:cNvPr id="260" name="文本框 15"/>
          <p:cNvSpPr txBox="1"/>
          <p:nvPr/>
        </p:nvSpPr>
        <p:spPr>
          <a:xfrm>
            <a:off x="493387" y="3817191"/>
            <a:ext cx="302639"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是</a:t>
            </a:r>
          </a:p>
        </p:txBody>
      </p:sp>
      <p:cxnSp>
        <p:nvCxnSpPr>
          <p:cNvPr id="261" name="直接连接符 260"/>
          <p:cNvCxnSpPr/>
          <p:nvPr/>
        </p:nvCxnSpPr>
        <p:spPr>
          <a:xfrm flipH="1">
            <a:off x="555639" y="3679970"/>
            <a:ext cx="1051424" cy="606651"/>
          </a:xfrm>
          <a:prstGeom prst="line">
            <a:avLst/>
          </a:prstGeom>
        </p:spPr>
        <p:style>
          <a:lnRef idx="1">
            <a:schemeClr val="dk1"/>
          </a:lnRef>
          <a:fillRef idx="0">
            <a:schemeClr val="dk1"/>
          </a:fillRef>
          <a:effectRef idx="0">
            <a:schemeClr val="dk1"/>
          </a:effectRef>
          <a:fontRef idx="minor">
            <a:schemeClr val="tx1"/>
          </a:fontRef>
        </p:style>
      </p:cxnSp>
      <p:cxnSp>
        <p:nvCxnSpPr>
          <p:cNvPr id="262" name="直接连接符 261"/>
          <p:cNvCxnSpPr/>
          <p:nvPr/>
        </p:nvCxnSpPr>
        <p:spPr>
          <a:xfrm>
            <a:off x="1886463" y="3667270"/>
            <a:ext cx="1003745" cy="621165"/>
          </a:xfrm>
          <a:prstGeom prst="line">
            <a:avLst/>
          </a:prstGeom>
        </p:spPr>
        <p:style>
          <a:lnRef idx="1">
            <a:schemeClr val="dk1"/>
          </a:lnRef>
          <a:fillRef idx="0">
            <a:schemeClr val="dk1"/>
          </a:fillRef>
          <a:effectRef idx="0">
            <a:schemeClr val="dk1"/>
          </a:effectRef>
          <a:fontRef idx="minor">
            <a:schemeClr val="tx1"/>
          </a:fontRef>
        </p:style>
      </p:cxnSp>
      <p:sp>
        <p:nvSpPr>
          <p:cNvPr id="263" name="文本框 18"/>
          <p:cNvSpPr txBox="1"/>
          <p:nvPr/>
        </p:nvSpPr>
        <p:spPr>
          <a:xfrm>
            <a:off x="2536961" y="3817191"/>
            <a:ext cx="302639"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否</a:t>
            </a:r>
          </a:p>
        </p:txBody>
      </p:sp>
      <p:graphicFrame>
        <p:nvGraphicFramePr>
          <p:cNvPr id="264" name="对象 263"/>
          <p:cNvGraphicFramePr>
            <a:graphicFrameLocks noChangeAspect="1"/>
          </p:cNvGraphicFramePr>
          <p:nvPr>
            <p:extLst>
              <p:ext uri="{D42A27DB-BD31-4B8C-83A1-F6EECF244321}">
                <p14:modId xmlns:p14="http://schemas.microsoft.com/office/powerpoint/2010/main" val="1876237826"/>
              </p:ext>
            </p:extLst>
          </p:nvPr>
        </p:nvGraphicFramePr>
        <p:xfrm>
          <a:off x="1147727" y="2297641"/>
          <a:ext cx="3375758" cy="223826"/>
        </p:xfrm>
        <a:graphic>
          <a:graphicData uri="http://schemas.openxmlformats.org/presentationml/2006/ole">
            <mc:AlternateContent xmlns:mc="http://schemas.openxmlformats.org/markup-compatibility/2006">
              <mc:Choice xmlns:v="urn:schemas-microsoft-com:vml" Requires="v">
                <p:oleObj name="Formula" r:id="rId2" imgW="2857680" imgH="189360" progId="Equation.Ribbit">
                  <p:embed/>
                </p:oleObj>
              </mc:Choice>
              <mc:Fallback>
                <p:oleObj name="Formula" r:id="rId2" imgW="2857680" imgH="189360" progId="Equation.Ribbit">
                  <p:embed/>
                  <p:pic>
                    <p:nvPicPr>
                      <p:cNvPr id="0" name=""/>
                      <p:cNvPicPr/>
                      <p:nvPr/>
                    </p:nvPicPr>
                    <p:blipFill>
                      <a:blip r:embed="rId3"/>
                      <a:stretch>
                        <a:fillRect/>
                      </a:stretch>
                    </p:blipFill>
                    <p:spPr>
                      <a:xfrm>
                        <a:off x="1147727" y="2297641"/>
                        <a:ext cx="3375758" cy="223826"/>
                      </a:xfrm>
                      <a:prstGeom prst="rect">
                        <a:avLst/>
                      </a:prstGeom>
                    </p:spPr>
                  </p:pic>
                </p:oleObj>
              </mc:Fallback>
            </mc:AlternateContent>
          </a:graphicData>
        </a:graphic>
      </p:graphicFrame>
      <p:graphicFrame>
        <p:nvGraphicFramePr>
          <p:cNvPr id="266" name="对象 265"/>
          <p:cNvGraphicFramePr>
            <a:graphicFrameLocks noChangeAspect="1"/>
          </p:cNvGraphicFramePr>
          <p:nvPr/>
        </p:nvGraphicFramePr>
        <p:xfrm>
          <a:off x="2232256" y="3409769"/>
          <a:ext cx="135158" cy="216000"/>
        </p:xfrm>
        <a:graphic>
          <a:graphicData uri="http://schemas.openxmlformats.org/presentationml/2006/ole">
            <mc:AlternateContent xmlns:mc="http://schemas.openxmlformats.org/markup-compatibility/2006">
              <mc:Choice xmlns:v="urn:schemas-microsoft-com:vml" Requires="v">
                <p:oleObj name="Formula" r:id="rId4" imgW="86400" imgH="137160" progId="Equation.Ribbit">
                  <p:embed/>
                </p:oleObj>
              </mc:Choice>
              <mc:Fallback>
                <p:oleObj name="Formula" r:id="rId4" imgW="86400" imgH="137160" progId="Equation.Ribbit">
                  <p:embed/>
                  <p:pic>
                    <p:nvPicPr>
                      <p:cNvPr id="0" name=""/>
                      <p:cNvPicPr/>
                      <p:nvPr/>
                    </p:nvPicPr>
                    <p:blipFill>
                      <a:blip r:embed="rId5"/>
                      <a:stretch>
                        <a:fillRect/>
                      </a:stretch>
                    </p:blipFill>
                    <p:spPr>
                      <a:xfrm>
                        <a:off x="2232256" y="3409769"/>
                        <a:ext cx="135158" cy="216000"/>
                      </a:xfrm>
                      <a:prstGeom prst="rect">
                        <a:avLst/>
                      </a:prstGeom>
                    </p:spPr>
                  </p:pic>
                </p:oleObj>
              </mc:Fallback>
            </mc:AlternateContent>
          </a:graphicData>
        </a:graphic>
      </p:graphicFrame>
      <p:graphicFrame>
        <p:nvGraphicFramePr>
          <p:cNvPr id="267" name="对象 266"/>
          <p:cNvGraphicFramePr>
            <a:graphicFrameLocks noChangeAspect="1"/>
          </p:cNvGraphicFramePr>
          <p:nvPr/>
        </p:nvGraphicFramePr>
        <p:xfrm>
          <a:off x="523859" y="3403504"/>
          <a:ext cx="135158" cy="216000"/>
        </p:xfrm>
        <a:graphic>
          <a:graphicData uri="http://schemas.openxmlformats.org/presentationml/2006/ole">
            <mc:AlternateContent xmlns:mc="http://schemas.openxmlformats.org/markup-compatibility/2006">
              <mc:Choice xmlns:v="urn:schemas-microsoft-com:vml" Requires="v">
                <p:oleObj name="Formula" r:id="rId6" imgW="86400" imgH="137160" progId="Equation.Ribbit">
                  <p:embed/>
                </p:oleObj>
              </mc:Choice>
              <mc:Fallback>
                <p:oleObj name="Formula" r:id="rId6" imgW="86400" imgH="137160" progId="Equation.Ribbit">
                  <p:embed/>
                  <p:pic>
                    <p:nvPicPr>
                      <p:cNvPr id="0" name=""/>
                      <p:cNvPicPr/>
                      <p:nvPr/>
                    </p:nvPicPr>
                    <p:blipFill>
                      <a:blip r:embed="rId5"/>
                      <a:stretch>
                        <a:fillRect/>
                      </a:stretch>
                    </p:blipFill>
                    <p:spPr>
                      <a:xfrm>
                        <a:off x="523859" y="3403504"/>
                        <a:ext cx="135158" cy="216000"/>
                      </a:xfrm>
                      <a:prstGeom prst="rect">
                        <a:avLst/>
                      </a:prstGeom>
                    </p:spPr>
                  </p:pic>
                </p:oleObj>
              </mc:Fallback>
            </mc:AlternateContent>
          </a:graphicData>
        </a:graphic>
      </p:graphicFrame>
      <p:sp>
        <p:nvSpPr>
          <p:cNvPr id="268" name="圆角矩形 267"/>
          <p:cNvSpPr/>
          <p:nvPr/>
        </p:nvSpPr>
        <p:spPr>
          <a:xfrm>
            <a:off x="120617" y="3288635"/>
            <a:ext cx="3610049"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latin typeface="Times" panose="02020603060405020304" pitchFamily="18" charset="0"/>
              <a:cs typeface="Times New Roman" panose="02020603050405020304" pitchFamily="18" charset="0"/>
            </a:endParaRPr>
          </a:p>
        </p:txBody>
      </p:sp>
      <p:cxnSp>
        <p:nvCxnSpPr>
          <p:cNvPr id="275" name="直接箭头连接符 274"/>
          <p:cNvCxnSpPr/>
          <p:nvPr/>
        </p:nvCxnSpPr>
        <p:spPr>
          <a:xfrm flipH="1" flipV="1">
            <a:off x="6123669" y="2813877"/>
            <a:ext cx="0" cy="252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276" name="直接箭头连接符 275"/>
          <p:cNvCxnSpPr/>
          <p:nvPr/>
        </p:nvCxnSpPr>
        <p:spPr>
          <a:xfrm>
            <a:off x="6115472" y="5333937"/>
            <a:ext cx="3060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277" name="文本框 5"/>
          <p:cNvSpPr txBox="1"/>
          <p:nvPr/>
        </p:nvSpPr>
        <p:spPr>
          <a:xfrm>
            <a:off x="5933573" y="5252410"/>
            <a:ext cx="274434" cy="30777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cxnSp>
        <p:nvCxnSpPr>
          <p:cNvPr id="278" name="直接连接符 277"/>
          <p:cNvCxnSpPr/>
          <p:nvPr/>
        </p:nvCxnSpPr>
        <p:spPr>
          <a:xfrm>
            <a:off x="6753479" y="5262377"/>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279" name="直接连接符 278"/>
          <p:cNvCxnSpPr/>
          <p:nvPr/>
        </p:nvCxnSpPr>
        <p:spPr>
          <a:xfrm>
            <a:off x="7375669" y="5262377"/>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280" name="直接连接符 279"/>
          <p:cNvCxnSpPr/>
          <p:nvPr/>
        </p:nvCxnSpPr>
        <p:spPr>
          <a:xfrm>
            <a:off x="7997859" y="5262377"/>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281" name="直接连接符 280"/>
          <p:cNvCxnSpPr/>
          <p:nvPr/>
        </p:nvCxnSpPr>
        <p:spPr>
          <a:xfrm>
            <a:off x="8620049" y="5262377"/>
            <a:ext cx="0" cy="72000"/>
          </a:xfrm>
          <a:prstGeom prst="line">
            <a:avLst/>
          </a:prstGeom>
          <a:ln w="12700"/>
        </p:spPr>
        <p:style>
          <a:lnRef idx="1">
            <a:schemeClr val="dk1"/>
          </a:lnRef>
          <a:fillRef idx="0">
            <a:schemeClr val="dk1"/>
          </a:fillRef>
          <a:effectRef idx="0">
            <a:schemeClr val="dk1"/>
          </a:effectRef>
          <a:fontRef idx="minor">
            <a:schemeClr val="tx1"/>
          </a:fontRef>
        </p:style>
      </p:cxnSp>
      <p:sp>
        <p:nvSpPr>
          <p:cNvPr id="282" name="文本框 10"/>
          <p:cNvSpPr txBox="1"/>
          <p:nvPr/>
        </p:nvSpPr>
        <p:spPr>
          <a:xfrm>
            <a:off x="6524882" y="5290952"/>
            <a:ext cx="453970" cy="307777"/>
          </a:xfrm>
          <a:prstGeom prst="rect">
            <a:avLst/>
          </a:prstGeom>
          <a:noFill/>
        </p:spPr>
        <p:txBody>
          <a:bodyPr wrap="none" rtlCol="0">
            <a:spAutoFit/>
          </a:bodyPr>
          <a:lstStyle/>
          <a:p>
            <a:r>
              <a:rPr lang="en-US" altLang="zh-CN" sz="1400" dirty="0">
                <a:latin typeface="Times "/>
              </a:rPr>
              <a:t>0.2</a:t>
            </a:r>
            <a:endParaRPr lang="zh-CN" altLang="en-US" sz="1400" dirty="0">
              <a:latin typeface="Times "/>
            </a:endParaRPr>
          </a:p>
        </p:txBody>
      </p:sp>
      <p:sp>
        <p:nvSpPr>
          <p:cNvPr id="283" name="文本框 11"/>
          <p:cNvSpPr txBox="1"/>
          <p:nvPr/>
        </p:nvSpPr>
        <p:spPr>
          <a:xfrm>
            <a:off x="7147303" y="5290952"/>
            <a:ext cx="453970" cy="307777"/>
          </a:xfrm>
          <a:prstGeom prst="rect">
            <a:avLst/>
          </a:prstGeom>
          <a:noFill/>
        </p:spPr>
        <p:txBody>
          <a:bodyPr wrap="none" rtlCol="0">
            <a:spAutoFit/>
          </a:bodyPr>
          <a:lstStyle/>
          <a:p>
            <a:r>
              <a:rPr lang="en-US" altLang="zh-CN" sz="1400" dirty="0">
                <a:latin typeface="Times "/>
              </a:rPr>
              <a:t>0.4</a:t>
            </a:r>
            <a:endParaRPr lang="zh-CN" altLang="en-US" sz="1400" dirty="0">
              <a:latin typeface="Times "/>
            </a:endParaRPr>
          </a:p>
        </p:txBody>
      </p:sp>
      <p:sp>
        <p:nvSpPr>
          <p:cNvPr id="284" name="文本框 12"/>
          <p:cNvSpPr txBox="1"/>
          <p:nvPr/>
        </p:nvSpPr>
        <p:spPr>
          <a:xfrm>
            <a:off x="7769724" y="5290952"/>
            <a:ext cx="453970" cy="307777"/>
          </a:xfrm>
          <a:prstGeom prst="rect">
            <a:avLst/>
          </a:prstGeom>
          <a:noFill/>
        </p:spPr>
        <p:txBody>
          <a:bodyPr wrap="none" rtlCol="0">
            <a:spAutoFit/>
          </a:bodyPr>
          <a:lstStyle/>
          <a:p>
            <a:r>
              <a:rPr lang="en-US" altLang="zh-CN" sz="1400" dirty="0">
                <a:latin typeface="Times "/>
              </a:rPr>
              <a:t>0.6</a:t>
            </a:r>
            <a:endParaRPr lang="zh-CN" altLang="en-US" sz="1400" dirty="0">
              <a:latin typeface="Times "/>
            </a:endParaRPr>
          </a:p>
        </p:txBody>
      </p:sp>
      <p:sp>
        <p:nvSpPr>
          <p:cNvPr id="285" name="文本框 13"/>
          <p:cNvSpPr txBox="1"/>
          <p:nvPr/>
        </p:nvSpPr>
        <p:spPr>
          <a:xfrm>
            <a:off x="8392145" y="5290952"/>
            <a:ext cx="453970" cy="307777"/>
          </a:xfrm>
          <a:prstGeom prst="rect">
            <a:avLst/>
          </a:prstGeom>
          <a:noFill/>
        </p:spPr>
        <p:txBody>
          <a:bodyPr wrap="none" rtlCol="0">
            <a:spAutoFit/>
          </a:bodyPr>
          <a:lstStyle/>
          <a:p>
            <a:r>
              <a:rPr lang="en-US" altLang="zh-CN" sz="1400" dirty="0">
                <a:latin typeface="Times "/>
              </a:rPr>
              <a:t>0.8</a:t>
            </a:r>
            <a:endParaRPr lang="zh-CN" altLang="en-US" sz="1400" dirty="0">
              <a:latin typeface="Times "/>
            </a:endParaRPr>
          </a:p>
        </p:txBody>
      </p:sp>
      <p:cxnSp>
        <p:nvCxnSpPr>
          <p:cNvPr id="286" name="直接连接符 285"/>
          <p:cNvCxnSpPr/>
          <p:nvPr/>
        </p:nvCxnSpPr>
        <p:spPr>
          <a:xfrm rot="5400000">
            <a:off x="6160029" y="3427208"/>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287" name="直接连接符 286"/>
          <p:cNvCxnSpPr/>
          <p:nvPr/>
        </p:nvCxnSpPr>
        <p:spPr>
          <a:xfrm rot="5400000">
            <a:off x="6160029" y="4050784"/>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288" name="直接连接符 287"/>
          <p:cNvCxnSpPr/>
          <p:nvPr/>
        </p:nvCxnSpPr>
        <p:spPr>
          <a:xfrm rot="5400000">
            <a:off x="6160029" y="4674360"/>
            <a:ext cx="0" cy="72000"/>
          </a:xfrm>
          <a:prstGeom prst="line">
            <a:avLst/>
          </a:prstGeom>
          <a:ln w="12700"/>
        </p:spPr>
        <p:style>
          <a:lnRef idx="1">
            <a:schemeClr val="dk1"/>
          </a:lnRef>
          <a:fillRef idx="0">
            <a:schemeClr val="dk1"/>
          </a:fillRef>
          <a:effectRef idx="0">
            <a:schemeClr val="dk1"/>
          </a:effectRef>
          <a:fontRef idx="minor">
            <a:schemeClr val="tx1"/>
          </a:fontRef>
        </p:style>
      </p:cxnSp>
      <p:sp>
        <p:nvSpPr>
          <p:cNvPr id="289" name="文本框 17"/>
          <p:cNvSpPr txBox="1"/>
          <p:nvPr/>
        </p:nvSpPr>
        <p:spPr>
          <a:xfrm>
            <a:off x="5703072" y="4556471"/>
            <a:ext cx="453970" cy="307777"/>
          </a:xfrm>
          <a:prstGeom prst="rect">
            <a:avLst/>
          </a:prstGeom>
          <a:noFill/>
        </p:spPr>
        <p:txBody>
          <a:bodyPr wrap="none" rtlCol="0">
            <a:spAutoFit/>
          </a:bodyPr>
          <a:lstStyle/>
          <a:p>
            <a:r>
              <a:rPr lang="en-US" altLang="zh-CN" sz="1400" dirty="0">
                <a:latin typeface="Times "/>
              </a:rPr>
              <a:t>0.2</a:t>
            </a:r>
            <a:endParaRPr lang="zh-CN" altLang="en-US" sz="1400" dirty="0">
              <a:latin typeface="Times "/>
            </a:endParaRPr>
          </a:p>
        </p:txBody>
      </p:sp>
      <p:sp>
        <p:nvSpPr>
          <p:cNvPr id="290" name="文本框 18"/>
          <p:cNvSpPr txBox="1"/>
          <p:nvPr/>
        </p:nvSpPr>
        <p:spPr>
          <a:xfrm>
            <a:off x="5703072" y="3932895"/>
            <a:ext cx="453970" cy="307777"/>
          </a:xfrm>
          <a:prstGeom prst="rect">
            <a:avLst/>
          </a:prstGeom>
          <a:noFill/>
        </p:spPr>
        <p:txBody>
          <a:bodyPr wrap="none" rtlCol="0">
            <a:spAutoFit/>
          </a:bodyPr>
          <a:lstStyle/>
          <a:p>
            <a:r>
              <a:rPr lang="en-US" altLang="zh-CN" sz="1400" dirty="0">
                <a:latin typeface="Times "/>
              </a:rPr>
              <a:t>0.4</a:t>
            </a:r>
            <a:endParaRPr lang="zh-CN" altLang="en-US" sz="1400" dirty="0">
              <a:latin typeface="Times "/>
            </a:endParaRPr>
          </a:p>
        </p:txBody>
      </p:sp>
      <p:sp>
        <p:nvSpPr>
          <p:cNvPr id="291" name="文本框 19"/>
          <p:cNvSpPr txBox="1"/>
          <p:nvPr/>
        </p:nvSpPr>
        <p:spPr>
          <a:xfrm>
            <a:off x="5703072" y="3309319"/>
            <a:ext cx="453970" cy="307777"/>
          </a:xfrm>
          <a:prstGeom prst="rect">
            <a:avLst/>
          </a:prstGeom>
          <a:noFill/>
        </p:spPr>
        <p:txBody>
          <a:bodyPr wrap="none" rtlCol="0">
            <a:spAutoFit/>
          </a:bodyPr>
          <a:lstStyle/>
          <a:p>
            <a:r>
              <a:rPr lang="en-US" altLang="zh-CN" sz="1400" dirty="0">
                <a:latin typeface="Times "/>
              </a:rPr>
              <a:t>0.6</a:t>
            </a:r>
            <a:endParaRPr lang="zh-CN" altLang="en-US" sz="1400" dirty="0">
              <a:latin typeface="Times "/>
            </a:endParaRPr>
          </a:p>
        </p:txBody>
      </p:sp>
      <p:grpSp>
        <p:nvGrpSpPr>
          <p:cNvPr id="292" name="组合 291"/>
          <p:cNvGrpSpPr/>
          <p:nvPr/>
        </p:nvGrpSpPr>
        <p:grpSpPr>
          <a:xfrm>
            <a:off x="6224818" y="3050265"/>
            <a:ext cx="953322" cy="597182"/>
            <a:chOff x="2902949" y="2313167"/>
            <a:chExt cx="953322" cy="597182"/>
          </a:xfrm>
        </p:grpSpPr>
        <p:grpSp>
          <p:nvGrpSpPr>
            <p:cNvPr id="293" name="组合 292"/>
            <p:cNvGrpSpPr/>
            <p:nvPr/>
          </p:nvGrpSpPr>
          <p:grpSpPr>
            <a:xfrm>
              <a:off x="2902949" y="2313167"/>
              <a:ext cx="953322" cy="597182"/>
              <a:chOff x="5860991" y="1513622"/>
              <a:chExt cx="953322" cy="597182"/>
            </a:xfrm>
          </p:grpSpPr>
          <p:sp>
            <p:nvSpPr>
              <p:cNvPr id="297" name="矩形 296"/>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98" name="文本框 26"/>
              <p:cNvSpPr txBox="1"/>
              <p:nvPr/>
            </p:nvSpPr>
            <p:spPr>
              <a:xfrm>
                <a:off x="6219278" y="1513622"/>
                <a:ext cx="595035"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好瓜</a:t>
                </a:r>
              </a:p>
            </p:txBody>
          </p:sp>
          <p:sp>
            <p:nvSpPr>
              <p:cNvPr id="299" name="文本框 27"/>
              <p:cNvSpPr txBox="1"/>
              <p:nvPr/>
            </p:nvSpPr>
            <p:spPr>
              <a:xfrm>
                <a:off x="6219278" y="1772250"/>
                <a:ext cx="595035"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坏瓜</a:t>
                </a:r>
              </a:p>
            </p:txBody>
          </p:sp>
          <p:cxnSp>
            <p:nvCxnSpPr>
              <p:cNvPr id="300" name="直接连接符 299"/>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94" name="组合 293"/>
            <p:cNvGrpSpPr/>
            <p:nvPr/>
          </p:nvGrpSpPr>
          <p:grpSpPr>
            <a:xfrm>
              <a:off x="3043927" y="2444745"/>
              <a:ext cx="108000" cy="108000"/>
              <a:chOff x="5476803" y="2392530"/>
              <a:chExt cx="108000" cy="108000"/>
            </a:xfrm>
          </p:grpSpPr>
          <p:cxnSp>
            <p:nvCxnSpPr>
              <p:cNvPr id="295" name="直接连接符 29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96" name="直接连接符 29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301" name="组合 300"/>
          <p:cNvGrpSpPr/>
          <p:nvPr/>
        </p:nvGrpSpPr>
        <p:grpSpPr>
          <a:xfrm>
            <a:off x="8272547" y="3826755"/>
            <a:ext cx="108000" cy="108000"/>
            <a:chOff x="5476803" y="2392530"/>
            <a:chExt cx="108000" cy="108000"/>
          </a:xfrm>
        </p:grpSpPr>
        <p:cxnSp>
          <p:nvCxnSpPr>
            <p:cNvPr id="302" name="直接连接符 30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03" name="直接连接符 30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04" name="组合 303"/>
          <p:cNvGrpSpPr/>
          <p:nvPr/>
        </p:nvGrpSpPr>
        <p:grpSpPr>
          <a:xfrm>
            <a:off x="8463047" y="4188705"/>
            <a:ext cx="108000" cy="108000"/>
            <a:chOff x="5476803" y="2392530"/>
            <a:chExt cx="108000" cy="108000"/>
          </a:xfrm>
        </p:grpSpPr>
        <p:cxnSp>
          <p:nvCxnSpPr>
            <p:cNvPr id="305" name="直接连接符 30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06" name="直接连接符 30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07" name="组合 306"/>
          <p:cNvGrpSpPr/>
          <p:nvPr/>
        </p:nvGrpSpPr>
        <p:grpSpPr>
          <a:xfrm>
            <a:off x="8145747" y="4476604"/>
            <a:ext cx="108000" cy="108000"/>
            <a:chOff x="5476803" y="2392530"/>
            <a:chExt cx="108000" cy="108000"/>
          </a:xfrm>
        </p:grpSpPr>
        <p:cxnSp>
          <p:nvCxnSpPr>
            <p:cNvPr id="308" name="直接连接符 30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09" name="直接连接符 30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10" name="组合 309"/>
          <p:cNvGrpSpPr/>
          <p:nvPr/>
        </p:nvGrpSpPr>
        <p:grpSpPr>
          <a:xfrm>
            <a:off x="7971173" y="4318700"/>
            <a:ext cx="108000" cy="108000"/>
            <a:chOff x="5476803" y="2392530"/>
            <a:chExt cx="108000" cy="108000"/>
          </a:xfrm>
        </p:grpSpPr>
        <p:cxnSp>
          <p:nvCxnSpPr>
            <p:cNvPr id="311" name="直接连接符 3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2" name="直接连接符 31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13" name="组合 312"/>
          <p:cNvGrpSpPr/>
          <p:nvPr/>
        </p:nvGrpSpPr>
        <p:grpSpPr>
          <a:xfrm>
            <a:off x="7610246" y="4561049"/>
            <a:ext cx="108000" cy="108000"/>
            <a:chOff x="5476803" y="2392530"/>
            <a:chExt cx="108000" cy="108000"/>
          </a:xfrm>
        </p:grpSpPr>
        <p:cxnSp>
          <p:nvCxnSpPr>
            <p:cNvPr id="314" name="直接连接符 31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5" name="直接连接符 31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16" name="组合 315"/>
          <p:cNvGrpSpPr/>
          <p:nvPr/>
        </p:nvGrpSpPr>
        <p:grpSpPr>
          <a:xfrm>
            <a:off x="7329558" y="4478378"/>
            <a:ext cx="108000" cy="108000"/>
            <a:chOff x="5476803" y="2392530"/>
            <a:chExt cx="108000" cy="108000"/>
          </a:xfrm>
        </p:grpSpPr>
        <p:cxnSp>
          <p:nvCxnSpPr>
            <p:cNvPr id="317" name="直接连接符 31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8" name="直接连接符 31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19" name="组合 318"/>
          <p:cNvGrpSpPr/>
          <p:nvPr/>
        </p:nvGrpSpPr>
        <p:grpSpPr>
          <a:xfrm>
            <a:off x="7580351" y="4827017"/>
            <a:ext cx="108000" cy="108000"/>
            <a:chOff x="5476803" y="2392530"/>
            <a:chExt cx="108000" cy="108000"/>
          </a:xfrm>
        </p:grpSpPr>
        <p:cxnSp>
          <p:nvCxnSpPr>
            <p:cNvPr id="320" name="直接连接符 31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1" name="直接连接符 32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22" name="组合 321"/>
          <p:cNvGrpSpPr/>
          <p:nvPr/>
        </p:nvGrpSpPr>
        <p:grpSpPr>
          <a:xfrm>
            <a:off x="7437476" y="4571747"/>
            <a:ext cx="108000" cy="108000"/>
            <a:chOff x="5476803" y="2392530"/>
            <a:chExt cx="108000" cy="108000"/>
          </a:xfrm>
        </p:grpSpPr>
        <p:cxnSp>
          <p:nvCxnSpPr>
            <p:cNvPr id="323" name="直接连接符 32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4" name="直接连接符 32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25" name="直接连接符 324"/>
          <p:cNvCxnSpPr/>
          <p:nvPr/>
        </p:nvCxnSpPr>
        <p:spPr>
          <a:xfrm>
            <a:off x="8199747" y="5041614"/>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6" name="直接连接符 325"/>
          <p:cNvCxnSpPr/>
          <p:nvPr/>
        </p:nvCxnSpPr>
        <p:spPr>
          <a:xfrm>
            <a:off x="6924852" y="4511193"/>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7" name="直接连接符 326"/>
          <p:cNvCxnSpPr/>
          <p:nvPr/>
        </p:nvCxnSpPr>
        <p:spPr>
          <a:xfrm>
            <a:off x="6950277" y="5168418"/>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8" name="直接连接符 327"/>
          <p:cNvCxnSpPr/>
          <p:nvPr/>
        </p:nvCxnSpPr>
        <p:spPr>
          <a:xfrm>
            <a:off x="7122538" y="5004887"/>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9" name="直接连接符 328"/>
          <p:cNvCxnSpPr/>
          <p:nvPr/>
        </p:nvCxnSpPr>
        <p:spPr>
          <a:xfrm>
            <a:off x="8115694" y="4852818"/>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30" name="直接连接符 329"/>
          <p:cNvCxnSpPr/>
          <p:nvPr/>
        </p:nvCxnSpPr>
        <p:spPr>
          <a:xfrm>
            <a:off x="8161397" y="472238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31" name="直接连接符 330"/>
          <p:cNvCxnSpPr/>
          <p:nvPr/>
        </p:nvCxnSpPr>
        <p:spPr>
          <a:xfrm>
            <a:off x="7118728" y="4326707"/>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32" name="直接连接符 331"/>
          <p:cNvCxnSpPr/>
          <p:nvPr/>
        </p:nvCxnSpPr>
        <p:spPr>
          <a:xfrm>
            <a:off x="7934522" y="5216043"/>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33" name="直接连接符 332"/>
          <p:cNvCxnSpPr/>
          <p:nvPr/>
        </p:nvCxnSpPr>
        <p:spPr>
          <a:xfrm>
            <a:off x="8281956" y="4996735"/>
            <a:ext cx="108000" cy="0"/>
          </a:xfrm>
          <a:prstGeom prst="line">
            <a:avLst/>
          </a:prstGeom>
          <a:ln w="19050"/>
        </p:spPr>
        <p:style>
          <a:lnRef idx="1">
            <a:schemeClr val="dk1"/>
          </a:lnRef>
          <a:fillRef idx="0">
            <a:schemeClr val="dk1"/>
          </a:fillRef>
          <a:effectRef idx="0">
            <a:schemeClr val="dk1"/>
          </a:effectRef>
          <a:fontRef idx="minor">
            <a:schemeClr val="tx1"/>
          </a:fontRef>
        </p:style>
      </p:cxnSp>
      <p:sp>
        <p:nvSpPr>
          <p:cNvPr id="334" name="文本框 62"/>
          <p:cNvSpPr txBox="1"/>
          <p:nvPr/>
        </p:nvSpPr>
        <p:spPr>
          <a:xfrm>
            <a:off x="7352733" y="5485310"/>
            <a:ext cx="595035"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密度</a:t>
            </a:r>
          </a:p>
        </p:txBody>
      </p:sp>
      <p:sp>
        <p:nvSpPr>
          <p:cNvPr id="335" name="文本框 63"/>
          <p:cNvSpPr txBox="1"/>
          <p:nvPr/>
        </p:nvSpPr>
        <p:spPr>
          <a:xfrm>
            <a:off x="5272185" y="3792905"/>
            <a:ext cx="430887" cy="707886"/>
          </a:xfrm>
          <a:prstGeom prst="rect">
            <a:avLst/>
          </a:prstGeom>
          <a:noFill/>
        </p:spPr>
        <p:txBody>
          <a:bodyPr vert="eaVert" wrap="none" rtlCol="0">
            <a:spAutoFit/>
          </a:bodyPr>
          <a:lstStyle/>
          <a:p>
            <a:r>
              <a:rPr lang="zh-CN" altLang="en-US" sz="1600" dirty="0">
                <a:latin typeface="楷体" panose="02010609060101010101" pitchFamily="49" charset="-122"/>
                <a:ea typeface="楷体" panose="02010609060101010101" pitchFamily="49" charset="-122"/>
              </a:rPr>
              <a:t>含糖率</a:t>
            </a:r>
          </a:p>
        </p:txBody>
      </p:sp>
      <p:cxnSp>
        <p:nvCxnSpPr>
          <p:cNvPr id="336" name="直接连接符 335"/>
          <p:cNvCxnSpPr/>
          <p:nvPr/>
        </p:nvCxnSpPr>
        <p:spPr>
          <a:xfrm>
            <a:off x="7178154" y="3662394"/>
            <a:ext cx="158535" cy="16852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7" name="直接连接符 336"/>
          <p:cNvCxnSpPr/>
          <p:nvPr/>
        </p:nvCxnSpPr>
        <p:spPr>
          <a:xfrm flipH="1">
            <a:off x="7521457" y="3890970"/>
            <a:ext cx="1454484" cy="14490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3" name="右箭头 272"/>
          <p:cNvSpPr/>
          <p:nvPr/>
        </p:nvSpPr>
        <p:spPr>
          <a:xfrm>
            <a:off x="4706938" y="4073877"/>
            <a:ext cx="565247" cy="4027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087149208"/>
              </p:ext>
            </p:extLst>
          </p:nvPr>
        </p:nvGraphicFramePr>
        <p:xfrm>
          <a:off x="216424" y="3394867"/>
          <a:ext cx="3448338" cy="228100"/>
        </p:xfrm>
        <a:graphic>
          <a:graphicData uri="http://schemas.openxmlformats.org/presentationml/2006/ole">
            <mc:AlternateContent xmlns:mc="http://schemas.openxmlformats.org/markup-compatibility/2006">
              <mc:Choice xmlns:v="urn:schemas-microsoft-com:vml" Requires="v">
                <p:oleObj name="Formula" r:id="rId7" imgW="2855160" imgH="189360" progId="Equation.Ribbit">
                  <p:embed/>
                </p:oleObj>
              </mc:Choice>
              <mc:Fallback>
                <p:oleObj name="Formula" r:id="rId7" imgW="2855160" imgH="189360" progId="Equation.Ribbit">
                  <p:embed/>
                  <p:pic>
                    <p:nvPicPr>
                      <p:cNvPr id="0" name=""/>
                      <p:cNvPicPr/>
                      <p:nvPr/>
                    </p:nvPicPr>
                    <p:blipFill>
                      <a:blip r:embed="rId8"/>
                      <a:stretch>
                        <a:fillRect/>
                      </a:stretch>
                    </p:blipFill>
                    <p:spPr>
                      <a:xfrm>
                        <a:off x="216424" y="3394867"/>
                        <a:ext cx="3448338" cy="228100"/>
                      </a:xfrm>
                      <a:prstGeom prst="rect">
                        <a:avLst/>
                      </a:prstGeom>
                    </p:spPr>
                  </p:pic>
                </p:oleObj>
              </mc:Fallback>
            </mc:AlternateContent>
          </a:graphicData>
        </a:graphic>
      </p:graphicFrame>
      <p:sp>
        <p:nvSpPr>
          <p:cNvPr id="85" name="内容占位符 2"/>
          <p:cNvSpPr txBox="1">
            <a:spLocks/>
          </p:cNvSpPr>
          <p:nvPr/>
        </p:nvSpPr>
        <p:spPr>
          <a:xfrm>
            <a:off x="6018898" y="5873552"/>
            <a:ext cx="2902328" cy="344782"/>
          </a:xfrm>
          <a:prstGeom prst="rect">
            <a:avLst/>
          </a:prstGeom>
        </p:spPr>
        <p:txBody>
          <a:bodyPr vert="horz" lIns="91440" tIns="46800" rIns="91440" bIns="45720" rtlCol="0">
            <a:normAutofit fontScale="85000" lnSpcReduction="10000"/>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多变量决策树的分类边界</a:t>
            </a:r>
          </a:p>
        </p:txBody>
      </p:sp>
    </p:spTree>
    <p:extLst>
      <p:ext uri="{BB962C8B-B14F-4D97-AF65-F5344CB8AC3E}">
        <p14:creationId xmlns:p14="http://schemas.microsoft.com/office/powerpoint/2010/main" val="3917432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Take Home Message</a:t>
            </a:r>
            <a:endParaRPr lang="zh-CN" altLang="en-US" dirty="0"/>
          </a:p>
        </p:txBody>
      </p:sp>
      <p:sp>
        <p:nvSpPr>
          <p:cNvPr id="3" name="内容占位符 2"/>
          <p:cNvSpPr>
            <a:spLocks noGrp="1"/>
          </p:cNvSpPr>
          <p:nvPr>
            <p:ph idx="1"/>
          </p:nvPr>
        </p:nvSpPr>
        <p:spPr/>
        <p:txBody>
          <a:bodyPr/>
          <a:lstStyle/>
          <a:p>
            <a:r>
              <a:rPr lang="zh-CN" altLang="en-US" dirty="0"/>
              <a:t>属性划分选择</a:t>
            </a:r>
            <a:endParaRPr lang="en-US" altLang="zh-CN" dirty="0"/>
          </a:p>
          <a:p>
            <a:pPr marL="0" indent="0">
              <a:buNone/>
            </a:pPr>
            <a:endParaRPr lang="en-US" altLang="zh-CN" dirty="0"/>
          </a:p>
          <a:p>
            <a:r>
              <a:rPr lang="zh-CN" altLang="en-US" dirty="0"/>
              <a:t>剪枝处理（预剪枝，后剪枝）</a:t>
            </a:r>
            <a:endParaRPr lang="en-US" altLang="zh-CN" dirty="0"/>
          </a:p>
          <a:p>
            <a:endParaRPr lang="en-US" altLang="zh-CN" dirty="0"/>
          </a:p>
          <a:p>
            <a:r>
              <a:rPr lang="zh-CN" altLang="en-US" dirty="0"/>
              <a:t>属性连续值和缺失值的处理</a:t>
            </a:r>
            <a:endParaRPr lang="en-US" altLang="zh-CN" dirty="0"/>
          </a:p>
          <a:p>
            <a:pPr marL="0" indent="0">
              <a:buNone/>
            </a:pPr>
            <a:endParaRPr lang="en-US" altLang="zh-CN" dirty="0"/>
          </a:p>
          <a:p>
            <a:r>
              <a:rPr lang="zh-CN" altLang="en-US" dirty="0"/>
              <a:t>单变量决策树到多变量决策树</a:t>
            </a:r>
            <a:endParaRPr lang="en-US" altLang="zh-CN" dirty="0"/>
          </a:p>
          <a:p>
            <a:pPr marL="0" indent="0">
              <a:buNone/>
            </a:pPr>
            <a:endParaRPr lang="en-US" altLang="zh-CN" dirty="0"/>
          </a:p>
        </p:txBody>
      </p:sp>
    </p:spTree>
    <p:extLst>
      <p:ext uri="{BB962C8B-B14F-4D97-AF65-F5344CB8AC3E}">
        <p14:creationId xmlns:p14="http://schemas.microsoft.com/office/powerpoint/2010/main" val="25351272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Homework</a:t>
            </a:r>
            <a:endParaRPr lang="zh-CN" altLang="en-US" dirty="0"/>
          </a:p>
        </p:txBody>
      </p:sp>
      <p:sp>
        <p:nvSpPr>
          <p:cNvPr id="3" name="内容占位符 2"/>
          <p:cNvSpPr>
            <a:spLocks noGrp="1"/>
          </p:cNvSpPr>
          <p:nvPr>
            <p:ph idx="1"/>
          </p:nvPr>
        </p:nvSpPr>
        <p:spPr>
          <a:xfrm>
            <a:off x="260350" y="1158537"/>
            <a:ext cx="8616950" cy="853144"/>
          </a:xfrm>
        </p:spPr>
        <p:txBody>
          <a:bodyPr/>
          <a:lstStyle/>
          <a:p>
            <a:r>
              <a:rPr lang="zh-CN" altLang="en-US" dirty="0"/>
              <a:t>理解</a:t>
            </a:r>
            <a:r>
              <a:rPr lang="en-US" altLang="zh-CN" dirty="0" err="1"/>
              <a:t>DecisionTreeRegressor</a:t>
            </a:r>
            <a:r>
              <a:rPr lang="zh-CN" altLang="en-US" dirty="0"/>
              <a:t>的原理，并编程实践。</a:t>
            </a:r>
            <a:endParaRPr lang="en-US" altLang="zh-CN" dirty="0"/>
          </a:p>
          <a:p>
            <a:endParaRPr lang="en-US" altLang="zh-CN" dirty="0"/>
          </a:p>
        </p:txBody>
      </p:sp>
    </p:spTree>
    <p:extLst>
      <p:ext uri="{BB962C8B-B14F-4D97-AF65-F5344CB8AC3E}">
        <p14:creationId xmlns:p14="http://schemas.microsoft.com/office/powerpoint/2010/main" val="3886829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p:txBody>
          <a:bodyPr/>
          <a:lstStyle/>
          <a:p>
            <a:r>
              <a:rPr lang="zh-CN" altLang="en-US" dirty="0">
                <a:solidFill>
                  <a:schemeClr val="bg1">
                    <a:lumMod val="85000"/>
                  </a:schemeClr>
                </a:solidFill>
              </a:rPr>
              <a:t>基本流程</a:t>
            </a:r>
            <a:endParaRPr lang="en-US" altLang="zh-CN" dirty="0">
              <a:solidFill>
                <a:schemeClr val="bg1">
                  <a:lumMod val="85000"/>
                </a:schemeClr>
              </a:solidFill>
            </a:endParaRPr>
          </a:p>
          <a:p>
            <a:endParaRPr lang="en-US" altLang="zh-CN" dirty="0"/>
          </a:p>
          <a:p>
            <a:r>
              <a:rPr lang="zh-CN" altLang="en-US" dirty="0"/>
              <a:t>划分选择</a:t>
            </a:r>
            <a:endParaRPr lang="en-US" altLang="zh-CN" dirty="0"/>
          </a:p>
          <a:p>
            <a:pPr marL="0" indent="0">
              <a:buNone/>
            </a:pPr>
            <a:endParaRPr lang="en-US" altLang="zh-CN" dirty="0"/>
          </a:p>
          <a:p>
            <a:r>
              <a:rPr lang="zh-CN" altLang="en-US" dirty="0">
                <a:solidFill>
                  <a:schemeClr val="bg1">
                    <a:lumMod val="85000"/>
                  </a:schemeClr>
                </a:solidFill>
              </a:rPr>
              <a:t>剪枝处理</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连续与缺失值</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多变量决策树</a:t>
            </a:r>
            <a:endParaRPr lang="en-US" altLang="zh-CN" dirty="0">
              <a:solidFill>
                <a:schemeClr val="bg1">
                  <a:lumMod val="85000"/>
                </a:schemeClr>
              </a:solidFill>
            </a:endParaRPr>
          </a:p>
          <a:p>
            <a:pPr marL="0" indent="0">
              <a:buNone/>
            </a:pPr>
            <a:endParaRPr lang="zh-CN" altLang="en-US" dirty="0"/>
          </a:p>
        </p:txBody>
      </p:sp>
    </p:spTree>
    <p:extLst>
      <p:ext uri="{BB962C8B-B14F-4D97-AF65-F5344CB8AC3E}">
        <p14:creationId xmlns:p14="http://schemas.microsoft.com/office/powerpoint/2010/main" val="3889263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p>
        </p:txBody>
      </p:sp>
      <p:sp>
        <p:nvSpPr>
          <p:cNvPr id="3" name="内容占位符 2"/>
          <p:cNvSpPr>
            <a:spLocks noGrp="1"/>
          </p:cNvSpPr>
          <p:nvPr>
            <p:ph idx="1"/>
          </p:nvPr>
        </p:nvSpPr>
        <p:spPr/>
        <p:txBody>
          <a:bodyPr/>
          <a:lstStyle/>
          <a:p>
            <a:pPr>
              <a:lnSpc>
                <a:spcPct val="150000"/>
              </a:lnSpc>
            </a:pPr>
            <a:r>
              <a:rPr lang="zh-CN" altLang="en-US" dirty="0"/>
              <a:t>决策树学习的关键在于</a:t>
            </a:r>
            <a:r>
              <a:rPr lang="zh-CN" altLang="en-US" dirty="0">
                <a:solidFill>
                  <a:srgbClr val="C00000"/>
                </a:solidFill>
              </a:rPr>
              <a:t>如何选择最优划分属性</a:t>
            </a:r>
            <a:r>
              <a:rPr lang="zh-CN" altLang="en-US" dirty="0"/>
              <a:t>。一般而言，随着划分过程不断进行，希望决策树的分支结点所包含的样本</a:t>
            </a:r>
            <a:r>
              <a:rPr lang="zh-CN" altLang="en-US" dirty="0">
                <a:solidFill>
                  <a:srgbClr val="C00000"/>
                </a:solidFill>
              </a:rPr>
              <a:t>尽可能属于同一类别，即结点的“纯度”</a:t>
            </a:r>
            <a:r>
              <a:rPr lang="en-US" altLang="zh-CN" dirty="0">
                <a:solidFill>
                  <a:srgbClr val="C00000"/>
                </a:solidFill>
              </a:rPr>
              <a:t>(purity)</a:t>
            </a:r>
            <a:r>
              <a:rPr lang="zh-CN" altLang="en-US" dirty="0">
                <a:solidFill>
                  <a:srgbClr val="C00000"/>
                </a:solidFill>
              </a:rPr>
              <a:t>越来越高</a:t>
            </a:r>
            <a:endParaRPr lang="en-US" altLang="zh-CN" dirty="0"/>
          </a:p>
          <a:p>
            <a:pPr>
              <a:lnSpc>
                <a:spcPct val="150000"/>
              </a:lnSpc>
            </a:pPr>
            <a:r>
              <a:rPr lang="zh-CN" altLang="en-US" dirty="0"/>
              <a:t>经典的属性划分方法：</a:t>
            </a:r>
            <a:endParaRPr lang="en-US" altLang="zh-CN" dirty="0"/>
          </a:p>
          <a:p>
            <a:pPr lvl="1">
              <a:lnSpc>
                <a:spcPct val="150000"/>
              </a:lnSpc>
            </a:pPr>
            <a:r>
              <a:rPr lang="zh-CN" altLang="en-US" dirty="0"/>
              <a:t>信息增益 </a:t>
            </a:r>
            <a:r>
              <a:rPr lang="en-US" altLang="zh-CN" dirty="0"/>
              <a:t>ID3</a:t>
            </a:r>
          </a:p>
          <a:p>
            <a:pPr lvl="1">
              <a:lnSpc>
                <a:spcPct val="150000"/>
              </a:lnSpc>
            </a:pPr>
            <a:r>
              <a:rPr lang="zh-CN" altLang="en-US" dirty="0"/>
              <a:t>信息增益率 </a:t>
            </a:r>
            <a:r>
              <a:rPr lang="en-US" altLang="zh-CN" dirty="0"/>
              <a:t>C4.5</a:t>
            </a:r>
          </a:p>
          <a:p>
            <a:pPr lvl="1">
              <a:lnSpc>
                <a:spcPct val="150000"/>
              </a:lnSpc>
            </a:pPr>
            <a:r>
              <a:rPr lang="zh-CN" altLang="en-US" dirty="0"/>
              <a:t>基尼指数 </a:t>
            </a:r>
            <a:r>
              <a:rPr lang="en-US" altLang="zh-CN" dirty="0"/>
              <a:t>CART</a:t>
            </a:r>
          </a:p>
          <a:p>
            <a:pPr lvl="1">
              <a:lnSpc>
                <a:spcPct val="150000"/>
              </a:lnSpc>
            </a:pPr>
            <a:endParaRPr lang="zh-CN" altLang="en-US" dirty="0"/>
          </a:p>
        </p:txBody>
      </p:sp>
    </p:spTree>
    <p:extLst>
      <p:ext uri="{BB962C8B-B14F-4D97-AF65-F5344CB8AC3E}">
        <p14:creationId xmlns:p14="http://schemas.microsoft.com/office/powerpoint/2010/main" val="222263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docProps/app.xml><?xml version="1.0" encoding="utf-8"?>
<Properties xmlns="http://schemas.openxmlformats.org/officeDocument/2006/extended-properties" xmlns:vt="http://schemas.openxmlformats.org/officeDocument/2006/docPropsVTypes">
  <Template>机器学习v2.1rgb</Template>
  <TotalTime>6779</TotalTime>
  <Words>4274</Words>
  <Application>Microsoft Office PowerPoint</Application>
  <PresentationFormat>全屏显示(4:3)</PresentationFormat>
  <Paragraphs>910</Paragraphs>
  <Slides>73</Slides>
  <Notes>0</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73</vt:i4>
      </vt:variant>
    </vt:vector>
  </HeadingPairs>
  <TitlesOfParts>
    <vt:vector size="92" baseType="lpstr">
      <vt:lpstr>-apple-system</vt:lpstr>
      <vt:lpstr>Helvetica Neue</vt:lpstr>
      <vt:lpstr>Palatino</vt:lpstr>
      <vt:lpstr>Times </vt:lpstr>
      <vt:lpstr>仿宋_GB2312</vt:lpstr>
      <vt:lpstr>楷体</vt:lpstr>
      <vt:lpstr>楷体_GB2312</vt:lpstr>
      <vt:lpstr>微软雅黑</vt:lpstr>
      <vt:lpstr>幼圆</vt:lpstr>
      <vt:lpstr>Arial</vt:lpstr>
      <vt:lpstr>Calibri</vt:lpstr>
      <vt:lpstr>Cambria Math</vt:lpstr>
      <vt:lpstr>Century Schoolbook</vt:lpstr>
      <vt:lpstr>Times</vt:lpstr>
      <vt:lpstr>Times New Roman</vt:lpstr>
      <vt:lpstr>Verdana</vt:lpstr>
      <vt:lpstr>Wingdings</vt:lpstr>
      <vt:lpstr>机器学习v2.1rgb</vt:lpstr>
      <vt:lpstr>Formula</vt:lpstr>
      <vt:lpstr>机器学习  Machine Learning</vt:lpstr>
      <vt:lpstr>大纲</vt:lpstr>
      <vt:lpstr>基本流程</vt:lpstr>
      <vt:lpstr>PowerPoint 演示文稿</vt:lpstr>
      <vt:lpstr>主要决策树算法</vt:lpstr>
      <vt:lpstr>基本流程</vt:lpstr>
      <vt:lpstr>基本流程</vt:lpstr>
      <vt:lpstr>大纲</vt:lpstr>
      <vt:lpstr>划分选择</vt:lpstr>
      <vt:lpstr>PowerPoint 演示文稿</vt:lpstr>
      <vt:lpstr>PowerPoint 演示文稿</vt:lpstr>
      <vt:lpstr>PowerPoint 演示文稿</vt:lpstr>
      <vt:lpstr>划分选择-信息增益</vt:lpstr>
      <vt:lpstr>划分选择-信息增益</vt:lpstr>
      <vt:lpstr>划分选择-信息增益</vt:lpstr>
      <vt:lpstr>划分选择-信息增益</vt:lpstr>
      <vt:lpstr>划分选择-信息增益</vt:lpstr>
      <vt:lpstr>PowerPoint 演示文稿</vt:lpstr>
      <vt:lpstr>划分选择-信息增益</vt:lpstr>
      <vt:lpstr>划分选择-信息增益</vt:lpstr>
      <vt:lpstr>划分选择-增益率</vt:lpstr>
      <vt:lpstr>属性可取值数目与固有值关系</vt:lpstr>
      <vt:lpstr>PowerPoint 演示文稿</vt:lpstr>
      <vt:lpstr>PowerPoint 演示文稿</vt:lpstr>
      <vt:lpstr>划分选择-增益率</vt:lpstr>
      <vt:lpstr>划分选择-基尼指数</vt:lpstr>
      <vt:lpstr>数据集</vt:lpstr>
      <vt:lpstr>PowerPoint 演示文稿</vt:lpstr>
      <vt:lpstr>PowerPoint 演示文稿</vt:lpstr>
      <vt:lpstr>公式小结</vt:lpstr>
      <vt:lpstr>大纲</vt:lpstr>
      <vt:lpstr>剪枝处理</vt:lpstr>
      <vt:lpstr>剪枝处理</vt:lpstr>
      <vt:lpstr>剪枝处理</vt:lpstr>
      <vt:lpstr>剪枝处理-预剪枝</vt:lpstr>
      <vt:lpstr>剪枝处理-预剪枝</vt:lpstr>
      <vt:lpstr>剪枝处理-预剪枝</vt:lpstr>
      <vt:lpstr>剪枝处理-预剪枝</vt:lpstr>
      <vt:lpstr>剪枝处理-预剪枝</vt:lpstr>
      <vt:lpstr>剪枝处理-预剪枝</vt:lpstr>
      <vt:lpstr>剪枝处理-后剪枝</vt:lpstr>
      <vt:lpstr>剪枝处理-后剪枝</vt:lpstr>
      <vt:lpstr>剪枝处理-后剪枝</vt:lpstr>
      <vt:lpstr>剪枝处理-后剪枝</vt:lpstr>
      <vt:lpstr>剪枝处理-后剪枝</vt:lpstr>
      <vt:lpstr>剪枝处理-后剪枝</vt:lpstr>
      <vt:lpstr>剪枝处理-后剪枝</vt:lpstr>
      <vt:lpstr>剪枝处理-后剪枝</vt:lpstr>
      <vt:lpstr>剪枝处理-后剪枝</vt:lpstr>
      <vt:lpstr>大纲</vt:lpstr>
      <vt:lpstr>连续与缺失值 – 连续值处理</vt:lpstr>
      <vt:lpstr>连续与缺失值 – 连续值处理</vt:lpstr>
      <vt:lpstr>连续与缺失值 – 连续值处理</vt:lpstr>
      <vt:lpstr>PowerPoint 演示文稿</vt:lpstr>
      <vt:lpstr>PowerPoint 演示文稿</vt:lpstr>
      <vt:lpstr>PowerPoint 演示文稿</vt:lpstr>
      <vt:lpstr>PowerPoint 演示文稿</vt:lpstr>
      <vt:lpstr>PowerPoint 演示文稿</vt:lpstr>
      <vt:lpstr>连续与缺失值 – 缺失值处理</vt:lpstr>
      <vt:lpstr>连续与缺失值 – 缺失值处理</vt:lpstr>
      <vt:lpstr>连续与缺失值 – 缺失值处理</vt:lpstr>
      <vt:lpstr>连续与缺失值 – 缺失值处理</vt:lpstr>
      <vt:lpstr>连续与缺失值 – 缺失值处理</vt:lpstr>
      <vt:lpstr>连续与缺失值 – 缺失值处理</vt:lpstr>
      <vt:lpstr>PowerPoint 演示文稿</vt:lpstr>
      <vt:lpstr>大纲</vt:lpstr>
      <vt:lpstr>多变量决策树</vt:lpstr>
      <vt:lpstr>多变量决策树</vt:lpstr>
      <vt:lpstr>PowerPoint 演示文稿</vt:lpstr>
      <vt:lpstr>多变量决策树</vt:lpstr>
      <vt:lpstr>多变量决策树</vt:lpstr>
      <vt:lpstr>Take Home Message</vt:lpstr>
      <vt:lpstr>Homework</vt:lpstr>
    </vt:vector>
  </TitlesOfParts>
  <Company>LAMDA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机器学习-第四章</dc:title>
  <dc:creator>Administrator</dc:creator>
  <cp:lastModifiedBy>2012dnd.com</cp:lastModifiedBy>
  <cp:revision>564</cp:revision>
  <dcterms:created xsi:type="dcterms:W3CDTF">2015-12-30T14:22:19Z</dcterms:created>
  <dcterms:modified xsi:type="dcterms:W3CDTF">2023-03-22T12:46:23Z</dcterms:modified>
</cp:coreProperties>
</file>